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8" r:id="rId1"/>
  </p:sldMasterIdLst>
  <p:notesMasterIdLst>
    <p:notesMasterId r:id="rId161"/>
  </p:notesMasterIdLst>
  <p:handoutMasterIdLst>
    <p:handoutMasterId r:id="rId162"/>
  </p:handoutMasterIdLst>
  <p:sldIdLst>
    <p:sldId id="2733" r:id="rId2"/>
    <p:sldId id="2807" r:id="rId3"/>
    <p:sldId id="2752" r:id="rId4"/>
    <p:sldId id="2757" r:id="rId5"/>
    <p:sldId id="2824" r:id="rId6"/>
    <p:sldId id="2825" r:id="rId7"/>
    <p:sldId id="2826" r:id="rId8"/>
    <p:sldId id="2828" r:id="rId9"/>
    <p:sldId id="2829" r:id="rId10"/>
    <p:sldId id="2830" r:id="rId11"/>
    <p:sldId id="2831" r:id="rId12"/>
    <p:sldId id="3073" r:id="rId13"/>
    <p:sldId id="2834" r:id="rId14"/>
    <p:sldId id="2835" r:id="rId15"/>
    <p:sldId id="2836" r:id="rId16"/>
    <p:sldId id="2837" r:id="rId17"/>
    <p:sldId id="2838" r:id="rId18"/>
    <p:sldId id="2839" r:id="rId19"/>
    <p:sldId id="2840" r:id="rId20"/>
    <p:sldId id="2841" r:id="rId21"/>
    <p:sldId id="2842" r:id="rId22"/>
    <p:sldId id="2843" r:id="rId23"/>
    <p:sldId id="2844" r:id="rId24"/>
    <p:sldId id="2845" r:id="rId25"/>
    <p:sldId id="2846" r:id="rId26"/>
    <p:sldId id="2847" r:id="rId27"/>
    <p:sldId id="2848" r:id="rId28"/>
    <p:sldId id="2849" r:id="rId29"/>
    <p:sldId id="2850" r:id="rId30"/>
    <p:sldId id="2851" r:id="rId31"/>
    <p:sldId id="2852" r:id="rId32"/>
    <p:sldId id="3172" r:id="rId33"/>
    <p:sldId id="3173" r:id="rId34"/>
    <p:sldId id="3174" r:id="rId35"/>
    <p:sldId id="3175" r:id="rId36"/>
    <p:sldId id="2853" r:id="rId37"/>
    <p:sldId id="2854" r:id="rId38"/>
    <p:sldId id="2855" r:id="rId39"/>
    <p:sldId id="3080" r:id="rId40"/>
    <p:sldId id="3171" r:id="rId41"/>
    <p:sldId id="2856" r:id="rId42"/>
    <p:sldId id="2857" r:id="rId43"/>
    <p:sldId id="2858" r:id="rId44"/>
    <p:sldId id="3176" r:id="rId45"/>
    <p:sldId id="3177" r:id="rId46"/>
    <p:sldId id="3178" r:id="rId47"/>
    <p:sldId id="3075" r:id="rId48"/>
    <p:sldId id="3076" r:id="rId49"/>
    <p:sldId id="3077" r:id="rId50"/>
    <p:sldId id="3078" r:id="rId51"/>
    <p:sldId id="3079" r:id="rId52"/>
    <p:sldId id="3084" r:id="rId53"/>
    <p:sldId id="3081" r:id="rId54"/>
    <p:sldId id="3088" r:id="rId55"/>
    <p:sldId id="3089" r:id="rId56"/>
    <p:sldId id="3090" r:id="rId57"/>
    <p:sldId id="3091" r:id="rId58"/>
    <p:sldId id="3092" r:id="rId59"/>
    <p:sldId id="3093" r:id="rId60"/>
    <p:sldId id="3094" r:id="rId61"/>
    <p:sldId id="3095" r:id="rId62"/>
    <p:sldId id="3096" r:id="rId63"/>
    <p:sldId id="3098" r:id="rId64"/>
    <p:sldId id="3099" r:id="rId65"/>
    <p:sldId id="3100" r:id="rId66"/>
    <p:sldId id="3101" r:id="rId67"/>
    <p:sldId id="3102" r:id="rId68"/>
    <p:sldId id="3106" r:id="rId69"/>
    <p:sldId id="3107" r:id="rId70"/>
    <p:sldId id="3108" r:id="rId71"/>
    <p:sldId id="3109" r:id="rId72"/>
    <p:sldId id="3110" r:id="rId73"/>
    <p:sldId id="3111" r:id="rId74"/>
    <p:sldId id="3112" r:id="rId75"/>
    <p:sldId id="3113" r:id="rId76"/>
    <p:sldId id="3114" r:id="rId77"/>
    <p:sldId id="3116" r:id="rId78"/>
    <p:sldId id="3120" r:id="rId79"/>
    <p:sldId id="3121" r:id="rId80"/>
    <p:sldId id="3122" r:id="rId81"/>
    <p:sldId id="3123" r:id="rId82"/>
    <p:sldId id="3124" r:id="rId83"/>
    <p:sldId id="3125" r:id="rId84"/>
    <p:sldId id="3126" r:id="rId85"/>
    <p:sldId id="3127" r:id="rId86"/>
    <p:sldId id="3128" r:id="rId87"/>
    <p:sldId id="3129" r:id="rId88"/>
    <p:sldId id="2859" r:id="rId89"/>
    <p:sldId id="2860" r:id="rId90"/>
    <p:sldId id="2861" r:id="rId91"/>
    <p:sldId id="2862" r:id="rId92"/>
    <p:sldId id="2863" r:id="rId93"/>
    <p:sldId id="2864" r:id="rId94"/>
    <p:sldId id="2865" r:id="rId95"/>
    <p:sldId id="2866" r:id="rId96"/>
    <p:sldId id="2867" r:id="rId97"/>
    <p:sldId id="2868" r:id="rId98"/>
    <p:sldId id="2869" r:id="rId99"/>
    <p:sldId id="2870" r:id="rId100"/>
    <p:sldId id="2871" r:id="rId101"/>
    <p:sldId id="2872" r:id="rId102"/>
    <p:sldId id="2873" r:id="rId103"/>
    <p:sldId id="2874" r:id="rId104"/>
    <p:sldId id="2875" r:id="rId105"/>
    <p:sldId id="2898" r:id="rId106"/>
    <p:sldId id="2876" r:id="rId107"/>
    <p:sldId id="2877" r:id="rId108"/>
    <p:sldId id="2878" r:id="rId109"/>
    <p:sldId id="2879" r:id="rId110"/>
    <p:sldId id="2880" r:id="rId111"/>
    <p:sldId id="2881" r:id="rId112"/>
    <p:sldId id="2887" r:id="rId113"/>
    <p:sldId id="2888" r:id="rId114"/>
    <p:sldId id="3060" r:id="rId115"/>
    <p:sldId id="3061" r:id="rId116"/>
    <p:sldId id="3062" r:id="rId117"/>
    <p:sldId id="3063" r:id="rId118"/>
    <p:sldId id="3064" r:id="rId119"/>
    <p:sldId id="3065" r:id="rId120"/>
    <p:sldId id="3066" r:id="rId121"/>
    <p:sldId id="3067" r:id="rId122"/>
    <p:sldId id="3068" r:id="rId123"/>
    <p:sldId id="3069" r:id="rId124"/>
    <p:sldId id="3070" r:id="rId125"/>
    <p:sldId id="3071" r:id="rId126"/>
    <p:sldId id="3072" r:id="rId127"/>
    <p:sldId id="2900" r:id="rId128"/>
    <p:sldId id="2901" r:id="rId129"/>
    <p:sldId id="2902" r:id="rId130"/>
    <p:sldId id="2930" r:id="rId131"/>
    <p:sldId id="2904" r:id="rId132"/>
    <p:sldId id="2905" r:id="rId133"/>
    <p:sldId id="2935" r:id="rId134"/>
    <p:sldId id="2932" r:id="rId135"/>
    <p:sldId id="2933" r:id="rId136"/>
    <p:sldId id="2906" r:id="rId137"/>
    <p:sldId id="2907" r:id="rId138"/>
    <p:sldId id="2908" r:id="rId139"/>
    <p:sldId id="2909" r:id="rId140"/>
    <p:sldId id="2910" r:id="rId141"/>
    <p:sldId id="2911" r:id="rId142"/>
    <p:sldId id="2912" r:id="rId143"/>
    <p:sldId id="2913" r:id="rId144"/>
    <p:sldId id="2914" r:id="rId145"/>
    <p:sldId id="2915" r:id="rId146"/>
    <p:sldId id="2917" r:id="rId147"/>
    <p:sldId id="2918" r:id="rId148"/>
    <p:sldId id="2920" r:id="rId149"/>
    <p:sldId id="2936" r:id="rId150"/>
    <p:sldId id="2921" r:id="rId151"/>
    <p:sldId id="2934" r:id="rId152"/>
    <p:sldId id="2923" r:id="rId153"/>
    <p:sldId id="2924" r:id="rId154"/>
    <p:sldId id="2925" r:id="rId155"/>
    <p:sldId id="2926" r:id="rId156"/>
    <p:sldId id="3074" r:id="rId157"/>
    <p:sldId id="2927" r:id="rId158"/>
    <p:sldId id="2929" r:id="rId159"/>
    <p:sldId id="2928" r:id="rId160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B9CDE5"/>
    <a:srgbClr val="ECF1F8"/>
    <a:srgbClr val="DCE6F2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994" autoAdjust="0"/>
    <p:restoredTop sz="94660"/>
  </p:normalViewPr>
  <p:slideViewPr>
    <p:cSldViewPr>
      <p:cViewPr varScale="1">
        <p:scale>
          <a:sx n="87" d="100"/>
          <a:sy n="87" d="100"/>
        </p:scale>
        <p:origin x="444" y="4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2027"/>
    </p:cViewPr>
  </p:sorter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notesMaster" Target="notesMasters/notesMaster1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FE985F-D04B-49B6-B856-FAA6ACA0C1EF}" type="doc">
      <dgm:prSet loTypeId="urn:microsoft.com/office/officeart/2005/8/layout/cycle2" loCatId="cycl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DC090FF-F145-4D84-BD2E-4AD0D2C3AFBB}">
      <dgm:prSet phldrT="[Текст]"/>
      <dgm:spPr/>
      <dgm:t>
        <a:bodyPr/>
        <a:lstStyle/>
        <a:p>
          <a:r>
            <a:rPr lang="ru-RU" dirty="0" smtClean="0"/>
            <a:t>Стратегия организации</a:t>
          </a:r>
          <a:endParaRPr lang="ru-RU" dirty="0"/>
        </a:p>
      </dgm:t>
    </dgm:pt>
    <dgm:pt modelId="{7D6367EC-13E0-4869-B4E5-34303F3E8A99}" type="parTrans" cxnId="{24B68117-AC93-42CC-B8C2-371B24ABB8ED}">
      <dgm:prSet/>
      <dgm:spPr/>
      <dgm:t>
        <a:bodyPr/>
        <a:lstStyle/>
        <a:p>
          <a:endParaRPr lang="ru-RU"/>
        </a:p>
      </dgm:t>
    </dgm:pt>
    <dgm:pt modelId="{A0BE4CA0-C4F5-411D-8D6D-CC92E0B98BB8}" type="sibTrans" cxnId="{24B68117-AC93-42CC-B8C2-371B24ABB8ED}">
      <dgm:prSet/>
      <dgm:spPr/>
      <dgm:t>
        <a:bodyPr/>
        <a:lstStyle/>
        <a:p>
          <a:endParaRPr lang="ru-RU"/>
        </a:p>
      </dgm:t>
    </dgm:pt>
    <dgm:pt modelId="{BC763668-8E49-45E1-BCD9-1CE2B2CB0EBA}">
      <dgm:prSet phldrT="[Текст]"/>
      <dgm:spPr/>
      <dgm:t>
        <a:bodyPr/>
        <a:lstStyle/>
        <a:p>
          <a:r>
            <a:rPr lang="ru-RU" dirty="0" smtClean="0"/>
            <a:t>Корпоративное управление</a:t>
          </a:r>
          <a:endParaRPr lang="ru-RU" dirty="0"/>
        </a:p>
      </dgm:t>
    </dgm:pt>
    <dgm:pt modelId="{2AFD6915-D1D2-4E27-9E60-E6A679A84BC2}" type="parTrans" cxnId="{E6652EA4-A207-430C-AA35-7FBC25F6ABB7}">
      <dgm:prSet/>
      <dgm:spPr/>
      <dgm:t>
        <a:bodyPr/>
        <a:lstStyle/>
        <a:p>
          <a:endParaRPr lang="ru-RU"/>
        </a:p>
      </dgm:t>
    </dgm:pt>
    <dgm:pt modelId="{2239F93F-47F4-4C87-8B25-D8BA454862C5}" type="sibTrans" cxnId="{E6652EA4-A207-430C-AA35-7FBC25F6ABB7}">
      <dgm:prSet/>
      <dgm:spPr/>
      <dgm:t>
        <a:bodyPr/>
        <a:lstStyle/>
        <a:p>
          <a:endParaRPr lang="ru-RU"/>
        </a:p>
      </dgm:t>
    </dgm:pt>
    <dgm:pt modelId="{61362FB1-B947-4D6A-B766-F6D6A68B4503}">
      <dgm:prSet phldrT="[Текст]"/>
      <dgm:spPr/>
      <dgm:t>
        <a:bodyPr/>
        <a:lstStyle/>
        <a:p>
          <a:r>
            <a:rPr lang="ru-RU" dirty="0" smtClean="0"/>
            <a:t>Перспективы</a:t>
          </a:r>
          <a:endParaRPr lang="ru-RU" dirty="0"/>
        </a:p>
      </dgm:t>
    </dgm:pt>
    <dgm:pt modelId="{A61E80C7-DEB0-4022-B636-7DFBD5A095F0}" type="parTrans" cxnId="{B2AC51B6-867B-4EA5-BC1E-9E6540E0B747}">
      <dgm:prSet/>
      <dgm:spPr/>
      <dgm:t>
        <a:bodyPr/>
        <a:lstStyle/>
        <a:p>
          <a:endParaRPr lang="ru-RU"/>
        </a:p>
      </dgm:t>
    </dgm:pt>
    <dgm:pt modelId="{030E3318-FE74-40B0-B880-C9CE799EE5E3}" type="sibTrans" cxnId="{B2AC51B6-867B-4EA5-BC1E-9E6540E0B747}">
      <dgm:prSet/>
      <dgm:spPr/>
      <dgm:t>
        <a:bodyPr/>
        <a:lstStyle/>
        <a:p>
          <a:endParaRPr lang="ru-RU"/>
        </a:p>
      </dgm:t>
    </dgm:pt>
    <dgm:pt modelId="{FD99E91C-E864-4863-B934-491E267274B8}">
      <dgm:prSet phldrT="[Текст]"/>
      <dgm:spPr/>
      <dgm:t>
        <a:bodyPr/>
        <a:lstStyle/>
        <a:p>
          <a:r>
            <a:rPr lang="ru-RU" dirty="0" smtClean="0"/>
            <a:t>Показатели деятельности</a:t>
          </a:r>
          <a:endParaRPr lang="ru-RU" dirty="0"/>
        </a:p>
      </dgm:t>
    </dgm:pt>
    <dgm:pt modelId="{C04A3759-FAC7-42B9-A356-D65EBEC12E0E}" type="parTrans" cxnId="{F9ACD9C4-87A1-4DD1-9B95-E50A83557F7F}">
      <dgm:prSet/>
      <dgm:spPr/>
      <dgm:t>
        <a:bodyPr/>
        <a:lstStyle/>
        <a:p>
          <a:endParaRPr lang="ru-RU"/>
        </a:p>
      </dgm:t>
    </dgm:pt>
    <dgm:pt modelId="{3D07D376-A16A-489C-B11E-CF8644188B00}" type="sibTrans" cxnId="{F9ACD9C4-87A1-4DD1-9B95-E50A83557F7F}">
      <dgm:prSet/>
      <dgm:spPr/>
      <dgm:t>
        <a:bodyPr/>
        <a:lstStyle/>
        <a:p>
          <a:endParaRPr lang="ru-RU"/>
        </a:p>
      </dgm:t>
    </dgm:pt>
    <dgm:pt modelId="{66A9C583-009A-4AE5-A29E-4E72710F663E}" type="pres">
      <dgm:prSet presAssocID="{4FFE985F-D04B-49B6-B856-FAA6ACA0C1E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496901-3100-4B1A-B447-72AC3D2C983E}" type="pres">
      <dgm:prSet presAssocID="{BDC090FF-F145-4D84-BD2E-4AD0D2C3AFBB}" presName="node" presStyleLbl="node1" presStyleIdx="0" presStyleCnt="4" custScaleX="179288">
        <dgm:presLayoutVars>
          <dgm:bulletEnabled val="1"/>
        </dgm:presLayoutVars>
      </dgm:prSet>
      <dgm:spPr>
        <a:prstGeom prst="flowChartPreparation">
          <a:avLst/>
        </a:prstGeom>
      </dgm:spPr>
      <dgm:t>
        <a:bodyPr/>
        <a:lstStyle/>
        <a:p>
          <a:endParaRPr lang="ru-RU"/>
        </a:p>
      </dgm:t>
    </dgm:pt>
    <dgm:pt modelId="{9EFB3E42-DA54-4960-AD78-8EA5689ECCB7}" type="pres">
      <dgm:prSet presAssocID="{A0BE4CA0-C4F5-411D-8D6D-CC92E0B98BB8}" presName="sibTrans" presStyleLbl="sibTrans2D1" presStyleIdx="0" presStyleCnt="4"/>
      <dgm:spPr/>
      <dgm:t>
        <a:bodyPr/>
        <a:lstStyle/>
        <a:p>
          <a:endParaRPr lang="ru-RU"/>
        </a:p>
      </dgm:t>
    </dgm:pt>
    <dgm:pt modelId="{E2F028D0-1814-4B24-8929-02903954753A}" type="pres">
      <dgm:prSet presAssocID="{A0BE4CA0-C4F5-411D-8D6D-CC92E0B98BB8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B90146DC-4C15-48DE-A6AE-C0BE024E3F16}" type="pres">
      <dgm:prSet presAssocID="{BC763668-8E49-45E1-BCD9-1CE2B2CB0EBA}" presName="node" presStyleLbl="node1" presStyleIdx="1" presStyleCnt="4" custScaleX="183743">
        <dgm:presLayoutVars>
          <dgm:bulletEnabled val="1"/>
        </dgm:presLayoutVars>
      </dgm:prSet>
      <dgm:spPr>
        <a:prstGeom prst="flowChartPreparation">
          <a:avLst/>
        </a:prstGeom>
      </dgm:spPr>
      <dgm:t>
        <a:bodyPr/>
        <a:lstStyle/>
        <a:p>
          <a:endParaRPr lang="ru-RU"/>
        </a:p>
      </dgm:t>
    </dgm:pt>
    <dgm:pt modelId="{2CB937AB-AF29-4F7A-950A-BEAC37EECED7}" type="pres">
      <dgm:prSet presAssocID="{2239F93F-47F4-4C87-8B25-D8BA454862C5}" presName="sibTrans" presStyleLbl="sibTrans2D1" presStyleIdx="1" presStyleCnt="4"/>
      <dgm:spPr/>
      <dgm:t>
        <a:bodyPr/>
        <a:lstStyle/>
        <a:p>
          <a:endParaRPr lang="ru-RU"/>
        </a:p>
      </dgm:t>
    </dgm:pt>
    <dgm:pt modelId="{DD1CB7C8-BD6C-4877-A57E-97A8F55AFC8D}" type="pres">
      <dgm:prSet presAssocID="{2239F93F-47F4-4C87-8B25-D8BA454862C5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E1618FDF-FCE0-4400-B3C3-7A825F0A3720}" type="pres">
      <dgm:prSet presAssocID="{61362FB1-B947-4D6A-B766-F6D6A68B4503}" presName="node" presStyleLbl="node1" presStyleIdx="2" presStyleCnt="4" custScaleX="205256">
        <dgm:presLayoutVars>
          <dgm:bulletEnabled val="1"/>
        </dgm:presLayoutVars>
      </dgm:prSet>
      <dgm:spPr>
        <a:prstGeom prst="flowChartPreparation">
          <a:avLst/>
        </a:prstGeom>
      </dgm:spPr>
      <dgm:t>
        <a:bodyPr/>
        <a:lstStyle/>
        <a:p>
          <a:endParaRPr lang="ru-RU"/>
        </a:p>
      </dgm:t>
    </dgm:pt>
    <dgm:pt modelId="{DB3B4C9E-D341-413A-B911-5907D0EE9B5B}" type="pres">
      <dgm:prSet presAssocID="{030E3318-FE74-40B0-B880-C9CE799EE5E3}" presName="sibTrans" presStyleLbl="sibTrans2D1" presStyleIdx="2" presStyleCnt="4"/>
      <dgm:spPr/>
      <dgm:t>
        <a:bodyPr/>
        <a:lstStyle/>
        <a:p>
          <a:endParaRPr lang="ru-RU"/>
        </a:p>
      </dgm:t>
    </dgm:pt>
    <dgm:pt modelId="{30570B2A-5D71-437E-9ACD-4F27D1C083E4}" type="pres">
      <dgm:prSet presAssocID="{030E3318-FE74-40B0-B880-C9CE799EE5E3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853EF016-A767-4D75-8867-F25053EA0743}" type="pres">
      <dgm:prSet presAssocID="{FD99E91C-E864-4863-B934-491E267274B8}" presName="node" presStyleLbl="node1" presStyleIdx="3" presStyleCnt="4" custScaleX="189955">
        <dgm:presLayoutVars>
          <dgm:bulletEnabled val="1"/>
        </dgm:presLayoutVars>
      </dgm:prSet>
      <dgm:spPr>
        <a:prstGeom prst="flowChartPreparation">
          <a:avLst/>
        </a:prstGeom>
      </dgm:spPr>
      <dgm:t>
        <a:bodyPr/>
        <a:lstStyle/>
        <a:p>
          <a:endParaRPr lang="ru-RU"/>
        </a:p>
      </dgm:t>
    </dgm:pt>
    <dgm:pt modelId="{9F1990C8-0512-4B85-BBE4-13A46C677C1C}" type="pres">
      <dgm:prSet presAssocID="{3D07D376-A16A-489C-B11E-CF8644188B00}" presName="sibTrans" presStyleLbl="sibTrans2D1" presStyleIdx="3" presStyleCnt="4"/>
      <dgm:spPr/>
      <dgm:t>
        <a:bodyPr/>
        <a:lstStyle/>
        <a:p>
          <a:endParaRPr lang="ru-RU"/>
        </a:p>
      </dgm:t>
    </dgm:pt>
    <dgm:pt modelId="{AEB6A5D8-8440-46FE-A941-FDB04F609F2F}" type="pres">
      <dgm:prSet presAssocID="{3D07D376-A16A-489C-B11E-CF8644188B00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4A34A5F2-E3F8-437A-B85A-B2C6FE9BCA16}" type="presOf" srcId="{2239F93F-47F4-4C87-8B25-D8BA454862C5}" destId="{2CB937AB-AF29-4F7A-950A-BEAC37EECED7}" srcOrd="0" destOrd="0" presId="urn:microsoft.com/office/officeart/2005/8/layout/cycle2"/>
    <dgm:cxn modelId="{55CC493A-9F2E-4E69-AAF1-E1D5794B4F05}" type="presOf" srcId="{3D07D376-A16A-489C-B11E-CF8644188B00}" destId="{AEB6A5D8-8440-46FE-A941-FDB04F609F2F}" srcOrd="1" destOrd="0" presId="urn:microsoft.com/office/officeart/2005/8/layout/cycle2"/>
    <dgm:cxn modelId="{F9ACD9C4-87A1-4DD1-9B95-E50A83557F7F}" srcId="{4FFE985F-D04B-49B6-B856-FAA6ACA0C1EF}" destId="{FD99E91C-E864-4863-B934-491E267274B8}" srcOrd="3" destOrd="0" parTransId="{C04A3759-FAC7-42B9-A356-D65EBEC12E0E}" sibTransId="{3D07D376-A16A-489C-B11E-CF8644188B00}"/>
    <dgm:cxn modelId="{AF9A2BBD-29A8-457F-BA40-E2D2368524C7}" type="presOf" srcId="{030E3318-FE74-40B0-B880-C9CE799EE5E3}" destId="{30570B2A-5D71-437E-9ACD-4F27D1C083E4}" srcOrd="1" destOrd="0" presId="urn:microsoft.com/office/officeart/2005/8/layout/cycle2"/>
    <dgm:cxn modelId="{E6652EA4-A207-430C-AA35-7FBC25F6ABB7}" srcId="{4FFE985F-D04B-49B6-B856-FAA6ACA0C1EF}" destId="{BC763668-8E49-45E1-BCD9-1CE2B2CB0EBA}" srcOrd="1" destOrd="0" parTransId="{2AFD6915-D1D2-4E27-9E60-E6A679A84BC2}" sibTransId="{2239F93F-47F4-4C87-8B25-D8BA454862C5}"/>
    <dgm:cxn modelId="{4F32E705-0248-4754-98D2-D23483C5B772}" type="presOf" srcId="{A0BE4CA0-C4F5-411D-8D6D-CC92E0B98BB8}" destId="{E2F028D0-1814-4B24-8929-02903954753A}" srcOrd="1" destOrd="0" presId="urn:microsoft.com/office/officeart/2005/8/layout/cycle2"/>
    <dgm:cxn modelId="{B2AC51B6-867B-4EA5-BC1E-9E6540E0B747}" srcId="{4FFE985F-D04B-49B6-B856-FAA6ACA0C1EF}" destId="{61362FB1-B947-4D6A-B766-F6D6A68B4503}" srcOrd="2" destOrd="0" parTransId="{A61E80C7-DEB0-4022-B636-7DFBD5A095F0}" sibTransId="{030E3318-FE74-40B0-B880-C9CE799EE5E3}"/>
    <dgm:cxn modelId="{04167C51-5AC9-4C48-9FF7-9CE9D1F2A153}" type="presOf" srcId="{2239F93F-47F4-4C87-8B25-D8BA454862C5}" destId="{DD1CB7C8-BD6C-4877-A57E-97A8F55AFC8D}" srcOrd="1" destOrd="0" presId="urn:microsoft.com/office/officeart/2005/8/layout/cycle2"/>
    <dgm:cxn modelId="{C7B79108-0763-4FF1-8B82-E05F7B1E466A}" type="presOf" srcId="{FD99E91C-E864-4863-B934-491E267274B8}" destId="{853EF016-A767-4D75-8867-F25053EA0743}" srcOrd="0" destOrd="0" presId="urn:microsoft.com/office/officeart/2005/8/layout/cycle2"/>
    <dgm:cxn modelId="{FC1BCAB9-4EA1-4BF8-8749-3D3EE95F05D3}" type="presOf" srcId="{3D07D376-A16A-489C-B11E-CF8644188B00}" destId="{9F1990C8-0512-4B85-BBE4-13A46C677C1C}" srcOrd="0" destOrd="0" presId="urn:microsoft.com/office/officeart/2005/8/layout/cycle2"/>
    <dgm:cxn modelId="{5EB7AC5D-551B-4142-99A8-E49829C78BEC}" type="presOf" srcId="{BDC090FF-F145-4D84-BD2E-4AD0D2C3AFBB}" destId="{BE496901-3100-4B1A-B447-72AC3D2C983E}" srcOrd="0" destOrd="0" presId="urn:microsoft.com/office/officeart/2005/8/layout/cycle2"/>
    <dgm:cxn modelId="{2CFC963E-BE81-4CA8-A0EE-99CE84DDA124}" type="presOf" srcId="{4FFE985F-D04B-49B6-B856-FAA6ACA0C1EF}" destId="{66A9C583-009A-4AE5-A29E-4E72710F663E}" srcOrd="0" destOrd="0" presId="urn:microsoft.com/office/officeart/2005/8/layout/cycle2"/>
    <dgm:cxn modelId="{430962A9-F6CC-44F2-8098-95AF603A48E5}" type="presOf" srcId="{A0BE4CA0-C4F5-411D-8D6D-CC92E0B98BB8}" destId="{9EFB3E42-DA54-4960-AD78-8EA5689ECCB7}" srcOrd="0" destOrd="0" presId="urn:microsoft.com/office/officeart/2005/8/layout/cycle2"/>
    <dgm:cxn modelId="{24B68117-AC93-42CC-B8C2-371B24ABB8ED}" srcId="{4FFE985F-D04B-49B6-B856-FAA6ACA0C1EF}" destId="{BDC090FF-F145-4D84-BD2E-4AD0D2C3AFBB}" srcOrd="0" destOrd="0" parTransId="{7D6367EC-13E0-4869-B4E5-34303F3E8A99}" sibTransId="{A0BE4CA0-C4F5-411D-8D6D-CC92E0B98BB8}"/>
    <dgm:cxn modelId="{83079E50-94AB-4731-A0CD-B73400AEE429}" type="presOf" srcId="{61362FB1-B947-4D6A-B766-F6D6A68B4503}" destId="{E1618FDF-FCE0-4400-B3C3-7A825F0A3720}" srcOrd="0" destOrd="0" presId="urn:microsoft.com/office/officeart/2005/8/layout/cycle2"/>
    <dgm:cxn modelId="{20DF9D91-A283-4A75-84C0-DDE8E3020C42}" type="presOf" srcId="{030E3318-FE74-40B0-B880-C9CE799EE5E3}" destId="{DB3B4C9E-D341-413A-B911-5907D0EE9B5B}" srcOrd="0" destOrd="0" presId="urn:microsoft.com/office/officeart/2005/8/layout/cycle2"/>
    <dgm:cxn modelId="{3645A662-6262-4F98-B185-D16CAADBF03E}" type="presOf" srcId="{BC763668-8E49-45E1-BCD9-1CE2B2CB0EBA}" destId="{B90146DC-4C15-48DE-A6AE-C0BE024E3F16}" srcOrd="0" destOrd="0" presId="urn:microsoft.com/office/officeart/2005/8/layout/cycle2"/>
    <dgm:cxn modelId="{107B1896-0E0A-4B00-A045-B59536BF4227}" type="presParOf" srcId="{66A9C583-009A-4AE5-A29E-4E72710F663E}" destId="{BE496901-3100-4B1A-B447-72AC3D2C983E}" srcOrd="0" destOrd="0" presId="urn:microsoft.com/office/officeart/2005/8/layout/cycle2"/>
    <dgm:cxn modelId="{1BA0AE15-FC78-4A09-A8E5-D0C34E0C380E}" type="presParOf" srcId="{66A9C583-009A-4AE5-A29E-4E72710F663E}" destId="{9EFB3E42-DA54-4960-AD78-8EA5689ECCB7}" srcOrd="1" destOrd="0" presId="urn:microsoft.com/office/officeart/2005/8/layout/cycle2"/>
    <dgm:cxn modelId="{B35BE530-8755-49EF-9CBF-FA1A3A2A4775}" type="presParOf" srcId="{9EFB3E42-DA54-4960-AD78-8EA5689ECCB7}" destId="{E2F028D0-1814-4B24-8929-02903954753A}" srcOrd="0" destOrd="0" presId="urn:microsoft.com/office/officeart/2005/8/layout/cycle2"/>
    <dgm:cxn modelId="{91057A46-3C11-4E26-84E4-BF17CA7D2D10}" type="presParOf" srcId="{66A9C583-009A-4AE5-A29E-4E72710F663E}" destId="{B90146DC-4C15-48DE-A6AE-C0BE024E3F16}" srcOrd="2" destOrd="0" presId="urn:microsoft.com/office/officeart/2005/8/layout/cycle2"/>
    <dgm:cxn modelId="{FCE1092D-8C6E-4FEB-84C0-0889BD288727}" type="presParOf" srcId="{66A9C583-009A-4AE5-A29E-4E72710F663E}" destId="{2CB937AB-AF29-4F7A-950A-BEAC37EECED7}" srcOrd="3" destOrd="0" presId="urn:microsoft.com/office/officeart/2005/8/layout/cycle2"/>
    <dgm:cxn modelId="{0514AC6C-1390-425D-A869-6284EAA1118F}" type="presParOf" srcId="{2CB937AB-AF29-4F7A-950A-BEAC37EECED7}" destId="{DD1CB7C8-BD6C-4877-A57E-97A8F55AFC8D}" srcOrd="0" destOrd="0" presId="urn:microsoft.com/office/officeart/2005/8/layout/cycle2"/>
    <dgm:cxn modelId="{07FC3495-53B7-496F-B78F-3B74ABF8D5F1}" type="presParOf" srcId="{66A9C583-009A-4AE5-A29E-4E72710F663E}" destId="{E1618FDF-FCE0-4400-B3C3-7A825F0A3720}" srcOrd="4" destOrd="0" presId="urn:microsoft.com/office/officeart/2005/8/layout/cycle2"/>
    <dgm:cxn modelId="{493100D6-9D86-4DFD-B4CD-851F9084B6BB}" type="presParOf" srcId="{66A9C583-009A-4AE5-A29E-4E72710F663E}" destId="{DB3B4C9E-D341-413A-B911-5907D0EE9B5B}" srcOrd="5" destOrd="0" presId="urn:microsoft.com/office/officeart/2005/8/layout/cycle2"/>
    <dgm:cxn modelId="{317C7F6F-DBA1-4C52-B5B5-C1366ABC7F73}" type="presParOf" srcId="{DB3B4C9E-D341-413A-B911-5907D0EE9B5B}" destId="{30570B2A-5D71-437E-9ACD-4F27D1C083E4}" srcOrd="0" destOrd="0" presId="urn:microsoft.com/office/officeart/2005/8/layout/cycle2"/>
    <dgm:cxn modelId="{677ED88E-9071-4DB7-BA1A-5C6F298D5EE7}" type="presParOf" srcId="{66A9C583-009A-4AE5-A29E-4E72710F663E}" destId="{853EF016-A767-4D75-8867-F25053EA0743}" srcOrd="6" destOrd="0" presId="urn:microsoft.com/office/officeart/2005/8/layout/cycle2"/>
    <dgm:cxn modelId="{B1D65D46-B149-4217-A6D8-15C53A2736EC}" type="presParOf" srcId="{66A9C583-009A-4AE5-A29E-4E72710F663E}" destId="{9F1990C8-0512-4B85-BBE4-13A46C677C1C}" srcOrd="7" destOrd="0" presId="urn:microsoft.com/office/officeart/2005/8/layout/cycle2"/>
    <dgm:cxn modelId="{D5E3B431-4A42-4825-BA20-23E952CC4FE4}" type="presParOf" srcId="{9F1990C8-0512-4B85-BBE4-13A46C677C1C}" destId="{AEB6A5D8-8440-46FE-A941-FDB04F609F2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92AF08-EB70-43ED-866F-D0DD58722EF4}" type="doc">
      <dgm:prSet loTypeId="urn:microsoft.com/office/officeart/2005/8/layout/arrow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5B25C0C-1661-42AF-9246-35CA9811ABBE}">
      <dgm:prSet phldrT="[Текст]"/>
      <dgm:spPr/>
      <dgm:t>
        <a:bodyPr/>
        <a:lstStyle/>
        <a:p>
          <a:r>
            <a:rPr lang="ru-RU" dirty="0" smtClean="0"/>
            <a:t>Глобализация</a:t>
          </a:r>
          <a:endParaRPr lang="ru-RU" dirty="0"/>
        </a:p>
      </dgm:t>
    </dgm:pt>
    <dgm:pt modelId="{76BAA550-569C-443F-9F59-514E7B5B4DDA}" type="parTrans" cxnId="{B3BAFA0A-C4FB-4898-9876-713882D6C6A6}">
      <dgm:prSet/>
      <dgm:spPr/>
      <dgm:t>
        <a:bodyPr/>
        <a:lstStyle/>
        <a:p>
          <a:endParaRPr lang="ru-RU"/>
        </a:p>
      </dgm:t>
    </dgm:pt>
    <dgm:pt modelId="{B554A3B7-86AE-45A3-88FA-AD28E6E2A74E}" type="sibTrans" cxnId="{B3BAFA0A-C4FB-4898-9876-713882D6C6A6}">
      <dgm:prSet/>
      <dgm:spPr/>
      <dgm:t>
        <a:bodyPr/>
        <a:lstStyle/>
        <a:p>
          <a:endParaRPr lang="ru-RU"/>
        </a:p>
      </dgm:t>
    </dgm:pt>
    <dgm:pt modelId="{C20C5D62-4E86-47AD-9DE5-17B410535C3C}">
      <dgm:prSet phldrT="[Текст]"/>
      <dgm:spPr/>
      <dgm:t>
        <a:bodyPr/>
        <a:lstStyle/>
        <a:p>
          <a:r>
            <a:rPr lang="ru-RU" dirty="0" smtClean="0"/>
            <a:t>Рост политической активности в ответ на финансовый, управленческий кризисы</a:t>
          </a:r>
          <a:endParaRPr lang="ru-RU" dirty="0"/>
        </a:p>
      </dgm:t>
    </dgm:pt>
    <dgm:pt modelId="{4443677A-2CC1-44AF-93CF-EC207D27E499}" type="parTrans" cxnId="{1008051D-B908-4F10-9F81-2138B7ACD065}">
      <dgm:prSet/>
      <dgm:spPr/>
      <dgm:t>
        <a:bodyPr/>
        <a:lstStyle/>
        <a:p>
          <a:endParaRPr lang="ru-RU"/>
        </a:p>
      </dgm:t>
    </dgm:pt>
    <dgm:pt modelId="{FC4371EB-B9A8-42B9-AFFF-B140F0955698}" type="sibTrans" cxnId="{1008051D-B908-4F10-9F81-2138B7ACD065}">
      <dgm:prSet/>
      <dgm:spPr/>
      <dgm:t>
        <a:bodyPr/>
        <a:lstStyle/>
        <a:p>
          <a:endParaRPr lang="ru-RU"/>
        </a:p>
      </dgm:t>
    </dgm:pt>
    <dgm:pt modelId="{4D2063D7-DDC2-4F1C-95F0-1055233AAC29}">
      <dgm:prSet phldrT="[Текст]"/>
      <dgm:spPr/>
      <dgm:t>
        <a:bodyPr/>
        <a:lstStyle/>
        <a:p>
          <a:r>
            <a:rPr lang="ru-RU" dirty="0" smtClean="0"/>
            <a:t>Ожидания в области прозрачности компаний и их отчетности</a:t>
          </a:r>
          <a:endParaRPr lang="ru-RU" dirty="0"/>
        </a:p>
      </dgm:t>
    </dgm:pt>
    <dgm:pt modelId="{2F43E310-F044-4C5F-BBF2-5595BE989673}" type="parTrans" cxnId="{FC1BFD7F-5BB1-4435-9BAA-349104A32462}">
      <dgm:prSet/>
      <dgm:spPr/>
      <dgm:t>
        <a:bodyPr/>
        <a:lstStyle/>
        <a:p>
          <a:endParaRPr lang="ru-RU"/>
        </a:p>
      </dgm:t>
    </dgm:pt>
    <dgm:pt modelId="{3ADA72F5-68BF-4A30-9C7C-58A129316421}" type="sibTrans" cxnId="{FC1BFD7F-5BB1-4435-9BAA-349104A32462}">
      <dgm:prSet/>
      <dgm:spPr/>
      <dgm:t>
        <a:bodyPr/>
        <a:lstStyle/>
        <a:p>
          <a:endParaRPr lang="ru-RU"/>
        </a:p>
      </dgm:t>
    </dgm:pt>
    <dgm:pt modelId="{5CAE9628-9E63-4890-A4A0-FE63E370EC83}">
      <dgm:prSet/>
      <dgm:spPr/>
      <dgm:t>
        <a:bodyPr/>
        <a:lstStyle/>
        <a:p>
          <a:r>
            <a:rPr lang="ru-RU" dirty="0" smtClean="0"/>
            <a:t>Рост населения и экологические проблемы</a:t>
          </a:r>
          <a:endParaRPr lang="ru-RU" dirty="0"/>
        </a:p>
      </dgm:t>
    </dgm:pt>
    <dgm:pt modelId="{16E6ACA4-2610-40CD-9E5C-DD07E3A204C5}" type="parTrans" cxnId="{FF72BC74-DCD6-4013-824C-2528413AD4FB}">
      <dgm:prSet/>
      <dgm:spPr/>
      <dgm:t>
        <a:bodyPr/>
        <a:lstStyle/>
        <a:p>
          <a:endParaRPr lang="ru-RU"/>
        </a:p>
      </dgm:t>
    </dgm:pt>
    <dgm:pt modelId="{3B566BF0-175A-45F8-B165-693101679165}" type="sibTrans" cxnId="{FF72BC74-DCD6-4013-824C-2528413AD4FB}">
      <dgm:prSet/>
      <dgm:spPr/>
      <dgm:t>
        <a:bodyPr/>
        <a:lstStyle/>
        <a:p>
          <a:endParaRPr lang="ru-RU"/>
        </a:p>
      </dgm:t>
    </dgm:pt>
    <dgm:pt modelId="{03932E0C-B5FB-4DBB-9EBF-594FEE9B731A}">
      <dgm:prSet/>
      <dgm:spPr/>
      <dgm:t>
        <a:bodyPr/>
        <a:lstStyle/>
        <a:p>
          <a:r>
            <a:rPr lang="ru-RU" dirty="0" smtClean="0"/>
            <a:t>Фактический и прогнозируемый дефицит ресурсов</a:t>
          </a:r>
          <a:endParaRPr lang="ru-RU" dirty="0"/>
        </a:p>
      </dgm:t>
    </dgm:pt>
    <dgm:pt modelId="{2E3044D2-EA77-4E6E-B041-747FCDECCC6A}" type="parTrans" cxnId="{72F6BB83-8EC4-4F9D-A378-DA1A9DEF4C64}">
      <dgm:prSet/>
      <dgm:spPr/>
      <dgm:t>
        <a:bodyPr/>
        <a:lstStyle/>
        <a:p>
          <a:endParaRPr lang="ru-RU"/>
        </a:p>
      </dgm:t>
    </dgm:pt>
    <dgm:pt modelId="{2A4C1AF8-76AA-4DC9-A9CC-0F68F1392F09}" type="sibTrans" cxnId="{72F6BB83-8EC4-4F9D-A378-DA1A9DEF4C64}">
      <dgm:prSet/>
      <dgm:spPr/>
      <dgm:t>
        <a:bodyPr/>
        <a:lstStyle/>
        <a:p>
          <a:endParaRPr lang="ru-RU"/>
        </a:p>
      </dgm:t>
    </dgm:pt>
    <dgm:pt modelId="{52F8E5EF-F316-4755-BA16-4D6F89537ABC}" type="pres">
      <dgm:prSet presAssocID="{D292AF08-EB70-43ED-866F-D0DD58722EF4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F15E58-E1CC-4B8D-B1D5-34777D899A52}" type="pres">
      <dgm:prSet presAssocID="{D292AF08-EB70-43ED-866F-D0DD58722EF4}" presName="arrow" presStyleLbl="bgShp" presStyleIdx="0" presStyleCnt="1"/>
      <dgm:spPr/>
    </dgm:pt>
    <dgm:pt modelId="{8627032B-C9B6-405F-A789-BFC467E27762}" type="pres">
      <dgm:prSet presAssocID="{D292AF08-EB70-43ED-866F-D0DD58722EF4}" presName="arrowDiagram5" presStyleCnt="0"/>
      <dgm:spPr/>
    </dgm:pt>
    <dgm:pt modelId="{3F1DB0F7-DD1C-43ED-A867-C02335FD8D26}" type="pres">
      <dgm:prSet presAssocID="{95B25C0C-1661-42AF-9246-35CA9811ABBE}" presName="bullet5a" presStyleLbl="node1" presStyleIdx="0" presStyleCnt="5"/>
      <dgm:spPr/>
    </dgm:pt>
    <dgm:pt modelId="{52F29D66-D801-4DBD-A5B4-043078433221}" type="pres">
      <dgm:prSet presAssocID="{95B25C0C-1661-42AF-9246-35CA9811ABBE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B5135D-2132-40EB-9B4D-168914D910FF}" type="pres">
      <dgm:prSet presAssocID="{C20C5D62-4E86-47AD-9DE5-17B410535C3C}" presName="bullet5b" presStyleLbl="node1" presStyleIdx="1" presStyleCnt="5"/>
      <dgm:spPr/>
    </dgm:pt>
    <dgm:pt modelId="{6EEEB5EE-F44D-4C8F-B4E0-6A7B2E87B776}" type="pres">
      <dgm:prSet presAssocID="{C20C5D62-4E86-47AD-9DE5-17B410535C3C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54B19-0F34-4891-AC83-DAFAEDBE3DDB}" type="pres">
      <dgm:prSet presAssocID="{4D2063D7-DDC2-4F1C-95F0-1055233AAC29}" presName="bullet5c" presStyleLbl="node1" presStyleIdx="2" presStyleCnt="5"/>
      <dgm:spPr/>
    </dgm:pt>
    <dgm:pt modelId="{0C68855C-1C6E-4939-BF15-068E8AA5E5A8}" type="pres">
      <dgm:prSet presAssocID="{4D2063D7-DDC2-4F1C-95F0-1055233AAC29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E59567-E0ED-4879-B1FC-6B63BCBC9DCC}" type="pres">
      <dgm:prSet presAssocID="{03932E0C-B5FB-4DBB-9EBF-594FEE9B731A}" presName="bullet5d" presStyleLbl="node1" presStyleIdx="3" presStyleCnt="5"/>
      <dgm:spPr/>
    </dgm:pt>
    <dgm:pt modelId="{B4057C35-FBF4-4883-8096-CB593FA16E04}" type="pres">
      <dgm:prSet presAssocID="{03932E0C-B5FB-4DBB-9EBF-594FEE9B731A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A81242-D2BD-40FF-9A7D-D4D89FD43FAF}" type="pres">
      <dgm:prSet presAssocID="{5CAE9628-9E63-4890-A4A0-FE63E370EC83}" presName="bullet5e" presStyleLbl="node1" presStyleIdx="4" presStyleCnt="5"/>
      <dgm:spPr/>
    </dgm:pt>
    <dgm:pt modelId="{2EDA5241-7113-4C67-A71A-A4C9D01DFDB9}" type="pres">
      <dgm:prSet presAssocID="{5CAE9628-9E63-4890-A4A0-FE63E370EC83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F6BB83-8EC4-4F9D-A378-DA1A9DEF4C64}" srcId="{D292AF08-EB70-43ED-866F-D0DD58722EF4}" destId="{03932E0C-B5FB-4DBB-9EBF-594FEE9B731A}" srcOrd="3" destOrd="0" parTransId="{2E3044D2-EA77-4E6E-B041-747FCDECCC6A}" sibTransId="{2A4C1AF8-76AA-4DC9-A9CC-0F68F1392F09}"/>
    <dgm:cxn modelId="{FF72BC74-DCD6-4013-824C-2528413AD4FB}" srcId="{D292AF08-EB70-43ED-866F-D0DD58722EF4}" destId="{5CAE9628-9E63-4890-A4A0-FE63E370EC83}" srcOrd="4" destOrd="0" parTransId="{16E6ACA4-2610-40CD-9E5C-DD07E3A204C5}" sibTransId="{3B566BF0-175A-45F8-B165-693101679165}"/>
    <dgm:cxn modelId="{1008051D-B908-4F10-9F81-2138B7ACD065}" srcId="{D292AF08-EB70-43ED-866F-D0DD58722EF4}" destId="{C20C5D62-4E86-47AD-9DE5-17B410535C3C}" srcOrd="1" destOrd="0" parTransId="{4443677A-2CC1-44AF-93CF-EC207D27E499}" sibTransId="{FC4371EB-B9A8-42B9-AFFF-B140F0955698}"/>
    <dgm:cxn modelId="{A95BE3FD-895B-4D77-980B-3B3176251D63}" type="presOf" srcId="{4D2063D7-DDC2-4F1C-95F0-1055233AAC29}" destId="{0C68855C-1C6E-4939-BF15-068E8AA5E5A8}" srcOrd="0" destOrd="0" presId="urn:microsoft.com/office/officeart/2005/8/layout/arrow2"/>
    <dgm:cxn modelId="{4A7B6A46-6041-481A-B5E7-A6572DC790E9}" type="presOf" srcId="{03932E0C-B5FB-4DBB-9EBF-594FEE9B731A}" destId="{B4057C35-FBF4-4883-8096-CB593FA16E04}" srcOrd="0" destOrd="0" presId="urn:microsoft.com/office/officeart/2005/8/layout/arrow2"/>
    <dgm:cxn modelId="{F3B62BA0-4233-48C0-B893-1CDB3EA391D8}" type="presOf" srcId="{5CAE9628-9E63-4890-A4A0-FE63E370EC83}" destId="{2EDA5241-7113-4C67-A71A-A4C9D01DFDB9}" srcOrd="0" destOrd="0" presId="urn:microsoft.com/office/officeart/2005/8/layout/arrow2"/>
    <dgm:cxn modelId="{C7AC5035-E63B-4979-BA40-C227AFD4C4CF}" type="presOf" srcId="{D292AF08-EB70-43ED-866F-D0DD58722EF4}" destId="{52F8E5EF-F316-4755-BA16-4D6F89537ABC}" srcOrd="0" destOrd="0" presId="urn:microsoft.com/office/officeart/2005/8/layout/arrow2"/>
    <dgm:cxn modelId="{B3BAFA0A-C4FB-4898-9876-713882D6C6A6}" srcId="{D292AF08-EB70-43ED-866F-D0DD58722EF4}" destId="{95B25C0C-1661-42AF-9246-35CA9811ABBE}" srcOrd="0" destOrd="0" parTransId="{76BAA550-569C-443F-9F59-514E7B5B4DDA}" sibTransId="{B554A3B7-86AE-45A3-88FA-AD28E6E2A74E}"/>
    <dgm:cxn modelId="{FC1BFD7F-5BB1-4435-9BAA-349104A32462}" srcId="{D292AF08-EB70-43ED-866F-D0DD58722EF4}" destId="{4D2063D7-DDC2-4F1C-95F0-1055233AAC29}" srcOrd="2" destOrd="0" parTransId="{2F43E310-F044-4C5F-BBF2-5595BE989673}" sibTransId="{3ADA72F5-68BF-4A30-9C7C-58A129316421}"/>
    <dgm:cxn modelId="{19A0C853-36BB-412A-96E1-4FB6EF664CA1}" type="presOf" srcId="{95B25C0C-1661-42AF-9246-35CA9811ABBE}" destId="{52F29D66-D801-4DBD-A5B4-043078433221}" srcOrd="0" destOrd="0" presId="urn:microsoft.com/office/officeart/2005/8/layout/arrow2"/>
    <dgm:cxn modelId="{85B276F0-3525-438C-9077-BB96BC723FDC}" type="presOf" srcId="{C20C5D62-4E86-47AD-9DE5-17B410535C3C}" destId="{6EEEB5EE-F44D-4C8F-B4E0-6A7B2E87B776}" srcOrd="0" destOrd="0" presId="urn:microsoft.com/office/officeart/2005/8/layout/arrow2"/>
    <dgm:cxn modelId="{D5ADB87A-5E0B-4C81-9020-410945D803A4}" type="presParOf" srcId="{52F8E5EF-F316-4755-BA16-4D6F89537ABC}" destId="{23F15E58-E1CC-4B8D-B1D5-34777D899A52}" srcOrd="0" destOrd="0" presId="urn:microsoft.com/office/officeart/2005/8/layout/arrow2"/>
    <dgm:cxn modelId="{04729028-3DF7-499E-9321-7589A9111F26}" type="presParOf" srcId="{52F8E5EF-F316-4755-BA16-4D6F89537ABC}" destId="{8627032B-C9B6-405F-A789-BFC467E27762}" srcOrd="1" destOrd="0" presId="urn:microsoft.com/office/officeart/2005/8/layout/arrow2"/>
    <dgm:cxn modelId="{21FDC55E-52B9-47C2-B075-681BF9E64321}" type="presParOf" srcId="{8627032B-C9B6-405F-A789-BFC467E27762}" destId="{3F1DB0F7-DD1C-43ED-A867-C02335FD8D26}" srcOrd="0" destOrd="0" presId="urn:microsoft.com/office/officeart/2005/8/layout/arrow2"/>
    <dgm:cxn modelId="{1FC28D13-1B09-460B-A535-CB380861A4BC}" type="presParOf" srcId="{8627032B-C9B6-405F-A789-BFC467E27762}" destId="{52F29D66-D801-4DBD-A5B4-043078433221}" srcOrd="1" destOrd="0" presId="urn:microsoft.com/office/officeart/2005/8/layout/arrow2"/>
    <dgm:cxn modelId="{DD3F6BFD-93E8-49D5-B138-3B3DA30476EB}" type="presParOf" srcId="{8627032B-C9B6-405F-A789-BFC467E27762}" destId="{5CB5135D-2132-40EB-9B4D-168914D910FF}" srcOrd="2" destOrd="0" presId="urn:microsoft.com/office/officeart/2005/8/layout/arrow2"/>
    <dgm:cxn modelId="{45DC32A1-8BAE-4BA0-86F1-F66D69108903}" type="presParOf" srcId="{8627032B-C9B6-405F-A789-BFC467E27762}" destId="{6EEEB5EE-F44D-4C8F-B4E0-6A7B2E87B776}" srcOrd="3" destOrd="0" presId="urn:microsoft.com/office/officeart/2005/8/layout/arrow2"/>
    <dgm:cxn modelId="{55609E88-55F3-42A6-819C-EE9DC2C63A89}" type="presParOf" srcId="{8627032B-C9B6-405F-A789-BFC467E27762}" destId="{D5F54B19-0F34-4891-AC83-DAFAEDBE3DDB}" srcOrd="4" destOrd="0" presId="urn:microsoft.com/office/officeart/2005/8/layout/arrow2"/>
    <dgm:cxn modelId="{CF15AA65-7621-4218-A837-8B3A39474F79}" type="presParOf" srcId="{8627032B-C9B6-405F-A789-BFC467E27762}" destId="{0C68855C-1C6E-4939-BF15-068E8AA5E5A8}" srcOrd="5" destOrd="0" presId="urn:microsoft.com/office/officeart/2005/8/layout/arrow2"/>
    <dgm:cxn modelId="{8BB921B8-F2B4-4F50-9B79-A8D6BCBC7072}" type="presParOf" srcId="{8627032B-C9B6-405F-A789-BFC467E27762}" destId="{3FE59567-E0ED-4879-B1FC-6B63BCBC9DCC}" srcOrd="6" destOrd="0" presId="urn:microsoft.com/office/officeart/2005/8/layout/arrow2"/>
    <dgm:cxn modelId="{D347717C-9E1F-4B26-BE92-8552108A3F35}" type="presParOf" srcId="{8627032B-C9B6-405F-A789-BFC467E27762}" destId="{B4057C35-FBF4-4883-8096-CB593FA16E04}" srcOrd="7" destOrd="0" presId="urn:microsoft.com/office/officeart/2005/8/layout/arrow2"/>
    <dgm:cxn modelId="{CB9E442E-6F72-4D83-B916-37D7BBDC8212}" type="presParOf" srcId="{8627032B-C9B6-405F-A789-BFC467E27762}" destId="{00A81242-D2BD-40FF-9A7D-D4D89FD43FAF}" srcOrd="8" destOrd="0" presId="urn:microsoft.com/office/officeart/2005/8/layout/arrow2"/>
    <dgm:cxn modelId="{C146542B-0CCD-48D0-8D19-6FE7889CCE2E}" type="presParOf" srcId="{8627032B-C9B6-405F-A789-BFC467E27762}" destId="{2EDA5241-7113-4C67-A71A-A4C9D01DFDB9}" srcOrd="9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F80385-E3FE-4D81-B1D6-C6712B0619E4}" type="doc">
      <dgm:prSet loTypeId="urn:microsoft.com/office/officeart/2005/8/layout/matrix3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1D60C99-FD51-43D9-9F3B-F93C1054C9CB}">
      <dgm:prSet phldrT="[Текст]"/>
      <dgm:spPr/>
      <dgm:t>
        <a:bodyPr/>
        <a:lstStyle/>
        <a:p>
          <a:r>
            <a:rPr lang="ru-RU" dirty="0" smtClean="0"/>
            <a:t>Эффективная оценка жизнеспособности </a:t>
          </a:r>
          <a:r>
            <a:rPr lang="ru-RU" dirty="0" err="1" smtClean="0"/>
            <a:t>бизнес-модели</a:t>
          </a:r>
          <a:endParaRPr lang="ru-RU" dirty="0"/>
        </a:p>
      </dgm:t>
    </dgm:pt>
    <dgm:pt modelId="{BC99B61A-E633-4A2C-B1B6-2FBB54EB7BB0}" type="parTrans" cxnId="{02889119-93F4-466D-9FE2-3E127FCA17F0}">
      <dgm:prSet/>
      <dgm:spPr/>
      <dgm:t>
        <a:bodyPr/>
        <a:lstStyle/>
        <a:p>
          <a:endParaRPr lang="ru-RU"/>
        </a:p>
      </dgm:t>
    </dgm:pt>
    <dgm:pt modelId="{6143F94E-D0F5-440D-B788-7A3F40C14CDF}" type="sibTrans" cxnId="{02889119-93F4-466D-9FE2-3E127FCA17F0}">
      <dgm:prSet/>
      <dgm:spPr/>
      <dgm:t>
        <a:bodyPr/>
        <a:lstStyle/>
        <a:p>
          <a:endParaRPr lang="ru-RU"/>
        </a:p>
      </dgm:t>
    </dgm:pt>
    <dgm:pt modelId="{6030A4ED-7517-4ED7-A423-F090BA24F69E}">
      <dgm:prSet phldrT="[Текст]"/>
      <dgm:spPr/>
      <dgm:t>
        <a:bodyPr/>
        <a:lstStyle/>
        <a:p>
          <a:r>
            <a:rPr lang="ru-RU" dirty="0" smtClean="0"/>
            <a:t>Эффективное распределение дефицитных ресурсов</a:t>
          </a:r>
          <a:endParaRPr lang="ru-RU" dirty="0"/>
        </a:p>
      </dgm:t>
    </dgm:pt>
    <dgm:pt modelId="{19E6E86F-DDEB-4090-A4BA-2451D194CD4E}" type="parTrans" cxnId="{8275A18E-D2DE-4FF9-AC02-4CD67CED8502}">
      <dgm:prSet/>
      <dgm:spPr/>
      <dgm:t>
        <a:bodyPr/>
        <a:lstStyle/>
        <a:p>
          <a:endParaRPr lang="ru-RU"/>
        </a:p>
      </dgm:t>
    </dgm:pt>
    <dgm:pt modelId="{54261129-D969-437C-944A-5BD259493452}" type="sibTrans" cxnId="{8275A18E-D2DE-4FF9-AC02-4CD67CED8502}">
      <dgm:prSet/>
      <dgm:spPr/>
      <dgm:t>
        <a:bodyPr/>
        <a:lstStyle/>
        <a:p>
          <a:endParaRPr lang="ru-RU"/>
        </a:p>
      </dgm:t>
    </dgm:pt>
    <dgm:pt modelId="{ECA6A369-5EDF-4C32-AADB-4153A45933A0}">
      <dgm:prSet phldrT="[Текст]"/>
      <dgm:spPr/>
      <dgm:t>
        <a:bodyPr/>
        <a:lstStyle/>
        <a:p>
          <a:r>
            <a:rPr lang="ru-RU" dirty="0" smtClean="0"/>
            <a:t>Удовлетворение информационных потребностей инвесторов</a:t>
          </a:r>
          <a:endParaRPr lang="ru-RU" dirty="0"/>
        </a:p>
      </dgm:t>
    </dgm:pt>
    <dgm:pt modelId="{6D5B5704-144F-4DF6-8072-FAE9CB1F81AC}" type="parTrans" cxnId="{CD292081-DE79-4775-B21D-8DBC5134A223}">
      <dgm:prSet/>
      <dgm:spPr/>
      <dgm:t>
        <a:bodyPr/>
        <a:lstStyle/>
        <a:p>
          <a:endParaRPr lang="ru-RU"/>
        </a:p>
      </dgm:t>
    </dgm:pt>
    <dgm:pt modelId="{805B8FD4-FEBE-4A8C-8580-B426BEECF522}" type="sibTrans" cxnId="{CD292081-DE79-4775-B21D-8DBC5134A223}">
      <dgm:prSet/>
      <dgm:spPr/>
      <dgm:t>
        <a:bodyPr/>
        <a:lstStyle/>
        <a:p>
          <a:endParaRPr lang="ru-RU"/>
        </a:p>
      </dgm:t>
    </dgm:pt>
    <dgm:pt modelId="{333FFBEE-1D13-460B-8C46-272D21BAE6AA}">
      <dgm:prSet/>
      <dgm:spPr/>
      <dgm:t>
        <a:bodyPr/>
        <a:lstStyle/>
        <a:p>
          <a:r>
            <a:rPr lang="ru-RU" dirty="0" smtClean="0"/>
            <a:t>Эффективная оценка стратегии в долгосрочной перспективе</a:t>
          </a:r>
          <a:endParaRPr lang="ru-RU" dirty="0"/>
        </a:p>
      </dgm:t>
    </dgm:pt>
    <dgm:pt modelId="{707547E0-F66C-44D8-8496-717324ABA160}" type="parTrans" cxnId="{1D9493A1-3254-429C-B7D6-94EF511807DE}">
      <dgm:prSet/>
      <dgm:spPr/>
      <dgm:t>
        <a:bodyPr/>
        <a:lstStyle/>
        <a:p>
          <a:endParaRPr lang="ru-RU"/>
        </a:p>
      </dgm:t>
    </dgm:pt>
    <dgm:pt modelId="{C65A4DD8-7BA7-425E-B0FB-057115EFCAF5}" type="sibTrans" cxnId="{1D9493A1-3254-429C-B7D6-94EF511807DE}">
      <dgm:prSet/>
      <dgm:spPr/>
      <dgm:t>
        <a:bodyPr/>
        <a:lstStyle/>
        <a:p>
          <a:endParaRPr lang="ru-RU"/>
        </a:p>
      </dgm:t>
    </dgm:pt>
    <dgm:pt modelId="{FB2C30EB-2BFD-4346-A071-FA9E4C9CAB85}" type="pres">
      <dgm:prSet presAssocID="{69F80385-E3FE-4D81-B1D6-C6712B0619E4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EC8886-84A8-4A28-A98B-9810A89BDDFF}" type="pres">
      <dgm:prSet presAssocID="{69F80385-E3FE-4D81-B1D6-C6712B0619E4}" presName="diamond" presStyleLbl="bgShp" presStyleIdx="0" presStyleCnt="1"/>
      <dgm:spPr/>
    </dgm:pt>
    <dgm:pt modelId="{650707AD-9A5E-44C1-B95B-28A052FD33D9}" type="pres">
      <dgm:prSet presAssocID="{69F80385-E3FE-4D81-B1D6-C6712B0619E4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B9F718-6BC7-41CA-B028-F8146FFD2A9A}" type="pres">
      <dgm:prSet presAssocID="{69F80385-E3FE-4D81-B1D6-C6712B0619E4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DEDA4A-AD10-40A9-85A4-E340C265B92C}" type="pres">
      <dgm:prSet presAssocID="{69F80385-E3FE-4D81-B1D6-C6712B0619E4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168937-6310-405D-82CF-A1CE4606F0F2}" type="pres">
      <dgm:prSet presAssocID="{69F80385-E3FE-4D81-B1D6-C6712B0619E4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90732F-B4D4-4398-BD19-5B11C5AC00BF}" type="presOf" srcId="{61D60C99-FD51-43D9-9F3B-F93C1054C9CB}" destId="{650707AD-9A5E-44C1-B95B-28A052FD33D9}" srcOrd="0" destOrd="0" presId="urn:microsoft.com/office/officeart/2005/8/layout/matrix3"/>
    <dgm:cxn modelId="{5DB18FF1-0385-430B-99C6-9C8B96F98E86}" type="presOf" srcId="{333FFBEE-1D13-460B-8C46-272D21BAE6AA}" destId="{B0B9F718-6BC7-41CA-B028-F8146FFD2A9A}" srcOrd="0" destOrd="0" presId="urn:microsoft.com/office/officeart/2005/8/layout/matrix3"/>
    <dgm:cxn modelId="{02889119-93F4-466D-9FE2-3E127FCA17F0}" srcId="{69F80385-E3FE-4D81-B1D6-C6712B0619E4}" destId="{61D60C99-FD51-43D9-9F3B-F93C1054C9CB}" srcOrd="0" destOrd="0" parTransId="{BC99B61A-E633-4A2C-B1B6-2FBB54EB7BB0}" sibTransId="{6143F94E-D0F5-440D-B788-7A3F40C14CDF}"/>
    <dgm:cxn modelId="{5B587F53-D0DD-4D5B-BDF6-56F200D0D87D}" type="presOf" srcId="{ECA6A369-5EDF-4C32-AADB-4153A45933A0}" destId="{36168937-6310-405D-82CF-A1CE4606F0F2}" srcOrd="0" destOrd="0" presId="urn:microsoft.com/office/officeart/2005/8/layout/matrix3"/>
    <dgm:cxn modelId="{8FE6DF05-E18E-4AA9-8BBA-9D39F46E76C7}" type="presOf" srcId="{6030A4ED-7517-4ED7-A423-F090BA24F69E}" destId="{88DEDA4A-AD10-40A9-85A4-E340C265B92C}" srcOrd="0" destOrd="0" presId="urn:microsoft.com/office/officeart/2005/8/layout/matrix3"/>
    <dgm:cxn modelId="{8275A18E-D2DE-4FF9-AC02-4CD67CED8502}" srcId="{69F80385-E3FE-4D81-B1D6-C6712B0619E4}" destId="{6030A4ED-7517-4ED7-A423-F090BA24F69E}" srcOrd="2" destOrd="0" parTransId="{19E6E86F-DDEB-4090-A4BA-2451D194CD4E}" sibTransId="{54261129-D969-437C-944A-5BD259493452}"/>
    <dgm:cxn modelId="{CD292081-DE79-4775-B21D-8DBC5134A223}" srcId="{69F80385-E3FE-4D81-B1D6-C6712B0619E4}" destId="{ECA6A369-5EDF-4C32-AADB-4153A45933A0}" srcOrd="3" destOrd="0" parTransId="{6D5B5704-144F-4DF6-8072-FAE9CB1F81AC}" sibTransId="{805B8FD4-FEBE-4A8C-8580-B426BEECF522}"/>
    <dgm:cxn modelId="{835A27BE-6784-4030-A633-DEC046BD5752}" type="presOf" srcId="{69F80385-E3FE-4D81-B1D6-C6712B0619E4}" destId="{FB2C30EB-2BFD-4346-A071-FA9E4C9CAB85}" srcOrd="0" destOrd="0" presId="urn:microsoft.com/office/officeart/2005/8/layout/matrix3"/>
    <dgm:cxn modelId="{1D9493A1-3254-429C-B7D6-94EF511807DE}" srcId="{69F80385-E3FE-4D81-B1D6-C6712B0619E4}" destId="{333FFBEE-1D13-460B-8C46-272D21BAE6AA}" srcOrd="1" destOrd="0" parTransId="{707547E0-F66C-44D8-8496-717324ABA160}" sibTransId="{C65A4DD8-7BA7-425E-B0FB-057115EFCAF5}"/>
    <dgm:cxn modelId="{47E42031-334C-48E9-8511-75C7C1BEACE6}" type="presParOf" srcId="{FB2C30EB-2BFD-4346-A071-FA9E4C9CAB85}" destId="{46EC8886-84A8-4A28-A98B-9810A89BDDFF}" srcOrd="0" destOrd="0" presId="urn:microsoft.com/office/officeart/2005/8/layout/matrix3"/>
    <dgm:cxn modelId="{8E7057C9-8555-4560-8A5D-BB8C3FD40177}" type="presParOf" srcId="{FB2C30EB-2BFD-4346-A071-FA9E4C9CAB85}" destId="{650707AD-9A5E-44C1-B95B-28A052FD33D9}" srcOrd="1" destOrd="0" presId="urn:microsoft.com/office/officeart/2005/8/layout/matrix3"/>
    <dgm:cxn modelId="{2BF5E726-E47E-4F11-9762-07776AEFCB82}" type="presParOf" srcId="{FB2C30EB-2BFD-4346-A071-FA9E4C9CAB85}" destId="{B0B9F718-6BC7-41CA-B028-F8146FFD2A9A}" srcOrd="2" destOrd="0" presId="urn:microsoft.com/office/officeart/2005/8/layout/matrix3"/>
    <dgm:cxn modelId="{FEDFBF3C-AECE-4417-8975-55BA815465A9}" type="presParOf" srcId="{FB2C30EB-2BFD-4346-A071-FA9E4C9CAB85}" destId="{88DEDA4A-AD10-40A9-85A4-E340C265B92C}" srcOrd="3" destOrd="0" presId="urn:microsoft.com/office/officeart/2005/8/layout/matrix3"/>
    <dgm:cxn modelId="{CE372B7A-6F9C-43C8-BF39-E7D0729295EA}" type="presParOf" srcId="{FB2C30EB-2BFD-4346-A071-FA9E4C9CAB85}" destId="{36168937-6310-405D-82CF-A1CE4606F0F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3C1831-8C42-4209-A2AA-75B18D0ACC8A}" type="doc">
      <dgm:prSet loTypeId="urn:microsoft.com/office/officeart/2005/8/layout/hProcess4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685BD783-800C-4C29-9844-13C6CA98BF70}" type="pres">
      <dgm:prSet presAssocID="{873C1831-8C42-4209-A2AA-75B18D0ACC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F73FEB-5C94-49AC-97AD-752D051D86C7}" type="pres">
      <dgm:prSet presAssocID="{873C1831-8C42-4209-A2AA-75B18D0ACC8A}" presName="tSp" presStyleCnt="0"/>
      <dgm:spPr/>
    </dgm:pt>
    <dgm:pt modelId="{8E52643A-4018-437C-96F6-6EA987030A98}" type="pres">
      <dgm:prSet presAssocID="{873C1831-8C42-4209-A2AA-75B18D0ACC8A}" presName="bSp" presStyleCnt="0"/>
      <dgm:spPr/>
    </dgm:pt>
    <dgm:pt modelId="{1B65E5FC-E747-4650-A6CA-EAF588938C8F}" type="pres">
      <dgm:prSet presAssocID="{873C1831-8C42-4209-A2AA-75B18D0ACC8A}" presName="process" presStyleCnt="0"/>
      <dgm:spPr/>
    </dgm:pt>
  </dgm:ptLst>
  <dgm:cxnLst>
    <dgm:cxn modelId="{CF25A592-7EAB-4552-ACD9-6B414D52932E}" type="presOf" srcId="{873C1831-8C42-4209-A2AA-75B18D0ACC8A}" destId="{685BD783-800C-4C29-9844-13C6CA98BF70}" srcOrd="0" destOrd="0" presId="urn:microsoft.com/office/officeart/2005/8/layout/hProcess4"/>
    <dgm:cxn modelId="{5EC379AC-40FB-4850-9D09-56A489215654}" type="presParOf" srcId="{685BD783-800C-4C29-9844-13C6CA98BF70}" destId="{47F73FEB-5C94-49AC-97AD-752D051D86C7}" srcOrd="0" destOrd="0" presId="urn:microsoft.com/office/officeart/2005/8/layout/hProcess4"/>
    <dgm:cxn modelId="{0D1388EC-EFE3-4D5B-BB1C-CD1FD3105727}" type="presParOf" srcId="{685BD783-800C-4C29-9844-13C6CA98BF70}" destId="{8E52643A-4018-437C-96F6-6EA987030A98}" srcOrd="1" destOrd="0" presId="urn:microsoft.com/office/officeart/2005/8/layout/hProcess4"/>
    <dgm:cxn modelId="{A062F661-4722-4996-8955-0D8D4458BE2A}" type="presParOf" srcId="{685BD783-800C-4C29-9844-13C6CA98BF70}" destId="{1B65E5FC-E747-4650-A6CA-EAF588938C8F}" srcOrd="2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3C1831-8C42-4209-A2AA-75B18D0ACC8A}" type="doc">
      <dgm:prSet loTypeId="urn:microsoft.com/office/officeart/2005/8/layout/hProcess4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4A9DF16-5CA6-46D3-BE68-5FDDB14550C8}">
      <dgm:prSet phldrT="[Текст]" custT="1"/>
      <dgm:spPr/>
      <dgm:t>
        <a:bodyPr/>
        <a:lstStyle/>
        <a:p>
          <a:r>
            <a:rPr lang="ru-RU" sz="1400" b="1" dirty="0" smtClean="0"/>
            <a:t>Группа сотрудников</a:t>
          </a:r>
          <a:endParaRPr lang="ru-RU" sz="1400" b="1" dirty="0"/>
        </a:p>
      </dgm:t>
    </dgm:pt>
    <dgm:pt modelId="{E3CBA436-E24E-4BEF-80D8-17F93C52B989}" type="parTrans" cxnId="{8D49DCB2-4676-4238-A873-F1C76FAE1542}">
      <dgm:prSet/>
      <dgm:spPr/>
      <dgm:t>
        <a:bodyPr/>
        <a:lstStyle/>
        <a:p>
          <a:endParaRPr lang="ru-RU" sz="900"/>
        </a:p>
      </dgm:t>
    </dgm:pt>
    <dgm:pt modelId="{709CC60F-0333-4B75-ADF8-FA3E0D14FF34}" type="sibTrans" cxnId="{8D49DCB2-4676-4238-A873-F1C76FAE1542}">
      <dgm:prSet/>
      <dgm:spPr/>
      <dgm:t>
        <a:bodyPr/>
        <a:lstStyle/>
        <a:p>
          <a:endParaRPr lang="ru-RU" sz="900"/>
        </a:p>
      </dgm:t>
    </dgm:pt>
    <dgm:pt modelId="{3D805ECA-41F4-40B2-AF54-9EAC63C3FCD1}">
      <dgm:prSet phldrT="[Текст]" custT="1"/>
      <dgm:spPr/>
      <dgm:t>
        <a:bodyPr/>
        <a:lstStyle/>
        <a:p>
          <a:r>
            <a:rPr lang="ru-RU" sz="1400" dirty="0" smtClean="0"/>
            <a:t>Эпизодическое или  регулярное взаимодействие</a:t>
          </a:r>
          <a:endParaRPr lang="ru-RU" sz="1400" dirty="0"/>
        </a:p>
      </dgm:t>
    </dgm:pt>
    <dgm:pt modelId="{BF992FC2-8707-4008-B0C4-68CC29E42108}" type="parTrans" cxnId="{0DB4121A-52C0-44BA-B0F7-DBE886E3D891}">
      <dgm:prSet/>
      <dgm:spPr/>
      <dgm:t>
        <a:bodyPr/>
        <a:lstStyle/>
        <a:p>
          <a:endParaRPr lang="ru-RU" sz="900"/>
        </a:p>
      </dgm:t>
    </dgm:pt>
    <dgm:pt modelId="{719E7F80-1E82-4C55-B5BD-A659D3CB3FC6}" type="sibTrans" cxnId="{0DB4121A-52C0-44BA-B0F7-DBE886E3D891}">
      <dgm:prSet/>
      <dgm:spPr/>
      <dgm:t>
        <a:bodyPr/>
        <a:lstStyle/>
        <a:p>
          <a:endParaRPr lang="ru-RU" sz="900"/>
        </a:p>
      </dgm:t>
    </dgm:pt>
    <dgm:pt modelId="{C06F87FF-CA80-4225-B8F5-3593543C00F7}">
      <dgm:prSet phldrT="[Текст]" custT="1"/>
      <dgm:spPr/>
      <dgm:t>
        <a:bodyPr/>
        <a:lstStyle/>
        <a:p>
          <a:r>
            <a:rPr lang="ru-RU" sz="1400" dirty="0" smtClean="0"/>
            <a:t>Общие бизнес-процессы и задачи</a:t>
          </a:r>
          <a:endParaRPr lang="ru-RU" sz="1400" dirty="0"/>
        </a:p>
      </dgm:t>
    </dgm:pt>
    <dgm:pt modelId="{8C7C8885-0403-4739-B923-E208B7DC05A6}" type="parTrans" cxnId="{A980C0B6-77EA-40A7-8AB1-F6E8F8F4E286}">
      <dgm:prSet/>
      <dgm:spPr/>
      <dgm:t>
        <a:bodyPr/>
        <a:lstStyle/>
        <a:p>
          <a:endParaRPr lang="ru-RU" sz="900"/>
        </a:p>
      </dgm:t>
    </dgm:pt>
    <dgm:pt modelId="{5727B7C6-797D-44CF-8D25-627BA18F5893}" type="sibTrans" cxnId="{A980C0B6-77EA-40A7-8AB1-F6E8F8F4E286}">
      <dgm:prSet/>
      <dgm:spPr/>
      <dgm:t>
        <a:bodyPr/>
        <a:lstStyle/>
        <a:p>
          <a:endParaRPr lang="ru-RU" sz="900"/>
        </a:p>
      </dgm:t>
    </dgm:pt>
    <dgm:pt modelId="{7B1E3CD9-66F8-4222-8DC2-B024DDF4312D}">
      <dgm:prSet phldrT="[Текст]" custT="1"/>
      <dgm:spPr/>
      <dgm:t>
        <a:bodyPr/>
        <a:lstStyle/>
        <a:p>
          <a:r>
            <a:rPr lang="ru-RU" sz="1600" b="1" dirty="0" smtClean="0"/>
            <a:t>Рабочая группа</a:t>
          </a:r>
          <a:endParaRPr lang="ru-RU" sz="1600" b="1" dirty="0"/>
        </a:p>
      </dgm:t>
    </dgm:pt>
    <dgm:pt modelId="{95803802-F8B5-4E51-8017-1AFED0397ACA}" type="parTrans" cxnId="{9FE64E81-4AF8-43D3-B3FE-53E56AF2AB0B}">
      <dgm:prSet/>
      <dgm:spPr/>
      <dgm:t>
        <a:bodyPr/>
        <a:lstStyle/>
        <a:p>
          <a:endParaRPr lang="ru-RU" sz="900"/>
        </a:p>
      </dgm:t>
    </dgm:pt>
    <dgm:pt modelId="{628E7542-24F7-4C94-A304-A9534D9CF009}" type="sibTrans" cxnId="{9FE64E81-4AF8-43D3-B3FE-53E56AF2AB0B}">
      <dgm:prSet/>
      <dgm:spPr/>
      <dgm:t>
        <a:bodyPr/>
        <a:lstStyle/>
        <a:p>
          <a:endParaRPr lang="ru-RU" sz="900"/>
        </a:p>
      </dgm:t>
    </dgm:pt>
    <dgm:pt modelId="{F48DAA04-C8C7-4506-8F11-D5F7EF98BFE7}">
      <dgm:prSet phldrT="[Текст]" custT="1"/>
      <dgm:spPr/>
      <dgm:t>
        <a:bodyPr/>
        <a:lstStyle/>
        <a:p>
          <a:r>
            <a:rPr lang="ru-RU" sz="1400" dirty="0" smtClean="0"/>
            <a:t>Сообщество  взаимозависимых индивидов </a:t>
          </a:r>
          <a:endParaRPr lang="ru-RU" sz="1400" dirty="0"/>
        </a:p>
      </dgm:t>
    </dgm:pt>
    <dgm:pt modelId="{798D2D15-F9E6-4CBD-90C0-1E23D5E20527}" type="parTrans" cxnId="{E9DFF743-672D-433E-8055-2AE3C63875D7}">
      <dgm:prSet/>
      <dgm:spPr/>
      <dgm:t>
        <a:bodyPr/>
        <a:lstStyle/>
        <a:p>
          <a:endParaRPr lang="ru-RU" sz="900"/>
        </a:p>
      </dgm:t>
    </dgm:pt>
    <dgm:pt modelId="{CD81B57C-D3B4-44E8-8216-762B8732B615}" type="sibTrans" cxnId="{E9DFF743-672D-433E-8055-2AE3C63875D7}">
      <dgm:prSet/>
      <dgm:spPr/>
      <dgm:t>
        <a:bodyPr/>
        <a:lstStyle/>
        <a:p>
          <a:endParaRPr lang="ru-RU" sz="900"/>
        </a:p>
      </dgm:t>
    </dgm:pt>
    <dgm:pt modelId="{753C9DB5-5306-48C1-B967-8F8F1A9ED179}">
      <dgm:prSet phldrT="[Текст]" custT="1"/>
      <dgm:spPr/>
      <dgm:t>
        <a:bodyPr/>
        <a:lstStyle/>
        <a:p>
          <a:r>
            <a:rPr lang="ru-RU" sz="1600" b="1" dirty="0" smtClean="0"/>
            <a:t>Команда</a:t>
          </a:r>
          <a:endParaRPr lang="ru-RU" sz="1600" b="1" dirty="0"/>
        </a:p>
      </dgm:t>
    </dgm:pt>
    <dgm:pt modelId="{ABB5BECB-F183-41DE-80DF-1A38DD2E023A}" type="parTrans" cxnId="{93811E1C-105D-405F-A43F-8038350FADBA}">
      <dgm:prSet/>
      <dgm:spPr/>
      <dgm:t>
        <a:bodyPr/>
        <a:lstStyle/>
        <a:p>
          <a:endParaRPr lang="ru-RU" sz="900"/>
        </a:p>
      </dgm:t>
    </dgm:pt>
    <dgm:pt modelId="{3F10534D-01CC-40F8-B2F5-9EB9CC57BC26}" type="sibTrans" cxnId="{93811E1C-105D-405F-A43F-8038350FADBA}">
      <dgm:prSet/>
      <dgm:spPr/>
      <dgm:t>
        <a:bodyPr/>
        <a:lstStyle/>
        <a:p>
          <a:endParaRPr lang="ru-RU" sz="900"/>
        </a:p>
      </dgm:t>
    </dgm:pt>
    <dgm:pt modelId="{18EC5A92-70A5-498C-9C26-DE99DAD71962}">
      <dgm:prSet phldrT="[Текст]" custT="1"/>
      <dgm:spPr/>
      <dgm:t>
        <a:bodyPr/>
        <a:lstStyle/>
        <a:p>
          <a:r>
            <a:rPr lang="ru-RU" sz="1400" dirty="0" smtClean="0"/>
            <a:t>Синергетическое взаимодействие</a:t>
          </a:r>
          <a:endParaRPr lang="ru-RU" sz="1400" dirty="0"/>
        </a:p>
      </dgm:t>
    </dgm:pt>
    <dgm:pt modelId="{28115413-A20A-437D-B95E-E354FA9B7605}" type="parTrans" cxnId="{DCD6F63A-D4EE-4599-A2CB-8A3F83680120}">
      <dgm:prSet/>
      <dgm:spPr/>
      <dgm:t>
        <a:bodyPr/>
        <a:lstStyle/>
        <a:p>
          <a:endParaRPr lang="ru-RU" sz="900"/>
        </a:p>
      </dgm:t>
    </dgm:pt>
    <dgm:pt modelId="{C8782A2C-9644-496B-96DE-726F578700B9}" type="sibTrans" cxnId="{DCD6F63A-D4EE-4599-A2CB-8A3F83680120}">
      <dgm:prSet/>
      <dgm:spPr/>
      <dgm:t>
        <a:bodyPr/>
        <a:lstStyle/>
        <a:p>
          <a:endParaRPr lang="ru-RU" sz="900"/>
        </a:p>
      </dgm:t>
    </dgm:pt>
    <dgm:pt modelId="{36CB4AA6-8E60-473D-A4D5-8FDE1CBC912D}">
      <dgm:prSet phldrT="[Текст]" custT="1"/>
      <dgm:spPr/>
      <dgm:t>
        <a:bodyPr/>
        <a:lstStyle/>
        <a:p>
          <a:r>
            <a:rPr lang="ru-RU" sz="1400" dirty="0" smtClean="0"/>
            <a:t>Высокая роль личностных отношений</a:t>
          </a:r>
          <a:endParaRPr lang="ru-RU" sz="1400" dirty="0"/>
        </a:p>
      </dgm:t>
    </dgm:pt>
    <dgm:pt modelId="{08D76000-30A3-41D9-A1B5-9E37765B90E1}" type="parTrans" cxnId="{9F7378AF-2A64-4585-873F-A7AB3D661810}">
      <dgm:prSet/>
      <dgm:spPr/>
      <dgm:t>
        <a:bodyPr/>
        <a:lstStyle/>
        <a:p>
          <a:endParaRPr lang="ru-RU" sz="900"/>
        </a:p>
      </dgm:t>
    </dgm:pt>
    <dgm:pt modelId="{BC40E069-439F-4D80-8FAB-A6883DCFD5A9}" type="sibTrans" cxnId="{9F7378AF-2A64-4585-873F-A7AB3D661810}">
      <dgm:prSet/>
      <dgm:spPr/>
      <dgm:t>
        <a:bodyPr/>
        <a:lstStyle/>
        <a:p>
          <a:endParaRPr lang="ru-RU" sz="900"/>
        </a:p>
      </dgm:t>
    </dgm:pt>
    <dgm:pt modelId="{8058F3B6-566E-45DB-BB78-8F2BA2094695}">
      <dgm:prSet phldrT="[Текст]" custT="1"/>
      <dgm:spPr/>
      <dgm:t>
        <a:bodyPr/>
        <a:lstStyle/>
        <a:p>
          <a:endParaRPr lang="ru-RU" sz="1200" dirty="0"/>
        </a:p>
      </dgm:t>
    </dgm:pt>
    <dgm:pt modelId="{48008A93-30B0-4BFC-92CB-5652A487DFAD}" type="parTrans" cxnId="{AC6728BF-B678-435F-81A9-73B79313D760}">
      <dgm:prSet/>
      <dgm:spPr/>
      <dgm:t>
        <a:bodyPr/>
        <a:lstStyle/>
        <a:p>
          <a:endParaRPr lang="ru-RU"/>
        </a:p>
      </dgm:t>
    </dgm:pt>
    <dgm:pt modelId="{B1E5CB83-FA2C-42EE-A95C-CDA8C6075D2F}" type="sibTrans" cxnId="{AC6728BF-B678-435F-81A9-73B79313D760}">
      <dgm:prSet/>
      <dgm:spPr/>
      <dgm:t>
        <a:bodyPr/>
        <a:lstStyle/>
        <a:p>
          <a:endParaRPr lang="ru-RU"/>
        </a:p>
      </dgm:t>
    </dgm:pt>
    <dgm:pt modelId="{11F2121B-6619-4490-9E92-E5B7A3A01BFC}">
      <dgm:prSet phldrT="[Текст]" custT="1"/>
      <dgm:spPr/>
      <dgm:t>
        <a:bodyPr/>
        <a:lstStyle/>
        <a:p>
          <a:endParaRPr lang="ru-RU" sz="1200" dirty="0"/>
        </a:p>
      </dgm:t>
    </dgm:pt>
    <dgm:pt modelId="{2B9919B0-B719-4C82-A290-F7638756BB57}" type="parTrans" cxnId="{59535A28-4CD9-44AC-AA35-1337FAA56D95}">
      <dgm:prSet/>
      <dgm:spPr/>
      <dgm:t>
        <a:bodyPr/>
        <a:lstStyle/>
        <a:p>
          <a:endParaRPr lang="ru-RU"/>
        </a:p>
      </dgm:t>
    </dgm:pt>
    <dgm:pt modelId="{895E5D40-237A-4381-B18F-73153FC9816E}" type="sibTrans" cxnId="{59535A28-4CD9-44AC-AA35-1337FAA56D95}">
      <dgm:prSet/>
      <dgm:spPr/>
      <dgm:t>
        <a:bodyPr/>
        <a:lstStyle/>
        <a:p>
          <a:endParaRPr lang="ru-RU"/>
        </a:p>
      </dgm:t>
    </dgm:pt>
    <dgm:pt modelId="{19A415E4-BAD8-4E78-80BD-E31AF7A5896D}">
      <dgm:prSet phldrT="[Текст]" custT="1"/>
      <dgm:spPr/>
      <dgm:t>
        <a:bodyPr/>
        <a:lstStyle/>
        <a:p>
          <a:r>
            <a:rPr lang="ru-RU" sz="1400" dirty="0" smtClean="0"/>
            <a:t>Сообщество индивидов</a:t>
          </a:r>
          <a:endParaRPr lang="ru-RU" sz="1400" dirty="0"/>
        </a:p>
      </dgm:t>
    </dgm:pt>
    <dgm:pt modelId="{B0213CDA-6D82-4EBD-A358-719D65C1E945}" type="parTrans" cxnId="{DFCE4164-CDA7-42E9-81A7-E22615A5002A}">
      <dgm:prSet/>
      <dgm:spPr/>
      <dgm:t>
        <a:bodyPr/>
        <a:lstStyle/>
        <a:p>
          <a:endParaRPr lang="ru-RU"/>
        </a:p>
      </dgm:t>
    </dgm:pt>
    <dgm:pt modelId="{E319C8BC-C789-47D1-AE1B-FBB4EDE8C2B1}" type="sibTrans" cxnId="{DFCE4164-CDA7-42E9-81A7-E22615A5002A}">
      <dgm:prSet/>
      <dgm:spPr/>
      <dgm:t>
        <a:bodyPr/>
        <a:lstStyle/>
        <a:p>
          <a:endParaRPr lang="ru-RU"/>
        </a:p>
      </dgm:t>
    </dgm:pt>
    <dgm:pt modelId="{56EF1C4F-34E0-4278-B710-90309982FED9}">
      <dgm:prSet phldrT="[Текст]" custT="1"/>
      <dgm:spPr/>
      <dgm:t>
        <a:bodyPr/>
        <a:lstStyle/>
        <a:p>
          <a:r>
            <a:rPr lang="ru-RU" sz="1400" dirty="0" smtClean="0"/>
            <a:t>Плотное взаимодействие</a:t>
          </a:r>
          <a:endParaRPr lang="ru-RU" sz="1400" dirty="0"/>
        </a:p>
      </dgm:t>
    </dgm:pt>
    <dgm:pt modelId="{5E3776F6-CE10-4C61-9B8C-5D4288C91B31}" type="parTrans" cxnId="{882DE0FF-38D4-4FB3-9F7E-72198EBA81D4}">
      <dgm:prSet/>
      <dgm:spPr/>
      <dgm:t>
        <a:bodyPr/>
        <a:lstStyle/>
        <a:p>
          <a:endParaRPr lang="ru-RU"/>
        </a:p>
      </dgm:t>
    </dgm:pt>
    <dgm:pt modelId="{8FBBBC3B-CC5E-4BC8-BD4D-ABDEF07F06B4}" type="sibTrans" cxnId="{882DE0FF-38D4-4FB3-9F7E-72198EBA81D4}">
      <dgm:prSet/>
      <dgm:spPr/>
      <dgm:t>
        <a:bodyPr/>
        <a:lstStyle/>
        <a:p>
          <a:endParaRPr lang="ru-RU"/>
        </a:p>
      </dgm:t>
    </dgm:pt>
    <dgm:pt modelId="{D41EDC47-39B4-42E9-AD99-45E0A06EADBE}">
      <dgm:prSet phldrT="[Текст]" custT="1"/>
      <dgm:spPr/>
      <dgm:t>
        <a:bodyPr/>
        <a:lstStyle/>
        <a:p>
          <a:r>
            <a:rPr lang="ru-RU" sz="1400" dirty="0" smtClean="0"/>
            <a:t>Постоянный обмен информацией</a:t>
          </a:r>
          <a:endParaRPr lang="ru-RU" sz="1400" dirty="0"/>
        </a:p>
      </dgm:t>
    </dgm:pt>
    <dgm:pt modelId="{12200FD1-7DF9-42F8-81DE-D6CFE7FC4428}" type="parTrans" cxnId="{00B36EF6-2524-4063-9611-D73A883902C5}">
      <dgm:prSet/>
      <dgm:spPr/>
      <dgm:t>
        <a:bodyPr/>
        <a:lstStyle/>
        <a:p>
          <a:endParaRPr lang="ru-RU"/>
        </a:p>
      </dgm:t>
    </dgm:pt>
    <dgm:pt modelId="{DE296D07-19A4-4D6C-8B4A-23379847D453}" type="sibTrans" cxnId="{00B36EF6-2524-4063-9611-D73A883902C5}">
      <dgm:prSet/>
      <dgm:spPr/>
      <dgm:t>
        <a:bodyPr/>
        <a:lstStyle/>
        <a:p>
          <a:endParaRPr lang="ru-RU"/>
        </a:p>
      </dgm:t>
    </dgm:pt>
    <dgm:pt modelId="{0D844C4D-9AAC-48A4-B3EB-F8F110260B11}">
      <dgm:prSet phldrT="[Текст]" custT="1"/>
      <dgm:spPr/>
      <dgm:t>
        <a:bodyPr/>
        <a:lstStyle/>
        <a:p>
          <a:r>
            <a:rPr lang="ru-RU" sz="1400" dirty="0" smtClean="0"/>
            <a:t>Восприятие делового результата, как смысла и достижения команды</a:t>
          </a:r>
          <a:endParaRPr lang="ru-RU" sz="1400" dirty="0"/>
        </a:p>
      </dgm:t>
    </dgm:pt>
    <dgm:pt modelId="{A79662F8-FE5F-49AC-8E60-BAE587E374C3}" type="parTrans" cxnId="{0710990D-0EB1-4DFE-B1DA-126A4CCC6BD0}">
      <dgm:prSet/>
      <dgm:spPr/>
      <dgm:t>
        <a:bodyPr/>
        <a:lstStyle/>
        <a:p>
          <a:endParaRPr lang="ru-RU"/>
        </a:p>
      </dgm:t>
    </dgm:pt>
    <dgm:pt modelId="{E126C66A-6C38-4FEE-A6D3-2BCB69A0E4FD}" type="sibTrans" cxnId="{0710990D-0EB1-4DFE-B1DA-126A4CCC6BD0}">
      <dgm:prSet/>
      <dgm:spPr/>
      <dgm:t>
        <a:bodyPr/>
        <a:lstStyle/>
        <a:p>
          <a:endParaRPr lang="ru-RU"/>
        </a:p>
      </dgm:t>
    </dgm:pt>
    <dgm:pt modelId="{685BD783-800C-4C29-9844-13C6CA98BF70}" type="pres">
      <dgm:prSet presAssocID="{873C1831-8C42-4209-A2AA-75B18D0ACC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F73FEB-5C94-49AC-97AD-752D051D86C7}" type="pres">
      <dgm:prSet presAssocID="{873C1831-8C42-4209-A2AA-75B18D0ACC8A}" presName="tSp" presStyleCnt="0"/>
      <dgm:spPr/>
    </dgm:pt>
    <dgm:pt modelId="{8E52643A-4018-437C-96F6-6EA987030A98}" type="pres">
      <dgm:prSet presAssocID="{873C1831-8C42-4209-A2AA-75B18D0ACC8A}" presName="bSp" presStyleCnt="0"/>
      <dgm:spPr/>
    </dgm:pt>
    <dgm:pt modelId="{1B65E5FC-E747-4650-A6CA-EAF588938C8F}" type="pres">
      <dgm:prSet presAssocID="{873C1831-8C42-4209-A2AA-75B18D0ACC8A}" presName="process" presStyleCnt="0"/>
      <dgm:spPr/>
    </dgm:pt>
    <dgm:pt modelId="{36DEC37C-E434-494D-9982-0EDED737B6DA}" type="pres">
      <dgm:prSet presAssocID="{84A9DF16-5CA6-46D3-BE68-5FDDB14550C8}" presName="composite1" presStyleCnt="0"/>
      <dgm:spPr/>
    </dgm:pt>
    <dgm:pt modelId="{CB0F99C9-459C-43C2-810E-B34498627F18}" type="pres">
      <dgm:prSet presAssocID="{84A9DF16-5CA6-46D3-BE68-5FDDB14550C8}" presName="dummyNode1" presStyleLbl="node1" presStyleIdx="0" presStyleCnt="3"/>
      <dgm:spPr/>
    </dgm:pt>
    <dgm:pt modelId="{D916CA3D-3CCD-45AE-A543-949883AD5565}" type="pres">
      <dgm:prSet presAssocID="{84A9DF16-5CA6-46D3-BE68-5FDDB14550C8}" presName="childNode1" presStyleLbl="bgAcc1" presStyleIdx="0" presStyleCnt="3" custScaleX="140177" custScaleY="134892" custLinFactNeighborX="-3788" custLinFactNeighborY="-395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BA8A48-F6B3-4619-87BD-9DB70AAE7D07}" type="pres">
      <dgm:prSet presAssocID="{84A9DF16-5CA6-46D3-BE68-5FDDB14550C8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DA97B2-7093-4E0F-B9E0-795D52BCB65A}" type="pres">
      <dgm:prSet presAssocID="{84A9DF16-5CA6-46D3-BE68-5FDDB14550C8}" presName="parentNode1" presStyleLbl="node1" presStyleIdx="0" presStyleCnt="3" custLinFactY="115432" custLinFactNeighborX="39923" custLinFactNeighborY="2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4AF83A-FDB3-4093-8082-CD7A78CE71B8}" type="pres">
      <dgm:prSet presAssocID="{84A9DF16-5CA6-46D3-BE68-5FDDB14550C8}" presName="connSite1" presStyleCnt="0"/>
      <dgm:spPr/>
    </dgm:pt>
    <dgm:pt modelId="{3EC99D90-E600-435D-8644-438CBCBD4D4E}" type="pres">
      <dgm:prSet presAssocID="{709CC60F-0333-4B75-ADF8-FA3E0D14FF34}" presName="Name9" presStyleLbl="sibTrans2D1" presStyleIdx="0" presStyleCnt="2"/>
      <dgm:spPr/>
      <dgm:t>
        <a:bodyPr/>
        <a:lstStyle/>
        <a:p>
          <a:endParaRPr lang="ru-RU"/>
        </a:p>
      </dgm:t>
    </dgm:pt>
    <dgm:pt modelId="{D3BE9E32-8FB6-4DEC-9EB6-4769AFE35429}" type="pres">
      <dgm:prSet presAssocID="{7B1E3CD9-66F8-4222-8DC2-B024DDF4312D}" presName="composite2" presStyleCnt="0"/>
      <dgm:spPr/>
    </dgm:pt>
    <dgm:pt modelId="{2D01C6E5-E921-4BCC-94A0-ABFF1DD2323F}" type="pres">
      <dgm:prSet presAssocID="{7B1E3CD9-66F8-4222-8DC2-B024DDF4312D}" presName="dummyNode2" presStyleLbl="node1" presStyleIdx="0" presStyleCnt="3"/>
      <dgm:spPr/>
    </dgm:pt>
    <dgm:pt modelId="{72F711AB-0D95-4E1B-9EDE-756067B201CE}" type="pres">
      <dgm:prSet presAssocID="{7B1E3CD9-66F8-4222-8DC2-B024DDF4312D}" presName="childNode2" presStyleLbl="bgAcc1" presStyleIdx="1" presStyleCnt="3" custScaleX="159297" custScaleY="1384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FB974A-0BBF-4525-968B-CEA9AE2CA635}" type="pres">
      <dgm:prSet presAssocID="{7B1E3CD9-66F8-4222-8DC2-B024DDF4312D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511502-29B3-4908-96A8-543C56B39FE6}" type="pres">
      <dgm:prSet presAssocID="{7B1E3CD9-66F8-4222-8DC2-B024DDF4312D}" presName="parentNode2" presStyleLbl="node1" presStyleIdx="1" presStyleCnt="3" custLinFactNeighborX="16609" custLinFactNeighborY="-154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119EB8-1051-4BE0-84AF-0F844C05E945}" type="pres">
      <dgm:prSet presAssocID="{7B1E3CD9-66F8-4222-8DC2-B024DDF4312D}" presName="connSite2" presStyleCnt="0"/>
      <dgm:spPr/>
    </dgm:pt>
    <dgm:pt modelId="{73D7D8EA-0421-400E-B423-5E3B9BDA1186}" type="pres">
      <dgm:prSet presAssocID="{628E7542-24F7-4C94-A304-A9534D9CF009}" presName="Name18" presStyleLbl="sibTrans2D1" presStyleIdx="1" presStyleCnt="2"/>
      <dgm:spPr/>
      <dgm:t>
        <a:bodyPr/>
        <a:lstStyle/>
        <a:p>
          <a:endParaRPr lang="ru-RU"/>
        </a:p>
      </dgm:t>
    </dgm:pt>
    <dgm:pt modelId="{2F9E68E5-0F9A-4766-89E9-04EEFE99EA27}" type="pres">
      <dgm:prSet presAssocID="{753C9DB5-5306-48C1-B967-8F8F1A9ED179}" presName="composite1" presStyleCnt="0"/>
      <dgm:spPr/>
    </dgm:pt>
    <dgm:pt modelId="{56E600FD-3F24-4692-A7FA-86EB072BE734}" type="pres">
      <dgm:prSet presAssocID="{753C9DB5-5306-48C1-B967-8F8F1A9ED179}" presName="dummyNode1" presStyleLbl="node1" presStyleIdx="1" presStyleCnt="3"/>
      <dgm:spPr/>
    </dgm:pt>
    <dgm:pt modelId="{2FB61130-F49D-4A81-87CC-F6ACB1DBEC23}" type="pres">
      <dgm:prSet presAssocID="{753C9DB5-5306-48C1-B967-8F8F1A9ED179}" presName="childNode1" presStyleLbl="bgAcc1" presStyleIdx="2" presStyleCnt="3" custScaleX="167711" custScaleY="1351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1587F-58D6-471C-8B96-81C1ED22A599}" type="pres">
      <dgm:prSet presAssocID="{753C9DB5-5306-48C1-B967-8F8F1A9ED179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56E4A4-B007-4CC9-B966-64E149D1B302}" type="pres">
      <dgm:prSet presAssocID="{753C9DB5-5306-48C1-B967-8F8F1A9ED179}" presName="parentNode1" presStyleLbl="node1" presStyleIdx="2" presStyleCnt="3" custLinFactX="23847" custLinFactY="-159881" custLinFactNeighborX="100000" custLinFactNeighborY="-2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7ED33-BF12-4942-A3B3-B139912FD06C}" type="pres">
      <dgm:prSet presAssocID="{753C9DB5-5306-48C1-B967-8F8F1A9ED179}" presName="connSite1" presStyleCnt="0"/>
      <dgm:spPr/>
    </dgm:pt>
  </dgm:ptLst>
  <dgm:cxnLst>
    <dgm:cxn modelId="{93811E1C-105D-405F-A43F-8038350FADBA}" srcId="{873C1831-8C42-4209-A2AA-75B18D0ACC8A}" destId="{753C9DB5-5306-48C1-B967-8F8F1A9ED179}" srcOrd="2" destOrd="0" parTransId="{ABB5BECB-F183-41DE-80DF-1A38DD2E023A}" sibTransId="{3F10534D-01CC-40F8-B2F5-9EB9CC57BC26}"/>
    <dgm:cxn modelId="{8C4346DF-1614-495C-B8C1-F04BD3490ADA}" type="presOf" srcId="{873C1831-8C42-4209-A2AA-75B18D0ACC8A}" destId="{685BD783-800C-4C29-9844-13C6CA98BF70}" srcOrd="0" destOrd="0" presId="urn:microsoft.com/office/officeart/2005/8/layout/hProcess4"/>
    <dgm:cxn modelId="{8C626F1D-AC36-4415-B793-4F2C7A4C7E7C}" type="presOf" srcId="{56EF1C4F-34E0-4278-B710-90309982FED9}" destId="{72F711AB-0D95-4E1B-9EDE-756067B201CE}" srcOrd="0" destOrd="0" presId="urn:microsoft.com/office/officeart/2005/8/layout/hProcess4"/>
    <dgm:cxn modelId="{CC7612D9-E467-4819-B8B6-74983DE96145}" type="presOf" srcId="{18EC5A92-70A5-498C-9C26-DE99DAD71962}" destId="{7FD1587F-58D6-471C-8B96-81C1ED22A599}" srcOrd="1" destOrd="0" presId="urn:microsoft.com/office/officeart/2005/8/layout/hProcess4"/>
    <dgm:cxn modelId="{AC6728BF-B678-435F-81A9-73B79313D760}" srcId="{84A9DF16-5CA6-46D3-BE68-5FDDB14550C8}" destId="{8058F3B6-566E-45DB-BB78-8F2BA2094695}" srcOrd="4" destOrd="0" parTransId="{48008A93-30B0-4BFC-92CB-5652A487DFAD}" sibTransId="{B1E5CB83-FA2C-42EE-A95C-CDA8C6075D2F}"/>
    <dgm:cxn modelId="{9FE64E81-4AF8-43D3-B3FE-53E56AF2AB0B}" srcId="{873C1831-8C42-4209-A2AA-75B18D0ACC8A}" destId="{7B1E3CD9-66F8-4222-8DC2-B024DDF4312D}" srcOrd="1" destOrd="0" parTransId="{95803802-F8B5-4E51-8017-1AFED0397ACA}" sibTransId="{628E7542-24F7-4C94-A304-A9534D9CF009}"/>
    <dgm:cxn modelId="{4D613BC2-4C14-4608-985B-24C1F00273FE}" type="presOf" srcId="{19A415E4-BAD8-4E78-80BD-E31AF7A5896D}" destId="{D916CA3D-3CCD-45AE-A543-949883AD5565}" srcOrd="0" destOrd="2" presId="urn:microsoft.com/office/officeart/2005/8/layout/hProcess4"/>
    <dgm:cxn modelId="{A334D8D1-4902-47B9-970F-6F7249091A01}" type="presOf" srcId="{C06F87FF-CA80-4225-B8F5-3593543C00F7}" destId="{D916CA3D-3CCD-45AE-A543-949883AD5565}" srcOrd="0" destOrd="1" presId="urn:microsoft.com/office/officeart/2005/8/layout/hProcess4"/>
    <dgm:cxn modelId="{DFB983EF-91C9-481D-AB76-C39ECFC2D24D}" type="presOf" srcId="{D41EDC47-39B4-42E9-AD99-45E0A06EADBE}" destId="{15FB974A-0BBF-4525-968B-CEA9AE2CA635}" srcOrd="1" destOrd="1" presId="urn:microsoft.com/office/officeart/2005/8/layout/hProcess4"/>
    <dgm:cxn modelId="{9F7378AF-2A64-4585-873F-A7AB3D661810}" srcId="{753C9DB5-5306-48C1-B967-8F8F1A9ED179}" destId="{36CB4AA6-8E60-473D-A4D5-8FDE1CBC912D}" srcOrd="2" destOrd="0" parTransId="{08D76000-30A3-41D9-A1B5-9E37765B90E1}" sibTransId="{BC40E069-439F-4D80-8FAB-A6883DCFD5A9}"/>
    <dgm:cxn modelId="{6199BD4F-561B-43FC-855A-BF31C540582E}" type="presOf" srcId="{8058F3B6-566E-45DB-BB78-8F2BA2094695}" destId="{E7BA8A48-F6B3-4619-87BD-9DB70AAE7D07}" srcOrd="1" destOrd="4" presId="urn:microsoft.com/office/officeart/2005/8/layout/hProcess4"/>
    <dgm:cxn modelId="{99D92C1D-5BA5-4922-8B9C-0F3836B50947}" type="presOf" srcId="{3D805ECA-41F4-40B2-AF54-9EAC63C3FCD1}" destId="{D916CA3D-3CCD-45AE-A543-949883AD5565}" srcOrd="0" destOrd="0" presId="urn:microsoft.com/office/officeart/2005/8/layout/hProcess4"/>
    <dgm:cxn modelId="{A980C0B6-77EA-40A7-8AB1-F6E8F8F4E286}" srcId="{84A9DF16-5CA6-46D3-BE68-5FDDB14550C8}" destId="{C06F87FF-CA80-4225-B8F5-3593543C00F7}" srcOrd="1" destOrd="0" parTransId="{8C7C8885-0403-4739-B923-E208B7DC05A6}" sibTransId="{5727B7C6-797D-44CF-8D25-627BA18F5893}"/>
    <dgm:cxn modelId="{41357AC2-F12F-4CD6-956D-A8C362A5A5CD}" type="presOf" srcId="{36CB4AA6-8E60-473D-A4D5-8FDE1CBC912D}" destId="{7FD1587F-58D6-471C-8B96-81C1ED22A599}" srcOrd="1" destOrd="2" presId="urn:microsoft.com/office/officeart/2005/8/layout/hProcess4"/>
    <dgm:cxn modelId="{C46F1C15-1F54-41E4-8E5D-677FA59C270C}" type="presOf" srcId="{753C9DB5-5306-48C1-B967-8F8F1A9ED179}" destId="{8356E4A4-B007-4CC9-B966-64E149D1B302}" srcOrd="0" destOrd="0" presId="urn:microsoft.com/office/officeart/2005/8/layout/hProcess4"/>
    <dgm:cxn modelId="{7B1D6A65-DFFE-45C1-B246-3F6786836EC3}" type="presOf" srcId="{709CC60F-0333-4B75-ADF8-FA3E0D14FF34}" destId="{3EC99D90-E600-435D-8644-438CBCBD4D4E}" srcOrd="0" destOrd="0" presId="urn:microsoft.com/office/officeart/2005/8/layout/hProcess4"/>
    <dgm:cxn modelId="{CA0B46FE-ECB6-4765-A162-6D17A99CF749}" type="presOf" srcId="{D41EDC47-39B4-42E9-AD99-45E0A06EADBE}" destId="{72F711AB-0D95-4E1B-9EDE-756067B201CE}" srcOrd="0" destOrd="1" presId="urn:microsoft.com/office/officeart/2005/8/layout/hProcess4"/>
    <dgm:cxn modelId="{00B36EF6-2524-4063-9611-D73A883902C5}" srcId="{7B1E3CD9-66F8-4222-8DC2-B024DDF4312D}" destId="{D41EDC47-39B4-42E9-AD99-45E0A06EADBE}" srcOrd="1" destOrd="0" parTransId="{12200FD1-7DF9-42F8-81DE-D6CFE7FC4428}" sibTransId="{DE296D07-19A4-4D6C-8B4A-23379847D453}"/>
    <dgm:cxn modelId="{9ED58E06-AAC8-423E-A3CB-53E60152D678}" type="presOf" srcId="{84A9DF16-5CA6-46D3-BE68-5FDDB14550C8}" destId="{55DA97B2-7093-4E0F-B9E0-795D52BCB65A}" srcOrd="0" destOrd="0" presId="urn:microsoft.com/office/officeart/2005/8/layout/hProcess4"/>
    <dgm:cxn modelId="{A5CE64BE-164C-4DD1-AF05-5F585FA9BE4A}" type="presOf" srcId="{11F2121B-6619-4490-9E92-E5B7A3A01BFC}" destId="{D916CA3D-3CCD-45AE-A543-949883AD5565}" srcOrd="0" destOrd="3" presId="urn:microsoft.com/office/officeart/2005/8/layout/hProcess4"/>
    <dgm:cxn modelId="{C5D35C5E-1B95-41A5-976E-581053C4E542}" type="presOf" srcId="{7B1E3CD9-66F8-4222-8DC2-B024DDF4312D}" destId="{FA511502-29B3-4908-96A8-543C56B39FE6}" srcOrd="0" destOrd="0" presId="urn:microsoft.com/office/officeart/2005/8/layout/hProcess4"/>
    <dgm:cxn modelId="{5933F79A-F4E7-42F5-988C-4693FBC3C555}" type="presOf" srcId="{0D844C4D-9AAC-48A4-B3EB-F8F110260B11}" destId="{7FD1587F-58D6-471C-8B96-81C1ED22A599}" srcOrd="1" destOrd="1" presId="urn:microsoft.com/office/officeart/2005/8/layout/hProcess4"/>
    <dgm:cxn modelId="{882DE0FF-38D4-4FB3-9F7E-72198EBA81D4}" srcId="{7B1E3CD9-66F8-4222-8DC2-B024DDF4312D}" destId="{56EF1C4F-34E0-4278-B710-90309982FED9}" srcOrd="0" destOrd="0" parTransId="{5E3776F6-CE10-4C61-9B8C-5D4288C91B31}" sibTransId="{8FBBBC3B-CC5E-4BC8-BD4D-ABDEF07F06B4}"/>
    <dgm:cxn modelId="{59535A28-4CD9-44AC-AA35-1337FAA56D95}" srcId="{84A9DF16-5CA6-46D3-BE68-5FDDB14550C8}" destId="{11F2121B-6619-4490-9E92-E5B7A3A01BFC}" srcOrd="3" destOrd="0" parTransId="{2B9919B0-B719-4C82-A290-F7638756BB57}" sibTransId="{895E5D40-237A-4381-B18F-73153FC9816E}"/>
    <dgm:cxn modelId="{ADD2D0D4-D645-4A95-A387-6C861DFF1A8A}" type="presOf" srcId="{56EF1C4F-34E0-4278-B710-90309982FED9}" destId="{15FB974A-0BBF-4525-968B-CEA9AE2CA635}" srcOrd="1" destOrd="0" presId="urn:microsoft.com/office/officeart/2005/8/layout/hProcess4"/>
    <dgm:cxn modelId="{C729C6ED-FA40-4C15-AACC-22949BD595E6}" type="presOf" srcId="{C06F87FF-CA80-4225-B8F5-3593543C00F7}" destId="{E7BA8A48-F6B3-4619-87BD-9DB70AAE7D07}" srcOrd="1" destOrd="1" presId="urn:microsoft.com/office/officeart/2005/8/layout/hProcess4"/>
    <dgm:cxn modelId="{DFCE4164-CDA7-42E9-81A7-E22615A5002A}" srcId="{84A9DF16-5CA6-46D3-BE68-5FDDB14550C8}" destId="{19A415E4-BAD8-4E78-80BD-E31AF7A5896D}" srcOrd="2" destOrd="0" parTransId="{B0213CDA-6D82-4EBD-A358-719D65C1E945}" sibTransId="{E319C8BC-C789-47D1-AE1B-FBB4EDE8C2B1}"/>
    <dgm:cxn modelId="{16905B89-FC6F-460B-AE6A-A84AB8A9FF77}" type="presOf" srcId="{628E7542-24F7-4C94-A304-A9534D9CF009}" destId="{73D7D8EA-0421-400E-B423-5E3B9BDA1186}" srcOrd="0" destOrd="0" presId="urn:microsoft.com/office/officeart/2005/8/layout/hProcess4"/>
    <dgm:cxn modelId="{8D49DCB2-4676-4238-A873-F1C76FAE1542}" srcId="{873C1831-8C42-4209-A2AA-75B18D0ACC8A}" destId="{84A9DF16-5CA6-46D3-BE68-5FDDB14550C8}" srcOrd="0" destOrd="0" parTransId="{E3CBA436-E24E-4BEF-80D8-17F93C52B989}" sibTransId="{709CC60F-0333-4B75-ADF8-FA3E0D14FF34}"/>
    <dgm:cxn modelId="{A92AD48E-3188-4E23-982D-C30DF0355BD3}" type="presOf" srcId="{8058F3B6-566E-45DB-BB78-8F2BA2094695}" destId="{D916CA3D-3CCD-45AE-A543-949883AD5565}" srcOrd="0" destOrd="4" presId="urn:microsoft.com/office/officeart/2005/8/layout/hProcess4"/>
    <dgm:cxn modelId="{F769D751-EBCF-419B-946F-2E237CB3BA55}" type="presOf" srcId="{F48DAA04-C8C7-4506-8F11-D5F7EF98BFE7}" destId="{15FB974A-0BBF-4525-968B-CEA9AE2CA635}" srcOrd="1" destOrd="2" presId="urn:microsoft.com/office/officeart/2005/8/layout/hProcess4"/>
    <dgm:cxn modelId="{A3063C41-17DF-47AF-B4BF-6684887CE845}" type="presOf" srcId="{3D805ECA-41F4-40B2-AF54-9EAC63C3FCD1}" destId="{E7BA8A48-F6B3-4619-87BD-9DB70AAE7D07}" srcOrd="1" destOrd="0" presId="urn:microsoft.com/office/officeart/2005/8/layout/hProcess4"/>
    <dgm:cxn modelId="{BEC4AEEC-E916-4C41-9CA8-9D0275E99583}" type="presOf" srcId="{36CB4AA6-8E60-473D-A4D5-8FDE1CBC912D}" destId="{2FB61130-F49D-4A81-87CC-F6ACB1DBEC23}" srcOrd="0" destOrd="2" presId="urn:microsoft.com/office/officeart/2005/8/layout/hProcess4"/>
    <dgm:cxn modelId="{DCD6F63A-D4EE-4599-A2CB-8A3F83680120}" srcId="{753C9DB5-5306-48C1-B967-8F8F1A9ED179}" destId="{18EC5A92-70A5-498C-9C26-DE99DAD71962}" srcOrd="0" destOrd="0" parTransId="{28115413-A20A-437D-B95E-E354FA9B7605}" sibTransId="{C8782A2C-9644-496B-96DE-726F578700B9}"/>
    <dgm:cxn modelId="{C2625724-B3D4-4B10-8175-CD615CADFD9F}" type="presOf" srcId="{11F2121B-6619-4490-9E92-E5B7A3A01BFC}" destId="{E7BA8A48-F6B3-4619-87BD-9DB70AAE7D07}" srcOrd="1" destOrd="3" presId="urn:microsoft.com/office/officeart/2005/8/layout/hProcess4"/>
    <dgm:cxn modelId="{0710990D-0EB1-4DFE-B1DA-126A4CCC6BD0}" srcId="{753C9DB5-5306-48C1-B967-8F8F1A9ED179}" destId="{0D844C4D-9AAC-48A4-B3EB-F8F110260B11}" srcOrd="1" destOrd="0" parTransId="{A79662F8-FE5F-49AC-8E60-BAE587E374C3}" sibTransId="{E126C66A-6C38-4FEE-A6D3-2BCB69A0E4FD}"/>
    <dgm:cxn modelId="{AD9C27B2-90BA-4315-BCD3-3A383E75FA34}" type="presOf" srcId="{18EC5A92-70A5-498C-9C26-DE99DAD71962}" destId="{2FB61130-F49D-4A81-87CC-F6ACB1DBEC23}" srcOrd="0" destOrd="0" presId="urn:microsoft.com/office/officeart/2005/8/layout/hProcess4"/>
    <dgm:cxn modelId="{66B242D3-E0D8-4708-A88F-0B444FADAAC8}" type="presOf" srcId="{0D844C4D-9AAC-48A4-B3EB-F8F110260B11}" destId="{2FB61130-F49D-4A81-87CC-F6ACB1DBEC23}" srcOrd="0" destOrd="1" presId="urn:microsoft.com/office/officeart/2005/8/layout/hProcess4"/>
    <dgm:cxn modelId="{59CAA31E-DA18-4543-947B-76D5B2D6CA2F}" type="presOf" srcId="{19A415E4-BAD8-4E78-80BD-E31AF7A5896D}" destId="{E7BA8A48-F6B3-4619-87BD-9DB70AAE7D07}" srcOrd="1" destOrd="2" presId="urn:microsoft.com/office/officeart/2005/8/layout/hProcess4"/>
    <dgm:cxn modelId="{0DB4121A-52C0-44BA-B0F7-DBE886E3D891}" srcId="{84A9DF16-5CA6-46D3-BE68-5FDDB14550C8}" destId="{3D805ECA-41F4-40B2-AF54-9EAC63C3FCD1}" srcOrd="0" destOrd="0" parTransId="{BF992FC2-8707-4008-B0C4-68CC29E42108}" sibTransId="{719E7F80-1E82-4C55-B5BD-A659D3CB3FC6}"/>
    <dgm:cxn modelId="{A0E8325C-7A53-43CB-A0DD-7E4B21FF26D3}" type="presOf" srcId="{F48DAA04-C8C7-4506-8F11-D5F7EF98BFE7}" destId="{72F711AB-0D95-4E1B-9EDE-756067B201CE}" srcOrd="0" destOrd="2" presId="urn:microsoft.com/office/officeart/2005/8/layout/hProcess4"/>
    <dgm:cxn modelId="{E9DFF743-672D-433E-8055-2AE3C63875D7}" srcId="{7B1E3CD9-66F8-4222-8DC2-B024DDF4312D}" destId="{F48DAA04-C8C7-4506-8F11-D5F7EF98BFE7}" srcOrd="2" destOrd="0" parTransId="{798D2D15-F9E6-4CBD-90C0-1E23D5E20527}" sibTransId="{CD81B57C-D3B4-44E8-8216-762B8732B615}"/>
    <dgm:cxn modelId="{AF4675F4-9E10-4391-8544-ED6FF8730BFD}" type="presParOf" srcId="{685BD783-800C-4C29-9844-13C6CA98BF70}" destId="{47F73FEB-5C94-49AC-97AD-752D051D86C7}" srcOrd="0" destOrd="0" presId="urn:microsoft.com/office/officeart/2005/8/layout/hProcess4"/>
    <dgm:cxn modelId="{17EBEE56-03F1-452F-B6E8-0EC1B79CFE07}" type="presParOf" srcId="{685BD783-800C-4C29-9844-13C6CA98BF70}" destId="{8E52643A-4018-437C-96F6-6EA987030A98}" srcOrd="1" destOrd="0" presId="urn:microsoft.com/office/officeart/2005/8/layout/hProcess4"/>
    <dgm:cxn modelId="{68B14F79-B5C4-478D-88E3-AFBF2E698A1D}" type="presParOf" srcId="{685BD783-800C-4C29-9844-13C6CA98BF70}" destId="{1B65E5FC-E747-4650-A6CA-EAF588938C8F}" srcOrd="2" destOrd="0" presId="urn:microsoft.com/office/officeart/2005/8/layout/hProcess4"/>
    <dgm:cxn modelId="{EA8A9EA8-FE28-4B33-9FEC-4E91BDB4496B}" type="presParOf" srcId="{1B65E5FC-E747-4650-A6CA-EAF588938C8F}" destId="{36DEC37C-E434-494D-9982-0EDED737B6DA}" srcOrd="0" destOrd="0" presId="urn:microsoft.com/office/officeart/2005/8/layout/hProcess4"/>
    <dgm:cxn modelId="{73A84B00-5A8C-45FA-8CB3-36B1C7D331D9}" type="presParOf" srcId="{36DEC37C-E434-494D-9982-0EDED737B6DA}" destId="{CB0F99C9-459C-43C2-810E-B34498627F18}" srcOrd="0" destOrd="0" presId="urn:microsoft.com/office/officeart/2005/8/layout/hProcess4"/>
    <dgm:cxn modelId="{EDC8C476-3798-4EB5-BBEF-47EE14BCE6E0}" type="presParOf" srcId="{36DEC37C-E434-494D-9982-0EDED737B6DA}" destId="{D916CA3D-3CCD-45AE-A543-949883AD5565}" srcOrd="1" destOrd="0" presId="urn:microsoft.com/office/officeart/2005/8/layout/hProcess4"/>
    <dgm:cxn modelId="{7EEC878C-EB1F-49E3-A919-4F5AEADE3ABF}" type="presParOf" srcId="{36DEC37C-E434-494D-9982-0EDED737B6DA}" destId="{E7BA8A48-F6B3-4619-87BD-9DB70AAE7D07}" srcOrd="2" destOrd="0" presId="urn:microsoft.com/office/officeart/2005/8/layout/hProcess4"/>
    <dgm:cxn modelId="{D5B2C294-A0DF-4A82-9953-0AD1BC98AF44}" type="presParOf" srcId="{36DEC37C-E434-494D-9982-0EDED737B6DA}" destId="{55DA97B2-7093-4E0F-B9E0-795D52BCB65A}" srcOrd="3" destOrd="0" presId="urn:microsoft.com/office/officeart/2005/8/layout/hProcess4"/>
    <dgm:cxn modelId="{0B29DB0E-06E0-4EF1-9C4E-E3A6C13A5007}" type="presParOf" srcId="{36DEC37C-E434-494D-9982-0EDED737B6DA}" destId="{5A4AF83A-FDB3-4093-8082-CD7A78CE71B8}" srcOrd="4" destOrd="0" presId="urn:microsoft.com/office/officeart/2005/8/layout/hProcess4"/>
    <dgm:cxn modelId="{8EE13071-5754-435F-AF83-2C51478567C3}" type="presParOf" srcId="{1B65E5FC-E747-4650-A6CA-EAF588938C8F}" destId="{3EC99D90-E600-435D-8644-438CBCBD4D4E}" srcOrd="1" destOrd="0" presId="urn:microsoft.com/office/officeart/2005/8/layout/hProcess4"/>
    <dgm:cxn modelId="{DF9D77D6-F08D-49A5-8650-F98787FBF412}" type="presParOf" srcId="{1B65E5FC-E747-4650-A6CA-EAF588938C8F}" destId="{D3BE9E32-8FB6-4DEC-9EB6-4769AFE35429}" srcOrd="2" destOrd="0" presId="urn:microsoft.com/office/officeart/2005/8/layout/hProcess4"/>
    <dgm:cxn modelId="{0EDA1786-4CE4-4C78-B408-E11D975BABB2}" type="presParOf" srcId="{D3BE9E32-8FB6-4DEC-9EB6-4769AFE35429}" destId="{2D01C6E5-E921-4BCC-94A0-ABFF1DD2323F}" srcOrd="0" destOrd="0" presId="urn:microsoft.com/office/officeart/2005/8/layout/hProcess4"/>
    <dgm:cxn modelId="{00B5CADC-5772-462A-A96A-D3CE6E8138BD}" type="presParOf" srcId="{D3BE9E32-8FB6-4DEC-9EB6-4769AFE35429}" destId="{72F711AB-0D95-4E1B-9EDE-756067B201CE}" srcOrd="1" destOrd="0" presId="urn:microsoft.com/office/officeart/2005/8/layout/hProcess4"/>
    <dgm:cxn modelId="{1371A2ED-3608-47C9-9C88-19798AA84C77}" type="presParOf" srcId="{D3BE9E32-8FB6-4DEC-9EB6-4769AFE35429}" destId="{15FB974A-0BBF-4525-968B-CEA9AE2CA635}" srcOrd="2" destOrd="0" presId="urn:microsoft.com/office/officeart/2005/8/layout/hProcess4"/>
    <dgm:cxn modelId="{4642ACE8-6079-4347-86FA-8EACF0ED9F1B}" type="presParOf" srcId="{D3BE9E32-8FB6-4DEC-9EB6-4769AFE35429}" destId="{FA511502-29B3-4908-96A8-543C56B39FE6}" srcOrd="3" destOrd="0" presId="urn:microsoft.com/office/officeart/2005/8/layout/hProcess4"/>
    <dgm:cxn modelId="{FA048B9E-6C35-49E9-B634-56D7B1F0902C}" type="presParOf" srcId="{D3BE9E32-8FB6-4DEC-9EB6-4769AFE35429}" destId="{89119EB8-1051-4BE0-84AF-0F844C05E945}" srcOrd="4" destOrd="0" presId="urn:microsoft.com/office/officeart/2005/8/layout/hProcess4"/>
    <dgm:cxn modelId="{58289472-AB42-45C0-8FA1-1C31933C4A47}" type="presParOf" srcId="{1B65E5FC-E747-4650-A6CA-EAF588938C8F}" destId="{73D7D8EA-0421-400E-B423-5E3B9BDA1186}" srcOrd="3" destOrd="0" presId="urn:microsoft.com/office/officeart/2005/8/layout/hProcess4"/>
    <dgm:cxn modelId="{44DA4A00-3EF5-4521-AE39-0925A03E1E1A}" type="presParOf" srcId="{1B65E5FC-E747-4650-A6CA-EAF588938C8F}" destId="{2F9E68E5-0F9A-4766-89E9-04EEFE99EA27}" srcOrd="4" destOrd="0" presId="urn:microsoft.com/office/officeart/2005/8/layout/hProcess4"/>
    <dgm:cxn modelId="{FF22A33B-F5AE-449B-A614-6EC8DA805583}" type="presParOf" srcId="{2F9E68E5-0F9A-4766-89E9-04EEFE99EA27}" destId="{56E600FD-3F24-4692-A7FA-86EB072BE734}" srcOrd="0" destOrd="0" presId="urn:microsoft.com/office/officeart/2005/8/layout/hProcess4"/>
    <dgm:cxn modelId="{BB173CAD-A429-420F-B346-89A246922433}" type="presParOf" srcId="{2F9E68E5-0F9A-4766-89E9-04EEFE99EA27}" destId="{2FB61130-F49D-4A81-87CC-F6ACB1DBEC23}" srcOrd="1" destOrd="0" presId="urn:microsoft.com/office/officeart/2005/8/layout/hProcess4"/>
    <dgm:cxn modelId="{7CC5719C-2973-4A9A-9073-9A020862CD20}" type="presParOf" srcId="{2F9E68E5-0F9A-4766-89E9-04EEFE99EA27}" destId="{7FD1587F-58D6-471C-8B96-81C1ED22A599}" srcOrd="2" destOrd="0" presId="urn:microsoft.com/office/officeart/2005/8/layout/hProcess4"/>
    <dgm:cxn modelId="{ED8D33AB-1DA4-4710-8B1A-6A722BA72B91}" type="presParOf" srcId="{2F9E68E5-0F9A-4766-89E9-04EEFE99EA27}" destId="{8356E4A4-B007-4CC9-B966-64E149D1B302}" srcOrd="3" destOrd="0" presId="urn:microsoft.com/office/officeart/2005/8/layout/hProcess4"/>
    <dgm:cxn modelId="{AF82014E-5275-45CA-AA78-658AF50B2B06}" type="presParOf" srcId="{2F9E68E5-0F9A-4766-89E9-04EEFE99EA27}" destId="{2E37ED33-BF12-4942-A3B3-B139912FD06C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496901-3100-4B1A-B447-72AC3D2C983E}">
      <dsp:nvSpPr>
        <dsp:cNvPr id="0" name=""/>
        <dsp:cNvSpPr/>
      </dsp:nvSpPr>
      <dsp:spPr>
        <a:xfrm>
          <a:off x="1449768" y="764"/>
          <a:ext cx="2119966" cy="1182436"/>
        </a:xfrm>
        <a:prstGeom prst="flowChartPrepa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Стратегия организации</a:t>
          </a:r>
          <a:endParaRPr lang="ru-RU" sz="1200" kern="1200" dirty="0"/>
        </a:p>
      </dsp:txBody>
      <dsp:txXfrm>
        <a:off x="1873761" y="764"/>
        <a:ext cx="1271980" cy="1182436"/>
      </dsp:txXfrm>
    </dsp:sp>
    <dsp:sp modelId="{9EFB3E42-DA54-4960-AD78-8EA5689ECCB7}">
      <dsp:nvSpPr>
        <dsp:cNvPr id="0" name=""/>
        <dsp:cNvSpPr/>
      </dsp:nvSpPr>
      <dsp:spPr>
        <a:xfrm rot="2700000">
          <a:off x="3050430" y="1015891"/>
          <a:ext cx="165533" cy="3990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3057703" y="1078148"/>
        <a:ext cx="115873" cy="239444"/>
      </dsp:txXfrm>
    </dsp:sp>
    <dsp:sp modelId="{B90146DC-4C15-48DE-A6AE-C0BE024E3F16}">
      <dsp:nvSpPr>
        <dsp:cNvPr id="0" name=""/>
        <dsp:cNvSpPr/>
      </dsp:nvSpPr>
      <dsp:spPr>
        <a:xfrm>
          <a:off x="2679905" y="1257240"/>
          <a:ext cx="2172644" cy="1182436"/>
        </a:xfrm>
        <a:prstGeom prst="flowChartPreparation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tint val="50000"/>
                <a:satMod val="300000"/>
              </a:schemeClr>
            </a:gs>
            <a:gs pos="35000">
              <a:schemeClr val="accent4">
                <a:hueOff val="-1488257"/>
                <a:satOff val="8966"/>
                <a:lumOff val="719"/>
                <a:alphaOff val="0"/>
                <a:tint val="37000"/>
                <a:satMod val="30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Корпоративное управление</a:t>
          </a:r>
          <a:endParaRPr lang="ru-RU" sz="1200" kern="1200" dirty="0"/>
        </a:p>
      </dsp:txBody>
      <dsp:txXfrm>
        <a:off x="3114434" y="1257240"/>
        <a:ext cx="1303586" cy="1182436"/>
      </dsp:txXfrm>
    </dsp:sp>
    <dsp:sp modelId="{2CB937AB-AF29-4F7A-950A-BEAC37EECED7}">
      <dsp:nvSpPr>
        <dsp:cNvPr id="0" name=""/>
        <dsp:cNvSpPr/>
      </dsp:nvSpPr>
      <dsp:spPr>
        <a:xfrm rot="8100000">
          <a:off x="3070091" y="2267973"/>
          <a:ext cx="154169" cy="3990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tint val="50000"/>
                <a:satMod val="300000"/>
              </a:schemeClr>
            </a:gs>
            <a:gs pos="35000">
              <a:schemeClr val="accent4">
                <a:hueOff val="-1488257"/>
                <a:satOff val="8966"/>
                <a:lumOff val="719"/>
                <a:alphaOff val="0"/>
                <a:tint val="37000"/>
                <a:satMod val="30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3109569" y="2331435"/>
        <a:ext cx="107918" cy="239444"/>
      </dsp:txXfrm>
    </dsp:sp>
    <dsp:sp modelId="{E1618FDF-FCE0-4400-B3C3-7A825F0A3720}">
      <dsp:nvSpPr>
        <dsp:cNvPr id="0" name=""/>
        <dsp:cNvSpPr/>
      </dsp:nvSpPr>
      <dsp:spPr>
        <a:xfrm>
          <a:off x="1296240" y="2513716"/>
          <a:ext cx="2427021" cy="1182436"/>
        </a:xfrm>
        <a:prstGeom prst="flowChartPreparation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tint val="50000"/>
                <a:satMod val="300000"/>
              </a:schemeClr>
            </a:gs>
            <a:gs pos="35000">
              <a:schemeClr val="accent4">
                <a:hueOff val="-2976513"/>
                <a:satOff val="17933"/>
                <a:lumOff val="1437"/>
                <a:alphaOff val="0"/>
                <a:tint val="37000"/>
                <a:satMod val="30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Перспективы</a:t>
          </a:r>
          <a:endParaRPr lang="ru-RU" sz="1200" kern="1200" dirty="0"/>
        </a:p>
      </dsp:txBody>
      <dsp:txXfrm>
        <a:off x="1781644" y="2513716"/>
        <a:ext cx="1456213" cy="1182436"/>
      </dsp:txXfrm>
    </dsp:sp>
    <dsp:sp modelId="{DB3B4C9E-D341-413A-B911-5907D0EE9B5B}">
      <dsp:nvSpPr>
        <dsp:cNvPr id="0" name=""/>
        <dsp:cNvSpPr/>
      </dsp:nvSpPr>
      <dsp:spPr>
        <a:xfrm rot="13500000">
          <a:off x="1804731" y="2276016"/>
          <a:ext cx="151276" cy="3990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tint val="50000"/>
                <a:satMod val="300000"/>
              </a:schemeClr>
            </a:gs>
            <a:gs pos="35000">
              <a:schemeClr val="accent4">
                <a:hueOff val="-2976513"/>
                <a:satOff val="17933"/>
                <a:lumOff val="1437"/>
                <a:alphaOff val="0"/>
                <a:tint val="37000"/>
                <a:satMod val="30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1843468" y="2371875"/>
        <a:ext cx="105893" cy="239444"/>
      </dsp:txXfrm>
    </dsp:sp>
    <dsp:sp modelId="{853EF016-A767-4D75-8867-F25053EA0743}">
      <dsp:nvSpPr>
        <dsp:cNvPr id="0" name=""/>
        <dsp:cNvSpPr/>
      </dsp:nvSpPr>
      <dsp:spPr>
        <a:xfrm>
          <a:off x="130227" y="1257240"/>
          <a:ext cx="2246096" cy="1182436"/>
        </a:xfrm>
        <a:prstGeom prst="flowChartPreparation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Показатели деятельности</a:t>
          </a:r>
          <a:endParaRPr lang="ru-RU" sz="1200" kern="1200" dirty="0"/>
        </a:p>
      </dsp:txBody>
      <dsp:txXfrm>
        <a:off x="579446" y="1257240"/>
        <a:ext cx="1347658" cy="1182436"/>
      </dsp:txXfrm>
    </dsp:sp>
    <dsp:sp modelId="{9F1990C8-0512-4B85-BBE4-13A46C677C1C}">
      <dsp:nvSpPr>
        <dsp:cNvPr id="0" name=""/>
        <dsp:cNvSpPr/>
      </dsp:nvSpPr>
      <dsp:spPr>
        <a:xfrm rot="18900000">
          <a:off x="1800348" y="1020529"/>
          <a:ext cx="162640" cy="3990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1807493" y="1117594"/>
        <a:ext cx="113848" cy="2394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F15E58-E1CC-4B8D-B1D5-34777D899A52}">
      <dsp:nvSpPr>
        <dsp:cNvPr id="0" name=""/>
        <dsp:cNvSpPr/>
      </dsp:nvSpPr>
      <dsp:spPr>
        <a:xfrm>
          <a:off x="187524" y="0"/>
          <a:ext cx="6000792" cy="375049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1DB0F7-DD1C-43ED-A867-C02335FD8D26}">
      <dsp:nvSpPr>
        <dsp:cNvPr id="0" name=""/>
        <dsp:cNvSpPr/>
      </dsp:nvSpPr>
      <dsp:spPr>
        <a:xfrm>
          <a:off x="778603" y="2788868"/>
          <a:ext cx="138018" cy="13801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29D66-D801-4DBD-A5B4-043078433221}">
      <dsp:nvSpPr>
        <dsp:cNvPr id="0" name=""/>
        <dsp:cNvSpPr/>
      </dsp:nvSpPr>
      <dsp:spPr>
        <a:xfrm>
          <a:off x="847612" y="2857877"/>
          <a:ext cx="786103" cy="892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33" tIns="0" rIns="0" bIns="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Глобализация</a:t>
          </a:r>
          <a:endParaRPr lang="ru-RU" sz="800" kern="1200" dirty="0"/>
        </a:p>
      </dsp:txBody>
      <dsp:txXfrm>
        <a:off x="847612" y="2857877"/>
        <a:ext cx="786103" cy="892617"/>
      </dsp:txXfrm>
    </dsp:sp>
    <dsp:sp modelId="{5CB5135D-2132-40EB-9B4D-168914D910FF}">
      <dsp:nvSpPr>
        <dsp:cNvPr id="0" name=""/>
        <dsp:cNvSpPr/>
      </dsp:nvSpPr>
      <dsp:spPr>
        <a:xfrm>
          <a:off x="1525701" y="2071023"/>
          <a:ext cx="216028" cy="216028"/>
        </a:xfrm>
        <a:prstGeom prst="ellipse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EEB5EE-F44D-4C8F-B4E0-6A7B2E87B776}">
      <dsp:nvSpPr>
        <dsp:cNvPr id="0" name=""/>
        <dsp:cNvSpPr/>
      </dsp:nvSpPr>
      <dsp:spPr>
        <a:xfrm>
          <a:off x="1633715" y="2179037"/>
          <a:ext cx="996131" cy="1571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469" tIns="0" rIns="0" bIns="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Рост политической активности в ответ на финансовый, управленческий кризисы</a:t>
          </a:r>
          <a:endParaRPr lang="ru-RU" sz="800" kern="1200" dirty="0"/>
        </a:p>
      </dsp:txBody>
      <dsp:txXfrm>
        <a:off x="1633715" y="2179037"/>
        <a:ext cx="996131" cy="1571457"/>
      </dsp:txXfrm>
    </dsp:sp>
    <dsp:sp modelId="{D5F54B19-0F34-4891-AC83-DAFAEDBE3DDB}">
      <dsp:nvSpPr>
        <dsp:cNvPr id="0" name=""/>
        <dsp:cNvSpPr/>
      </dsp:nvSpPr>
      <dsp:spPr>
        <a:xfrm>
          <a:off x="2485828" y="1498697"/>
          <a:ext cx="288038" cy="288038"/>
        </a:xfrm>
        <a:prstGeom prst="ellips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68855C-1C6E-4939-BF15-068E8AA5E5A8}">
      <dsp:nvSpPr>
        <dsp:cNvPr id="0" name=""/>
        <dsp:cNvSpPr/>
      </dsp:nvSpPr>
      <dsp:spPr>
        <a:xfrm>
          <a:off x="2629847" y="1642716"/>
          <a:ext cx="1158152" cy="2107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625" tIns="0" rIns="0" bIns="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Ожидания в области прозрачности компаний и их отчетности</a:t>
          </a:r>
          <a:endParaRPr lang="ru-RU" sz="800" kern="1200" dirty="0"/>
        </a:p>
      </dsp:txBody>
      <dsp:txXfrm>
        <a:off x="2629847" y="1642716"/>
        <a:ext cx="1158152" cy="2107778"/>
      </dsp:txXfrm>
    </dsp:sp>
    <dsp:sp modelId="{3FE59567-E0ED-4879-B1FC-6B63BCBC9DCC}">
      <dsp:nvSpPr>
        <dsp:cNvPr id="0" name=""/>
        <dsp:cNvSpPr/>
      </dsp:nvSpPr>
      <dsp:spPr>
        <a:xfrm>
          <a:off x="3601975" y="1051638"/>
          <a:ext cx="372049" cy="372049"/>
        </a:xfrm>
        <a:prstGeom prst="ellipse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057C35-FBF4-4883-8096-CB593FA16E04}">
      <dsp:nvSpPr>
        <dsp:cNvPr id="0" name=""/>
        <dsp:cNvSpPr/>
      </dsp:nvSpPr>
      <dsp:spPr>
        <a:xfrm>
          <a:off x="3788000" y="1237663"/>
          <a:ext cx="1200158" cy="2512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141" tIns="0" rIns="0" bIns="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Фактический и прогнозируемый дефицит ресурсов</a:t>
          </a:r>
          <a:endParaRPr lang="ru-RU" sz="800" kern="1200" dirty="0"/>
        </a:p>
      </dsp:txBody>
      <dsp:txXfrm>
        <a:off x="3788000" y="1237663"/>
        <a:ext cx="1200158" cy="2512831"/>
      </dsp:txXfrm>
    </dsp:sp>
    <dsp:sp modelId="{00A81242-D2BD-40FF-9A7D-D4D89FD43FAF}">
      <dsp:nvSpPr>
        <dsp:cNvPr id="0" name=""/>
        <dsp:cNvSpPr/>
      </dsp:nvSpPr>
      <dsp:spPr>
        <a:xfrm>
          <a:off x="4751127" y="753099"/>
          <a:ext cx="474062" cy="474062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DA5241-7113-4C67-A71A-A4C9D01DFDB9}">
      <dsp:nvSpPr>
        <dsp:cNvPr id="0" name=""/>
        <dsp:cNvSpPr/>
      </dsp:nvSpPr>
      <dsp:spPr>
        <a:xfrm>
          <a:off x="4988158" y="990130"/>
          <a:ext cx="1200158" cy="2760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196" tIns="0" rIns="0" bIns="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Рост населения и экологические проблемы</a:t>
          </a:r>
          <a:endParaRPr lang="ru-RU" sz="800" kern="1200" dirty="0"/>
        </a:p>
      </dsp:txBody>
      <dsp:txXfrm>
        <a:off x="4988158" y="990130"/>
        <a:ext cx="1200158" cy="27603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EC8886-84A8-4A28-A98B-9810A89BDDFF}">
      <dsp:nvSpPr>
        <dsp:cNvPr id="0" name=""/>
        <dsp:cNvSpPr/>
      </dsp:nvSpPr>
      <dsp:spPr>
        <a:xfrm>
          <a:off x="53578" y="0"/>
          <a:ext cx="3804074" cy="3804074"/>
        </a:xfrm>
        <a:prstGeom prst="diamond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707AD-9A5E-44C1-B95B-28A052FD33D9}">
      <dsp:nvSpPr>
        <dsp:cNvPr id="0" name=""/>
        <dsp:cNvSpPr/>
      </dsp:nvSpPr>
      <dsp:spPr>
        <a:xfrm>
          <a:off x="414965" y="361387"/>
          <a:ext cx="1483588" cy="148358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Эффективная оценка жизнеспособности </a:t>
          </a:r>
          <a:r>
            <a:rPr lang="ru-RU" sz="1000" kern="1200" dirty="0" err="1" smtClean="0"/>
            <a:t>бизнес-модели</a:t>
          </a:r>
          <a:endParaRPr lang="ru-RU" sz="1000" kern="1200" dirty="0"/>
        </a:p>
      </dsp:txBody>
      <dsp:txXfrm>
        <a:off x="487388" y="433810"/>
        <a:ext cx="1338742" cy="1338742"/>
      </dsp:txXfrm>
    </dsp:sp>
    <dsp:sp modelId="{B0B9F718-6BC7-41CA-B028-F8146FFD2A9A}">
      <dsp:nvSpPr>
        <dsp:cNvPr id="0" name=""/>
        <dsp:cNvSpPr/>
      </dsp:nvSpPr>
      <dsp:spPr>
        <a:xfrm>
          <a:off x="2012676" y="361387"/>
          <a:ext cx="1483588" cy="1483588"/>
        </a:xfrm>
        <a:prstGeom prst="round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Эффективная оценка стратегии в долгосрочной перспективе</a:t>
          </a:r>
          <a:endParaRPr lang="ru-RU" sz="1000" kern="1200" dirty="0"/>
        </a:p>
      </dsp:txBody>
      <dsp:txXfrm>
        <a:off x="2085099" y="433810"/>
        <a:ext cx="1338742" cy="1338742"/>
      </dsp:txXfrm>
    </dsp:sp>
    <dsp:sp modelId="{88DEDA4A-AD10-40A9-85A4-E340C265B92C}">
      <dsp:nvSpPr>
        <dsp:cNvPr id="0" name=""/>
        <dsp:cNvSpPr/>
      </dsp:nvSpPr>
      <dsp:spPr>
        <a:xfrm>
          <a:off x="414965" y="1959098"/>
          <a:ext cx="1483588" cy="1483588"/>
        </a:xfrm>
        <a:prstGeom prst="round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Эффективное распределение дефицитных ресурсов</a:t>
          </a:r>
          <a:endParaRPr lang="ru-RU" sz="1000" kern="1200" dirty="0"/>
        </a:p>
      </dsp:txBody>
      <dsp:txXfrm>
        <a:off x="487388" y="2031521"/>
        <a:ext cx="1338742" cy="1338742"/>
      </dsp:txXfrm>
    </dsp:sp>
    <dsp:sp modelId="{36168937-6310-405D-82CF-A1CE4606F0F2}">
      <dsp:nvSpPr>
        <dsp:cNvPr id="0" name=""/>
        <dsp:cNvSpPr/>
      </dsp:nvSpPr>
      <dsp:spPr>
        <a:xfrm>
          <a:off x="2012676" y="1959098"/>
          <a:ext cx="1483588" cy="1483588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Удовлетворение информационных потребностей инвесторов</a:t>
          </a:r>
          <a:endParaRPr lang="ru-RU" sz="1000" kern="1200" dirty="0"/>
        </a:p>
      </dsp:txBody>
      <dsp:txXfrm>
        <a:off x="2085099" y="2031521"/>
        <a:ext cx="1338742" cy="13387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16CA3D-3CCD-45AE-A543-949883AD5565}">
      <dsp:nvSpPr>
        <dsp:cNvPr id="0" name=""/>
        <dsp:cNvSpPr/>
      </dsp:nvSpPr>
      <dsp:spPr>
        <a:xfrm>
          <a:off x="0" y="350599"/>
          <a:ext cx="1876592" cy="14894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Эпизодическое или  регулярное взаимодействие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Общие бизнес-процессы и задачи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Сообщество индивидов</a:t>
          </a:r>
          <a:endParaRPr lang="ru-RU" sz="14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34276" y="384875"/>
        <a:ext cx="1808040" cy="1101723"/>
      </dsp:txXfrm>
    </dsp:sp>
    <dsp:sp modelId="{3EC99D90-E600-435D-8644-438CBCBD4D4E}">
      <dsp:nvSpPr>
        <dsp:cNvPr id="0" name=""/>
        <dsp:cNvSpPr/>
      </dsp:nvSpPr>
      <dsp:spPr>
        <a:xfrm>
          <a:off x="1161337" y="1431896"/>
          <a:ext cx="1798532" cy="1798532"/>
        </a:xfrm>
        <a:prstGeom prst="leftCircularArrow">
          <a:avLst>
            <a:gd name="adj1" fmla="val 2904"/>
            <a:gd name="adj2" fmla="val 355260"/>
            <a:gd name="adj3" fmla="val 311267"/>
            <a:gd name="adj4" fmla="val 7204985"/>
            <a:gd name="adj5" fmla="val 338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DA97B2-7093-4E0F-B9E0-795D52BCB65A}">
      <dsp:nvSpPr>
        <dsp:cNvPr id="0" name=""/>
        <dsp:cNvSpPr/>
      </dsp:nvSpPr>
      <dsp:spPr>
        <a:xfrm>
          <a:off x="1043210" y="2587122"/>
          <a:ext cx="1189983" cy="4732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Группа сотрудников</a:t>
          </a:r>
          <a:endParaRPr lang="ru-RU" sz="1400" b="1" kern="1200" dirty="0"/>
        </a:p>
      </dsp:txBody>
      <dsp:txXfrm>
        <a:off x="1057070" y="2600982"/>
        <a:ext cx="1162263" cy="445497"/>
      </dsp:txXfrm>
    </dsp:sp>
    <dsp:sp modelId="{72F711AB-0D95-4E1B-9EDE-756067B201CE}">
      <dsp:nvSpPr>
        <dsp:cNvPr id="0" name=""/>
        <dsp:cNvSpPr/>
      </dsp:nvSpPr>
      <dsp:spPr>
        <a:xfrm>
          <a:off x="2127000" y="764512"/>
          <a:ext cx="2132558" cy="15282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Плотное взаимодействие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Постоянный обмен информацией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Сообщество  взаимозависимых индивидов </a:t>
          </a:r>
          <a:endParaRPr lang="ru-RU" sz="1400" kern="1200" dirty="0"/>
        </a:p>
      </dsp:txBody>
      <dsp:txXfrm>
        <a:off x="2162170" y="1127172"/>
        <a:ext cx="2062218" cy="1130456"/>
      </dsp:txXfrm>
    </dsp:sp>
    <dsp:sp modelId="{73D7D8EA-0421-400E-B423-5E3B9BDA1186}">
      <dsp:nvSpPr>
        <dsp:cNvPr id="0" name=""/>
        <dsp:cNvSpPr/>
      </dsp:nvSpPr>
      <dsp:spPr>
        <a:xfrm>
          <a:off x="3395250" y="100304"/>
          <a:ext cx="2271621" cy="2271621"/>
        </a:xfrm>
        <a:prstGeom prst="circularArrow">
          <a:avLst>
            <a:gd name="adj1" fmla="val 2299"/>
            <a:gd name="adj2" fmla="val 277346"/>
            <a:gd name="adj3" fmla="val 19680932"/>
            <a:gd name="adj4" fmla="val 12709300"/>
            <a:gd name="adj5" fmla="val 268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511502-29B3-4908-96A8-543C56B39FE6}">
      <dsp:nvSpPr>
        <dsp:cNvPr id="0" name=""/>
        <dsp:cNvSpPr/>
      </dsp:nvSpPr>
      <dsp:spPr>
        <a:xfrm>
          <a:off x="3019054" y="667061"/>
          <a:ext cx="1189983" cy="4732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Рабочая группа</a:t>
          </a:r>
          <a:endParaRPr lang="ru-RU" sz="1600" b="1" kern="1200" dirty="0"/>
        </a:p>
      </dsp:txBody>
      <dsp:txXfrm>
        <a:off x="3032914" y="680921"/>
        <a:ext cx="1162263" cy="445497"/>
      </dsp:txXfrm>
    </dsp:sp>
    <dsp:sp modelId="{2FB61130-F49D-4A81-87CC-F6ACB1DBEC23}">
      <dsp:nvSpPr>
        <dsp:cNvPr id="0" name=""/>
        <dsp:cNvSpPr/>
      </dsp:nvSpPr>
      <dsp:spPr>
        <a:xfrm>
          <a:off x="4508259" y="785339"/>
          <a:ext cx="2245199" cy="14924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Синергетическое взаимодействие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Восприятие делового результата, как смысла и достижения команды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Высокая роль личностных отношений</a:t>
          </a:r>
          <a:endParaRPr lang="ru-RU" sz="1400" kern="1200" dirty="0"/>
        </a:p>
      </dsp:txBody>
      <dsp:txXfrm>
        <a:off x="4542604" y="819684"/>
        <a:ext cx="2176509" cy="1103936"/>
      </dsp:txXfrm>
    </dsp:sp>
    <dsp:sp modelId="{8356E4A4-B007-4CC9-B966-64E149D1B302}">
      <dsp:nvSpPr>
        <dsp:cNvPr id="0" name=""/>
        <dsp:cNvSpPr/>
      </dsp:nvSpPr>
      <dsp:spPr>
        <a:xfrm>
          <a:off x="5565182" y="144016"/>
          <a:ext cx="1189983" cy="47321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Команда</a:t>
          </a:r>
          <a:endParaRPr lang="ru-RU" sz="1600" b="1" kern="1200" dirty="0"/>
        </a:p>
      </dsp:txBody>
      <dsp:txXfrm>
        <a:off x="5579042" y="157876"/>
        <a:ext cx="1162263" cy="4454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image" Target="../media/image75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image" Target="../media/image75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D9C24-A944-42DE-8D54-FF3723328FB5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AA410-6235-4B2F-9D86-3E4EEDC82C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954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53BEB-7A91-48DA-8C41-996392B205E7}" type="datetimeFigureOut">
              <a:rPr lang="ru-RU" smtClean="0"/>
              <a:pPr/>
              <a:t>20.12.2017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B9D87-EFCF-47D4-BB82-C7B88EE088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1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F290FF1-F217-40FA-A25C-65EE73C6C9D0}" type="slidenum">
              <a:rPr lang="ru-RU"/>
              <a:pPr eaLnBrk="1" hangingPunct="1"/>
              <a:t>3</a:t>
            </a:fld>
            <a:endParaRPr lang="ru-RU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663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82667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8EDF2-A7B4-4810-939F-3568734AF021}" type="slidenum">
              <a:rPr lang="ru-RU"/>
              <a:pPr/>
              <a:t>46</a:t>
            </a:fld>
            <a:endParaRPr lang="ru-RU"/>
          </a:p>
        </p:txBody>
      </p:sp>
      <p:sp>
        <p:nvSpPr>
          <p:cNvPr id="68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Организационные структуры проектного управления: Проектный офис, проектный комитет</a:t>
            </a:r>
          </a:p>
          <a:p>
            <a:r>
              <a:rPr lang="ru-RU" dirty="0"/>
              <a:t>Примерный состав функциональных ролей</a:t>
            </a:r>
          </a:p>
          <a:p>
            <a:r>
              <a:rPr lang="ru-RU" dirty="0"/>
              <a:t>Возможные роли</a:t>
            </a:r>
          </a:p>
          <a:p>
            <a:r>
              <a:rPr lang="ru-RU" dirty="0"/>
              <a:t>Для проектной организации уровня зрелости начиная с 2-3 уровня зрелости</a:t>
            </a:r>
          </a:p>
          <a:p>
            <a:r>
              <a:rPr lang="ru-RU" dirty="0"/>
              <a:t>Здесь изображен стратегический </a:t>
            </a:r>
            <a:r>
              <a:rPr lang="ru-RU" dirty="0" err="1"/>
              <a:t>ПрОф.</a:t>
            </a:r>
            <a:endParaRPr lang="ru-RU" dirty="0"/>
          </a:p>
          <a:p>
            <a:r>
              <a:rPr lang="ru-RU" dirty="0"/>
              <a:t>Проектный комитет – коллегиальный совещательный орган, </a:t>
            </a:r>
            <a:r>
              <a:rPr lang="ru-RU" dirty="0" err="1"/>
              <a:t>ПрОф</a:t>
            </a:r>
            <a:r>
              <a:rPr lang="ru-RU" dirty="0"/>
              <a:t> – орг. Подразделение на постоянной основе</a:t>
            </a:r>
          </a:p>
        </p:txBody>
      </p:sp>
    </p:spTree>
    <p:extLst>
      <p:ext uri="{BB962C8B-B14F-4D97-AF65-F5344CB8AC3E}">
        <p14:creationId xmlns:p14="http://schemas.microsoft.com/office/powerpoint/2010/main" val="3475037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AD064D-9D45-4632-BCBF-5C5DF0E9DC3B}" type="slidenum">
              <a:rPr lang="ru-RU"/>
              <a:pPr/>
              <a:t>54</a:t>
            </a:fld>
            <a:endParaRPr lang="ru-RU"/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z="1100" dirty="0" smtClean="0"/>
          </a:p>
        </p:txBody>
      </p:sp>
    </p:spTree>
    <p:extLst>
      <p:ext uri="{BB962C8B-B14F-4D97-AF65-F5344CB8AC3E}">
        <p14:creationId xmlns:p14="http://schemas.microsoft.com/office/powerpoint/2010/main" val="1981583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AC3563-939F-4FB0-AA5E-F2BF91F66F40}" type="slidenum">
              <a:rPr lang="ru-RU"/>
              <a:pPr/>
              <a:t>55</a:t>
            </a:fld>
            <a:endParaRPr lang="ru-RU"/>
          </a:p>
        </p:txBody>
      </p:sp>
      <p:sp>
        <p:nvSpPr>
          <p:cNvPr id="30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z="1100" dirty="0" smtClean="0"/>
              <a:t>Информационные потоки и потоки управления на разных стадиях проекта</a:t>
            </a:r>
          </a:p>
          <a:p>
            <a:pPr eaLnBrk="1" hangingPunct="1"/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65331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3C02BC-2CCE-4A93-8D06-2593DC796704}" type="slidenum">
              <a:rPr lang="ru-RU"/>
              <a:pPr/>
              <a:t>56</a:t>
            </a:fld>
            <a:endParaRPr lang="ru-RU"/>
          </a:p>
        </p:txBody>
      </p:sp>
      <p:sp>
        <p:nvSpPr>
          <p:cNvPr id="302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z="1100" dirty="0" smtClean="0"/>
          </a:p>
        </p:txBody>
      </p:sp>
    </p:spTree>
    <p:extLst>
      <p:ext uri="{BB962C8B-B14F-4D97-AF65-F5344CB8AC3E}">
        <p14:creationId xmlns:p14="http://schemas.microsoft.com/office/powerpoint/2010/main" val="1957165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1D70C3-9941-4794-912F-5EE40847866C}" type="slidenum">
              <a:rPr lang="ru-RU"/>
              <a:pPr/>
              <a:t>58</a:t>
            </a:fld>
            <a:endParaRPr lang="ru-RU"/>
          </a:p>
        </p:txBody>
      </p:sp>
      <p:sp>
        <p:nvSpPr>
          <p:cNvPr id="303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z="1100" dirty="0" smtClean="0"/>
          </a:p>
        </p:txBody>
      </p:sp>
    </p:spTree>
    <p:extLst>
      <p:ext uri="{BB962C8B-B14F-4D97-AF65-F5344CB8AC3E}">
        <p14:creationId xmlns:p14="http://schemas.microsoft.com/office/powerpoint/2010/main" val="4054434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DE2B85-AA39-42CC-88AB-5963758DEC83}" type="slidenum">
              <a:rPr lang="ru-RU"/>
              <a:pPr/>
              <a:t>59</a:t>
            </a:fld>
            <a:endParaRPr lang="ru-RU"/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ru-RU" sz="1000" b="1" dirty="0" smtClean="0"/>
              <a:t>ИДЕЯ</a:t>
            </a:r>
            <a:r>
              <a:rPr lang="ru-RU" sz="1000" dirty="0" smtClean="0"/>
              <a:t>: измерить достигнутый уровень зрелости и составить рекомендации.</a:t>
            </a:r>
          </a:p>
          <a:p>
            <a:pPr eaLnBrk="1" hangingPunct="1">
              <a:spcBef>
                <a:spcPts val="0"/>
              </a:spcBef>
            </a:pPr>
            <a:r>
              <a:rPr lang="en-US" sz="1000" b="1" dirty="0" smtClean="0"/>
              <a:t>Capability MM</a:t>
            </a:r>
            <a:r>
              <a:rPr lang="ru-RU" sz="1000" dirty="0" smtClean="0"/>
              <a:t> - Прародитель моделей оценки зрелости</a:t>
            </a:r>
            <a:r>
              <a:rPr lang="ru-RU" sz="1000" baseline="0" dirty="0" smtClean="0"/>
              <a:t> (</a:t>
            </a:r>
            <a:r>
              <a:rPr lang="ru-RU" sz="1000" dirty="0" smtClean="0"/>
              <a:t>1991 год).</a:t>
            </a:r>
          </a:p>
          <a:p>
            <a:pPr eaLnBrk="1" hangingPunct="1">
              <a:spcBef>
                <a:spcPts val="0"/>
              </a:spcBef>
            </a:pPr>
            <a:r>
              <a:rPr lang="ru-RU" sz="1000" dirty="0" smtClean="0"/>
              <a:t>SEI  Институт системного программирования при университете </a:t>
            </a:r>
            <a:r>
              <a:rPr lang="ru-RU" sz="1000" dirty="0" err="1" smtClean="0"/>
              <a:t>Карнеги-Меллон</a:t>
            </a:r>
            <a:r>
              <a:rPr lang="ru-RU" sz="1000" dirty="0" smtClean="0"/>
              <a:t> Цель  </a:t>
            </a:r>
            <a:r>
              <a:rPr lang="en-US" sz="1000" dirty="0" smtClean="0"/>
              <a:t>- </a:t>
            </a:r>
            <a:r>
              <a:rPr lang="ru-RU" sz="1000" dirty="0" smtClean="0"/>
              <a:t>было создание методики, позволяющей крупным правительственным организациям США выбирать наилучших поставщиков ПО. </a:t>
            </a:r>
            <a:endParaRPr lang="en-US" sz="1000" dirty="0" smtClean="0"/>
          </a:p>
          <a:p>
            <a:pPr eaLnBrk="1" hangingPunct="1">
              <a:spcBef>
                <a:spcPts val="0"/>
              </a:spcBef>
            </a:pPr>
            <a:r>
              <a:rPr lang="ru-RU" sz="1000" dirty="0" smtClean="0"/>
              <a:t>Главным понятие СММ  является </a:t>
            </a:r>
            <a:r>
              <a:rPr lang="ru-RU" sz="1000" b="1" dirty="0" smtClean="0"/>
              <a:t>зрелость организации.</a:t>
            </a:r>
            <a:r>
              <a:rPr lang="ru-RU" sz="1000" dirty="0" smtClean="0"/>
              <a:t> </a:t>
            </a:r>
          </a:p>
          <a:p>
            <a:pPr eaLnBrk="1" hangingPunct="1">
              <a:spcBef>
                <a:spcPts val="0"/>
              </a:spcBef>
            </a:pPr>
            <a:r>
              <a:rPr lang="ru-RU" sz="1000" b="1" dirty="0" smtClean="0"/>
              <a:t>Незрелая</a:t>
            </a:r>
            <a:r>
              <a:rPr lang="ru-RU" sz="1000" b="1" baseline="0" dirty="0" smtClean="0"/>
              <a:t> – </a:t>
            </a:r>
            <a:r>
              <a:rPr lang="ru-RU" sz="1000" b="0" baseline="0" dirty="0" smtClean="0"/>
              <a:t>та,</a:t>
            </a:r>
            <a:r>
              <a:rPr lang="ru-RU" sz="1000" b="1" baseline="0" dirty="0" smtClean="0"/>
              <a:t> </a:t>
            </a:r>
            <a:r>
              <a:rPr lang="ru-RU" sz="1000" dirty="0" smtClean="0"/>
              <a:t> где процесс разработки ПО зависит от конкретных исполнителей и менеджеров, и решения импровизируются "на ходу". </a:t>
            </a:r>
          </a:p>
          <a:p>
            <a:pPr eaLnBrk="1" hangingPunct="1">
              <a:spcBef>
                <a:spcPts val="0"/>
              </a:spcBef>
            </a:pPr>
            <a:r>
              <a:rPr lang="ru-RU" sz="1000" b="1" dirty="0" smtClean="0"/>
              <a:t>Зрелая</a:t>
            </a:r>
            <a:r>
              <a:rPr lang="ru-RU" sz="1000" dirty="0" smtClean="0"/>
              <a:t> -  та, где имеются процедуры создания </a:t>
            </a:r>
            <a:r>
              <a:rPr lang="ru-RU" sz="1000" dirty="0" err="1" smtClean="0"/>
              <a:t>ПрОф</a:t>
            </a:r>
            <a:r>
              <a:rPr lang="ru-RU" sz="1000" dirty="0" smtClean="0"/>
              <a:t> и УП. </a:t>
            </a:r>
          </a:p>
          <a:p>
            <a:pPr eaLnBrk="1" hangingPunct="1">
              <a:spcBef>
                <a:spcPts val="0"/>
              </a:spcBef>
            </a:pPr>
            <a:r>
              <a:rPr lang="ru-RU" sz="1000" dirty="0" smtClean="0"/>
              <a:t>Процедуры уточняются и совершенствуются в «</a:t>
            </a:r>
            <a:r>
              <a:rPr lang="ru-RU" sz="1000" dirty="0" err="1" smtClean="0"/>
              <a:t>пилотных</a:t>
            </a:r>
            <a:r>
              <a:rPr lang="ru-RU" sz="1000" dirty="0" smtClean="0"/>
              <a:t>» проектах или с помощью анализа стоимость/прибыль. </a:t>
            </a:r>
          </a:p>
          <a:p>
            <a:pPr eaLnBrk="1" hangingPunct="1">
              <a:spcBef>
                <a:spcPts val="0"/>
              </a:spcBef>
            </a:pPr>
            <a:r>
              <a:rPr lang="ru-RU" sz="1000" dirty="0" smtClean="0"/>
              <a:t>Оценки времени и стоимости основываются на накопленном опыте и точны. Существуют стандарты на процессы разработки, тестирования и внедрения ПО, правила оформления конечного кода, компонент, интерфейсов и т.д. </a:t>
            </a:r>
          </a:p>
          <a:p>
            <a:pPr eaLnBrk="1" hangingPunct="1">
              <a:spcBef>
                <a:spcPts val="0"/>
              </a:spcBef>
            </a:pPr>
            <a:r>
              <a:rPr lang="ru-RU" sz="1000" dirty="0" smtClean="0"/>
              <a:t>Размножение модели -  специализированные модели для разработки ИС, для процесса выбора поставщиков. Существуют </a:t>
            </a:r>
            <a:r>
              <a:rPr lang="en-US" sz="1000" dirty="0" smtClean="0"/>
              <a:t>Software CMM, Systems Engineering CMM, System Security Engineering CMM, People CMM </a:t>
            </a:r>
            <a:r>
              <a:rPr lang="ru-RU" sz="1000" dirty="0" smtClean="0"/>
              <a:t>и т.д.</a:t>
            </a:r>
            <a:r>
              <a:rPr lang="en-US" sz="1000" dirty="0" smtClean="0"/>
              <a:t> </a:t>
            </a:r>
            <a:r>
              <a:rPr lang="ru-RU" sz="1000" dirty="0" smtClean="0"/>
              <a:t>На их основе интегрированная модель CMMI (</a:t>
            </a:r>
            <a:r>
              <a:rPr lang="en-US" sz="1000" dirty="0" smtClean="0"/>
              <a:t>CMM</a:t>
            </a:r>
            <a:r>
              <a:rPr lang="ru-RU" sz="1000" dirty="0" smtClean="0"/>
              <a:t> </a:t>
            </a:r>
            <a:r>
              <a:rPr lang="ru-RU" sz="1000" dirty="0" err="1" smtClean="0"/>
              <a:t>Integration</a:t>
            </a:r>
            <a:r>
              <a:rPr lang="ru-RU" sz="1000" dirty="0" smtClean="0"/>
              <a:t>).</a:t>
            </a:r>
          </a:p>
          <a:p>
            <a:pPr eaLnBrk="1" hangingPunct="1">
              <a:spcBef>
                <a:spcPts val="0"/>
              </a:spcBef>
            </a:pPr>
            <a:r>
              <a:rPr lang="en-US" sz="1000" b="1" dirty="0" smtClean="0"/>
              <a:t>ESI International</a:t>
            </a:r>
            <a:r>
              <a:rPr lang="en-US" sz="1000" dirty="0" smtClean="0"/>
              <a:t>, 1999</a:t>
            </a:r>
            <a:r>
              <a:rPr lang="ru-RU" sz="1000" b="1" dirty="0" smtClean="0"/>
              <a:t> </a:t>
            </a:r>
            <a:r>
              <a:rPr lang="ru-RU" sz="1000" b="0" dirty="0" smtClean="0"/>
              <a:t>(основан </a:t>
            </a:r>
            <a:r>
              <a:rPr lang="ru-RU" sz="1000" dirty="0" smtClean="0"/>
              <a:t>на </a:t>
            </a:r>
            <a:r>
              <a:rPr lang="en-US" sz="1000" dirty="0" smtClean="0"/>
              <a:t>PMBOK</a:t>
            </a:r>
            <a:r>
              <a:rPr lang="ru-RU" sz="1000" dirty="0" smtClean="0"/>
              <a:t>). Разработан как руководство для организаций, которые хотят повысить уровень ПУ. </a:t>
            </a:r>
          </a:p>
          <a:p>
            <a:pPr eaLnBrk="1" hangingPunct="1">
              <a:spcBef>
                <a:spcPts val="0"/>
              </a:spcBef>
            </a:pPr>
            <a:r>
              <a:rPr lang="ru-RU" sz="1000" b="1" dirty="0" err="1" smtClean="0"/>
              <a:t>Berkeley</a:t>
            </a:r>
            <a:r>
              <a:rPr lang="ru-RU" sz="1000" b="1" dirty="0" smtClean="0"/>
              <a:t> PM </a:t>
            </a:r>
            <a:r>
              <a:rPr lang="ru-RU" sz="1000" b="1" dirty="0" err="1" smtClean="0"/>
              <a:t>Process</a:t>
            </a:r>
            <a:r>
              <a:rPr lang="ru-RU" sz="1000" b="1" dirty="0" smtClean="0"/>
              <a:t> </a:t>
            </a:r>
            <a:r>
              <a:rPr lang="ru-RU" sz="1000" b="1" dirty="0" err="1" smtClean="0"/>
              <a:t>Maturity</a:t>
            </a:r>
            <a:r>
              <a:rPr lang="ru-RU" sz="1000" b="1" dirty="0" smtClean="0"/>
              <a:t> </a:t>
            </a:r>
            <a:r>
              <a:rPr lang="ru-RU" sz="1000" b="1" dirty="0" err="1" smtClean="0"/>
              <a:t>Model</a:t>
            </a:r>
            <a:r>
              <a:rPr lang="ru-RU" sz="1000" b="1" dirty="0" smtClean="0"/>
              <a:t> </a:t>
            </a:r>
            <a:r>
              <a:rPr lang="ru-RU" sz="1000" dirty="0" smtClean="0"/>
              <a:t>Фокус на управлении проектами в стратегическом аспекте Содержит </a:t>
            </a:r>
            <a:r>
              <a:rPr lang="ru-RU" sz="1000" dirty="0" err="1" smtClean="0"/>
              <a:t>опросник</a:t>
            </a:r>
            <a:r>
              <a:rPr lang="ru-RU" sz="1000" dirty="0" smtClean="0"/>
              <a:t> (162 вопроса).</a:t>
            </a:r>
          </a:p>
          <a:p>
            <a:pPr eaLnBrk="1" hangingPunct="1">
              <a:spcBef>
                <a:spcPts val="0"/>
              </a:spcBef>
            </a:pPr>
            <a:r>
              <a:rPr lang="ru-RU" sz="1000" dirty="0" smtClean="0"/>
              <a:t>Создатели </a:t>
            </a:r>
            <a:r>
              <a:rPr lang="ru-RU" sz="1000" b="1" dirty="0" smtClean="0"/>
              <a:t>OPM3</a:t>
            </a:r>
            <a:r>
              <a:rPr lang="ru-RU" sz="1000" dirty="0" smtClean="0"/>
              <a:t> выделили лучшие подходы. Определение текущей зрелости и области улучшения. </a:t>
            </a:r>
            <a:r>
              <a:rPr lang="ru-RU" sz="1000" dirty="0" err="1" smtClean="0"/>
              <a:t>Опросник</a:t>
            </a:r>
            <a:r>
              <a:rPr lang="ru-RU" sz="1000" dirty="0" smtClean="0"/>
              <a:t> для самостоятельной оценки (151 вопрос).</a:t>
            </a:r>
          </a:p>
        </p:txBody>
      </p:sp>
    </p:spTree>
    <p:extLst>
      <p:ext uri="{BB962C8B-B14F-4D97-AF65-F5344CB8AC3E}">
        <p14:creationId xmlns:p14="http://schemas.microsoft.com/office/powerpoint/2010/main" val="2148217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D141C6-087E-487B-AABC-21214E89E6B3}" type="slidenum">
              <a:rPr lang="ru-RU"/>
              <a:pPr/>
              <a:t>60</a:t>
            </a:fld>
            <a:endParaRPr lang="ru-RU"/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dirty="0" smtClean="0"/>
              <a:t>Уровни могут перекрываться 1-2 и 3-4-5, между 2 и 3 перекрытия не может быть, т.к единая методология либо внедрена либо нет. </a:t>
            </a:r>
          </a:p>
          <a:p>
            <a:pPr eaLnBrk="1" hangingPunct="1"/>
            <a:r>
              <a:rPr lang="ru-RU" dirty="0" smtClean="0"/>
              <a:t>Каждому уровню приписываются риски с точки зрения необходимости изменения корпоративной культуры. </a:t>
            </a:r>
          </a:p>
          <a:p>
            <a:pPr eaLnBrk="1" hangingPunct="1"/>
            <a:r>
              <a:rPr lang="ru-RU" dirty="0" smtClean="0"/>
              <a:t>Самый рискованный – переход на 3 уровень (внедрение единой методологии). 1 и 2 – средний риск, а 4 и 5 низкий.</a:t>
            </a:r>
          </a:p>
          <a:p>
            <a:pPr eaLnBrk="1" hangingPunct="1"/>
            <a:r>
              <a:rPr lang="ru-RU" dirty="0" smtClean="0"/>
              <a:t>Для каждого уровня обсуждаются </a:t>
            </a:r>
          </a:p>
          <a:p>
            <a:pPr marL="273050" indent="-177800" eaLnBrk="1" hangingPunct="1">
              <a:buFontTx/>
              <a:buChar char="•"/>
            </a:pPr>
            <a:r>
              <a:rPr lang="ru-RU" dirty="0" smtClean="0"/>
              <a:t>характеристики уровня</a:t>
            </a:r>
          </a:p>
          <a:p>
            <a:pPr marL="273050" indent="-177800" eaLnBrk="1" hangingPunct="1">
              <a:buFontTx/>
              <a:buChar char="•"/>
            </a:pPr>
            <a:r>
              <a:rPr lang="ru-RU" dirty="0" smtClean="0"/>
              <a:t>трудности при переходе на следующий,</a:t>
            </a:r>
          </a:p>
          <a:p>
            <a:pPr marL="273050" indent="-177800" eaLnBrk="1" hangingPunct="1">
              <a:buFontTx/>
              <a:buChar char="•"/>
            </a:pPr>
            <a:r>
              <a:rPr lang="ru-RU" dirty="0" smtClean="0"/>
              <a:t>что нужно предпринять для перехода на следующий.</a:t>
            </a:r>
          </a:p>
          <a:p>
            <a:pPr marL="273050" indent="-177800" eaLnBrk="1" hangingPunct="1">
              <a:buFontTx/>
              <a:buChar char="•"/>
            </a:pPr>
            <a:r>
              <a:rPr lang="ru-RU" dirty="0" smtClean="0"/>
              <a:t>критерии достижения успеха (следующего уровня)</a:t>
            </a:r>
          </a:p>
        </p:txBody>
      </p:sp>
    </p:spTree>
    <p:extLst>
      <p:ext uri="{BB962C8B-B14F-4D97-AF65-F5344CB8AC3E}">
        <p14:creationId xmlns:p14="http://schemas.microsoft.com/office/powerpoint/2010/main" val="22717311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09F111-5402-41C1-88FF-5E4526332C12}" type="slidenum">
              <a:rPr lang="ru-RU"/>
              <a:pPr/>
              <a:t>61</a:t>
            </a:fld>
            <a:endParaRPr lang="ru-RU"/>
          </a:p>
        </p:txBody>
      </p:sp>
      <p:sp>
        <p:nvSpPr>
          <p:cNvPr id="278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06457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8880B3-36E9-4C8E-8424-4B2A545FE6B2}" type="slidenum">
              <a:rPr lang="ru-RU"/>
              <a:pPr/>
              <a:t>62</a:t>
            </a:fld>
            <a:endParaRPr lang="ru-RU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ru-RU" sz="1600" dirty="0"/>
              <a:t>Оценим, насколько детально целесообразно описывать элементы Методологии. </a:t>
            </a:r>
          </a:p>
          <a:p>
            <a:pPr marL="228600" indent="-228600"/>
            <a:r>
              <a:rPr lang="ru-RU" sz="1600" dirty="0"/>
              <a:t>Для этого оценим, какие проекты преобладают в организации. </a:t>
            </a:r>
          </a:p>
          <a:p>
            <a:pPr marL="228600" indent="-228600"/>
            <a:r>
              <a:rPr lang="ru-RU" sz="1600" dirty="0"/>
              <a:t>Для оценки возьмем два параметра: </a:t>
            </a:r>
          </a:p>
          <a:p>
            <a:pPr marL="228600" indent="-228600">
              <a:buFontTx/>
              <a:buAutoNum type="arabicPeriod"/>
            </a:pPr>
            <a:r>
              <a:rPr lang="ru-RU" sz="1600" dirty="0"/>
              <a:t>типовая длительность проекта (ось Х на схеме) </a:t>
            </a:r>
          </a:p>
          <a:p>
            <a:pPr marL="228600" indent="-228600">
              <a:buFontTx/>
              <a:buAutoNum type="arabicPeriod"/>
            </a:pPr>
            <a:r>
              <a:rPr lang="ru-RU" sz="1600" dirty="0"/>
              <a:t>комплексный показатель сложности проекта, в оценку данного показателя входят:</a:t>
            </a:r>
          </a:p>
          <a:p>
            <a:pPr marL="1143000" lvl="2" indent="-228600">
              <a:buFontTx/>
              <a:buChar char="•"/>
            </a:pPr>
            <a:r>
              <a:rPr lang="ru-RU" sz="1600" dirty="0"/>
              <a:t>технологическая новизна проектных решений, </a:t>
            </a:r>
          </a:p>
          <a:p>
            <a:pPr marL="1143000" lvl="2" indent="-228600">
              <a:buFontTx/>
              <a:buChar char="•"/>
            </a:pPr>
            <a:r>
              <a:rPr lang="ru-RU" sz="1600" dirty="0"/>
              <a:t>размер проектной команды, </a:t>
            </a:r>
          </a:p>
          <a:p>
            <a:pPr marL="1143000" lvl="2" indent="-228600">
              <a:buFontTx/>
              <a:buChar char="•"/>
            </a:pPr>
            <a:r>
              <a:rPr lang="ru-RU" sz="1600" dirty="0"/>
              <a:t>критичность проекта для руководства,</a:t>
            </a:r>
          </a:p>
          <a:p>
            <a:pPr marL="1143000" lvl="2" indent="-228600">
              <a:buFontTx/>
              <a:buChar char="•"/>
            </a:pPr>
            <a:r>
              <a:rPr lang="ru-RU" sz="1600" dirty="0"/>
              <a:t>степень жесткости ограничений по срокам, бюджету, человеческим ресурсам</a:t>
            </a:r>
          </a:p>
          <a:p>
            <a:pPr marL="228600" indent="-228600"/>
            <a:r>
              <a:rPr lang="ru-RU" sz="1600" dirty="0"/>
              <a:t> </a:t>
            </a:r>
          </a:p>
          <a:p>
            <a:pPr marL="228600" indent="-228600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78833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525917-24CC-4ADA-9496-7F3FB5BFE205}" type="slidenum">
              <a:rPr lang="ru-RU"/>
              <a:pPr/>
              <a:t>63</a:t>
            </a:fld>
            <a:endParaRPr lang="ru-RU"/>
          </a:p>
        </p:txBody>
      </p:sp>
      <p:sp>
        <p:nvSpPr>
          <p:cNvPr id="439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1238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04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  <p:sp>
        <p:nvSpPr>
          <p:cNvPr id="2304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FF49B0-0600-4323-BA29-38F4798A5898}" type="slidenum">
              <a:rPr lang="ru-RU" smtClean="0">
                <a:latin typeface="Arial" pitchFamily="34" charset="0"/>
              </a:rPr>
              <a:pPr/>
              <a:t>7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230405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ru-RU" smtClean="0">
                <a:latin typeface="Arial" pitchFamily="34" charset="0"/>
              </a:rPr>
              <a:t>(С) С.Д. Фурта, 2013</a:t>
            </a:r>
          </a:p>
        </p:txBody>
      </p:sp>
      <p:sp>
        <p:nvSpPr>
          <p:cNvPr id="230406" name="Верхний колонтитул 5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ru-RU" smtClean="0">
                <a:latin typeface="Arial" pitchFamily="34" charset="0"/>
              </a:rPr>
              <a:t>Управление проектами</a:t>
            </a:r>
          </a:p>
        </p:txBody>
      </p:sp>
    </p:spTree>
    <p:extLst>
      <p:ext uri="{BB962C8B-B14F-4D97-AF65-F5344CB8AC3E}">
        <p14:creationId xmlns:p14="http://schemas.microsoft.com/office/powerpoint/2010/main" val="1555056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>
              <a:ea typeface="ＭＳ Ｐゴシック" pitchFamily="34" charset="-128"/>
            </a:endParaRPr>
          </a:p>
        </p:txBody>
      </p:sp>
      <p:sp>
        <p:nvSpPr>
          <p:cNvPr id="1648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697154-973D-43B9-90B5-35731674A397}" type="slidenum">
              <a:rPr lang="en-US" smtClean="0">
                <a:ea typeface="ＭＳ Ｐゴシック" pitchFamily="34" charset="-128"/>
              </a:rPr>
              <a:pPr/>
              <a:t>65</a:t>
            </a:fld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201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526" lvl="1" indent="-228509">
              <a:buFont typeface="Arial" panose="020B0604020202020204" pitchFamily="34" charset="0"/>
              <a:buChar char="•"/>
            </a:pPr>
            <a:r>
              <a:rPr lang="ru-RU" dirty="0" smtClean="0"/>
              <a:t>Возможность узнать заранее про возможные проблемы и отставание по срокам,  –  промежуточный контроль с регулярной отчётностью.</a:t>
            </a:r>
          </a:p>
          <a:p>
            <a:pPr marL="685526" lvl="1" indent="-228509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685526" lvl="1" indent="-228509">
              <a:buFont typeface="Arial" panose="020B0604020202020204" pitchFamily="34" charset="0"/>
              <a:buChar char="•"/>
            </a:pPr>
            <a:r>
              <a:rPr lang="ru-RU" dirty="0" smtClean="0"/>
              <a:t>Основа контроля – план график с контрольными точками, зафиксированными в паспорте проекта. </a:t>
            </a:r>
          </a:p>
          <a:p>
            <a:pPr marL="685526" lvl="1" indent="-228509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685526" lvl="1" indent="-228509">
              <a:buFont typeface="Arial" panose="020B0604020202020204" pitchFamily="34" charset="0"/>
              <a:buChar char="•"/>
            </a:pPr>
            <a:r>
              <a:rPr lang="ru-RU" dirty="0" smtClean="0"/>
              <a:t>Типовой ежемесячный отчет по проекту – «проектный светофор» содержит ключевую информацию по проекту.</a:t>
            </a:r>
          </a:p>
          <a:p>
            <a:pPr marL="685526" lvl="1" indent="-228509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685526" lvl="1" indent="-228509">
              <a:buFont typeface="Arial" panose="020B0604020202020204" pitchFamily="34" charset="0"/>
              <a:buChar char="•"/>
            </a:pPr>
            <a:r>
              <a:rPr lang="ru-RU" dirty="0" smtClean="0"/>
              <a:t>Сегодня мы покажем на примере 2-х проектов как работает проектный светофор.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C20CF1-0E54-4622-98AE-C84CC9B5E85C}" type="slidenum">
              <a:rPr lang="ru-RU" smtClean="0"/>
              <a:pPr>
                <a:defRPr/>
              </a:pPr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15265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B191586-F797-4628-964E-3DB825F585AC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76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55624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AD064D-9D45-4632-BCBF-5C5DF0E9DC3B}" type="slidenum">
              <a:rPr lang="ru-RU"/>
              <a:pPr/>
              <a:t>78</a:t>
            </a:fld>
            <a:endParaRPr lang="ru-RU"/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z="1100" dirty="0" smtClean="0"/>
          </a:p>
        </p:txBody>
      </p:sp>
    </p:spTree>
    <p:extLst>
      <p:ext uri="{BB962C8B-B14F-4D97-AF65-F5344CB8AC3E}">
        <p14:creationId xmlns:p14="http://schemas.microsoft.com/office/powerpoint/2010/main" val="34210136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AC3563-939F-4FB0-AA5E-F2BF91F66F40}" type="slidenum">
              <a:rPr lang="ru-RU"/>
              <a:pPr/>
              <a:t>79</a:t>
            </a:fld>
            <a:endParaRPr lang="ru-RU"/>
          </a:p>
        </p:txBody>
      </p:sp>
      <p:sp>
        <p:nvSpPr>
          <p:cNvPr id="30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z="1100" dirty="0" smtClean="0"/>
              <a:t>Информационные потоки и потоки управления на разных стадиях проекта</a:t>
            </a:r>
          </a:p>
          <a:p>
            <a:pPr eaLnBrk="1" hangingPunct="1"/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906474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3C02BC-2CCE-4A93-8D06-2593DC796704}" type="slidenum">
              <a:rPr lang="ru-RU"/>
              <a:pPr/>
              <a:t>80</a:t>
            </a:fld>
            <a:endParaRPr lang="ru-RU"/>
          </a:p>
        </p:txBody>
      </p:sp>
      <p:sp>
        <p:nvSpPr>
          <p:cNvPr id="302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z="1100" dirty="0" smtClean="0"/>
          </a:p>
        </p:txBody>
      </p:sp>
    </p:spTree>
    <p:extLst>
      <p:ext uri="{BB962C8B-B14F-4D97-AF65-F5344CB8AC3E}">
        <p14:creationId xmlns:p14="http://schemas.microsoft.com/office/powerpoint/2010/main" val="13948713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1D70C3-9941-4794-912F-5EE40847866C}" type="slidenum">
              <a:rPr lang="ru-RU"/>
              <a:pPr/>
              <a:t>82</a:t>
            </a:fld>
            <a:endParaRPr lang="ru-RU"/>
          </a:p>
        </p:txBody>
      </p:sp>
      <p:sp>
        <p:nvSpPr>
          <p:cNvPr id="303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z="1100" dirty="0" smtClean="0"/>
          </a:p>
        </p:txBody>
      </p:sp>
    </p:spTree>
    <p:extLst>
      <p:ext uri="{BB962C8B-B14F-4D97-AF65-F5344CB8AC3E}">
        <p14:creationId xmlns:p14="http://schemas.microsoft.com/office/powerpoint/2010/main" val="19983966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DE2B85-AA39-42CC-88AB-5963758DEC83}" type="slidenum">
              <a:rPr lang="ru-RU"/>
              <a:pPr/>
              <a:t>83</a:t>
            </a:fld>
            <a:endParaRPr lang="ru-RU"/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ru-RU" sz="1000" b="1" dirty="0" smtClean="0"/>
              <a:t>ИДЕЯ</a:t>
            </a:r>
            <a:r>
              <a:rPr lang="ru-RU" sz="1000" dirty="0" smtClean="0"/>
              <a:t>: измерить достигнутый уровень зрелости и составить рекомендации.</a:t>
            </a:r>
          </a:p>
          <a:p>
            <a:pPr eaLnBrk="1" hangingPunct="1">
              <a:spcBef>
                <a:spcPts val="0"/>
              </a:spcBef>
            </a:pPr>
            <a:r>
              <a:rPr lang="en-US" sz="1000" b="1" dirty="0" smtClean="0"/>
              <a:t>Capability MM</a:t>
            </a:r>
            <a:r>
              <a:rPr lang="ru-RU" sz="1000" dirty="0" smtClean="0"/>
              <a:t> - Прародитель моделей оценки зрелости</a:t>
            </a:r>
            <a:r>
              <a:rPr lang="ru-RU" sz="1000" baseline="0" dirty="0" smtClean="0"/>
              <a:t> (</a:t>
            </a:r>
            <a:r>
              <a:rPr lang="ru-RU" sz="1000" dirty="0" smtClean="0"/>
              <a:t>1991 год).</a:t>
            </a:r>
          </a:p>
          <a:p>
            <a:pPr eaLnBrk="1" hangingPunct="1">
              <a:spcBef>
                <a:spcPts val="0"/>
              </a:spcBef>
            </a:pPr>
            <a:r>
              <a:rPr lang="ru-RU" sz="1000" dirty="0" smtClean="0"/>
              <a:t>SEI  Институт системного программирования при университете </a:t>
            </a:r>
            <a:r>
              <a:rPr lang="ru-RU" sz="1000" dirty="0" err="1" smtClean="0"/>
              <a:t>Карнеги-Меллон</a:t>
            </a:r>
            <a:r>
              <a:rPr lang="ru-RU" sz="1000" dirty="0" smtClean="0"/>
              <a:t> Цель  </a:t>
            </a:r>
            <a:r>
              <a:rPr lang="en-US" sz="1000" dirty="0" smtClean="0"/>
              <a:t>- </a:t>
            </a:r>
            <a:r>
              <a:rPr lang="ru-RU" sz="1000" dirty="0" smtClean="0"/>
              <a:t>было создание методики, позволяющей крупным правительственным организациям США выбирать наилучших поставщиков ПО. </a:t>
            </a:r>
            <a:endParaRPr lang="en-US" sz="1000" dirty="0" smtClean="0"/>
          </a:p>
          <a:p>
            <a:pPr eaLnBrk="1" hangingPunct="1">
              <a:spcBef>
                <a:spcPts val="0"/>
              </a:spcBef>
            </a:pPr>
            <a:r>
              <a:rPr lang="ru-RU" sz="1000" dirty="0" smtClean="0"/>
              <a:t>Главным понятие СММ  является </a:t>
            </a:r>
            <a:r>
              <a:rPr lang="ru-RU" sz="1000" b="1" dirty="0" smtClean="0"/>
              <a:t>зрелость организации.</a:t>
            </a:r>
            <a:r>
              <a:rPr lang="ru-RU" sz="1000" dirty="0" smtClean="0"/>
              <a:t> </a:t>
            </a:r>
          </a:p>
          <a:p>
            <a:pPr eaLnBrk="1" hangingPunct="1">
              <a:spcBef>
                <a:spcPts val="0"/>
              </a:spcBef>
            </a:pPr>
            <a:r>
              <a:rPr lang="ru-RU" sz="1000" b="1" dirty="0" smtClean="0"/>
              <a:t>Незрелая</a:t>
            </a:r>
            <a:r>
              <a:rPr lang="ru-RU" sz="1000" b="1" baseline="0" dirty="0" smtClean="0"/>
              <a:t> – </a:t>
            </a:r>
            <a:r>
              <a:rPr lang="ru-RU" sz="1000" b="0" baseline="0" dirty="0" smtClean="0"/>
              <a:t>та,</a:t>
            </a:r>
            <a:r>
              <a:rPr lang="ru-RU" sz="1000" b="1" baseline="0" dirty="0" smtClean="0"/>
              <a:t> </a:t>
            </a:r>
            <a:r>
              <a:rPr lang="ru-RU" sz="1000" dirty="0" smtClean="0"/>
              <a:t> где процесс разработки ПО зависит от конкретных исполнителей и менеджеров, и решения импровизируются "на ходу". </a:t>
            </a:r>
          </a:p>
          <a:p>
            <a:pPr eaLnBrk="1" hangingPunct="1">
              <a:spcBef>
                <a:spcPts val="0"/>
              </a:spcBef>
            </a:pPr>
            <a:r>
              <a:rPr lang="ru-RU" sz="1000" b="1" dirty="0" smtClean="0"/>
              <a:t>Зрелая</a:t>
            </a:r>
            <a:r>
              <a:rPr lang="ru-RU" sz="1000" dirty="0" smtClean="0"/>
              <a:t> -  та, где имеются процедуры создания </a:t>
            </a:r>
            <a:r>
              <a:rPr lang="ru-RU" sz="1000" dirty="0" err="1" smtClean="0"/>
              <a:t>ПрОф</a:t>
            </a:r>
            <a:r>
              <a:rPr lang="ru-RU" sz="1000" dirty="0" smtClean="0"/>
              <a:t> и УП. </a:t>
            </a:r>
          </a:p>
          <a:p>
            <a:pPr eaLnBrk="1" hangingPunct="1">
              <a:spcBef>
                <a:spcPts val="0"/>
              </a:spcBef>
            </a:pPr>
            <a:r>
              <a:rPr lang="ru-RU" sz="1000" dirty="0" smtClean="0"/>
              <a:t>Процедуры уточняются и совершенствуются в «</a:t>
            </a:r>
            <a:r>
              <a:rPr lang="ru-RU" sz="1000" dirty="0" err="1" smtClean="0"/>
              <a:t>пилотных</a:t>
            </a:r>
            <a:r>
              <a:rPr lang="ru-RU" sz="1000" dirty="0" smtClean="0"/>
              <a:t>» проектах или с помощью анализа стоимость/прибыль. </a:t>
            </a:r>
          </a:p>
          <a:p>
            <a:pPr eaLnBrk="1" hangingPunct="1">
              <a:spcBef>
                <a:spcPts val="0"/>
              </a:spcBef>
            </a:pPr>
            <a:r>
              <a:rPr lang="ru-RU" sz="1000" dirty="0" smtClean="0"/>
              <a:t>Оценки времени и стоимости основываются на накопленном опыте и точны. Существуют стандарты на процессы разработки, тестирования и внедрения ПО, правила оформления конечного кода, компонент, интерфейсов и т.д. </a:t>
            </a:r>
          </a:p>
          <a:p>
            <a:pPr eaLnBrk="1" hangingPunct="1">
              <a:spcBef>
                <a:spcPts val="0"/>
              </a:spcBef>
            </a:pPr>
            <a:r>
              <a:rPr lang="ru-RU" sz="1000" dirty="0" smtClean="0"/>
              <a:t>Размножение модели -  специализированные модели для разработки ИС, для процесса выбора поставщиков. Существуют </a:t>
            </a:r>
            <a:r>
              <a:rPr lang="en-US" sz="1000" dirty="0" smtClean="0"/>
              <a:t>Software CMM, Systems Engineering CMM, System Security Engineering CMM, People CMM </a:t>
            </a:r>
            <a:r>
              <a:rPr lang="ru-RU" sz="1000" dirty="0" smtClean="0"/>
              <a:t>и т.д.</a:t>
            </a:r>
            <a:r>
              <a:rPr lang="en-US" sz="1000" dirty="0" smtClean="0"/>
              <a:t> </a:t>
            </a:r>
            <a:r>
              <a:rPr lang="ru-RU" sz="1000" dirty="0" smtClean="0"/>
              <a:t>На их основе интегрированная модель CMMI (</a:t>
            </a:r>
            <a:r>
              <a:rPr lang="en-US" sz="1000" dirty="0" smtClean="0"/>
              <a:t>CMM</a:t>
            </a:r>
            <a:r>
              <a:rPr lang="ru-RU" sz="1000" dirty="0" smtClean="0"/>
              <a:t> </a:t>
            </a:r>
            <a:r>
              <a:rPr lang="ru-RU" sz="1000" dirty="0" err="1" smtClean="0"/>
              <a:t>Integration</a:t>
            </a:r>
            <a:r>
              <a:rPr lang="ru-RU" sz="1000" dirty="0" smtClean="0"/>
              <a:t>).</a:t>
            </a:r>
          </a:p>
          <a:p>
            <a:pPr eaLnBrk="1" hangingPunct="1">
              <a:spcBef>
                <a:spcPts val="0"/>
              </a:spcBef>
            </a:pPr>
            <a:r>
              <a:rPr lang="en-US" sz="1000" b="1" dirty="0" smtClean="0"/>
              <a:t>ESI International</a:t>
            </a:r>
            <a:r>
              <a:rPr lang="en-US" sz="1000" dirty="0" smtClean="0"/>
              <a:t>, 1999</a:t>
            </a:r>
            <a:r>
              <a:rPr lang="ru-RU" sz="1000" b="1" dirty="0" smtClean="0"/>
              <a:t> </a:t>
            </a:r>
            <a:r>
              <a:rPr lang="ru-RU" sz="1000" b="0" dirty="0" smtClean="0"/>
              <a:t>(основан </a:t>
            </a:r>
            <a:r>
              <a:rPr lang="ru-RU" sz="1000" dirty="0" smtClean="0"/>
              <a:t>на </a:t>
            </a:r>
            <a:r>
              <a:rPr lang="en-US" sz="1000" dirty="0" smtClean="0"/>
              <a:t>PMBOK</a:t>
            </a:r>
            <a:r>
              <a:rPr lang="ru-RU" sz="1000" dirty="0" smtClean="0"/>
              <a:t>). Разработан как руководство для организаций, которые хотят повысить уровень ПУ. </a:t>
            </a:r>
          </a:p>
          <a:p>
            <a:pPr eaLnBrk="1" hangingPunct="1">
              <a:spcBef>
                <a:spcPts val="0"/>
              </a:spcBef>
            </a:pPr>
            <a:r>
              <a:rPr lang="ru-RU" sz="1000" b="1" dirty="0" err="1" smtClean="0"/>
              <a:t>Berkeley</a:t>
            </a:r>
            <a:r>
              <a:rPr lang="ru-RU" sz="1000" b="1" dirty="0" smtClean="0"/>
              <a:t> PM </a:t>
            </a:r>
            <a:r>
              <a:rPr lang="ru-RU" sz="1000" b="1" dirty="0" err="1" smtClean="0"/>
              <a:t>Process</a:t>
            </a:r>
            <a:r>
              <a:rPr lang="ru-RU" sz="1000" b="1" dirty="0" smtClean="0"/>
              <a:t> </a:t>
            </a:r>
            <a:r>
              <a:rPr lang="ru-RU" sz="1000" b="1" dirty="0" err="1" smtClean="0"/>
              <a:t>Maturity</a:t>
            </a:r>
            <a:r>
              <a:rPr lang="ru-RU" sz="1000" b="1" dirty="0" smtClean="0"/>
              <a:t> </a:t>
            </a:r>
            <a:r>
              <a:rPr lang="ru-RU" sz="1000" b="1" dirty="0" err="1" smtClean="0"/>
              <a:t>Model</a:t>
            </a:r>
            <a:r>
              <a:rPr lang="ru-RU" sz="1000" b="1" dirty="0" smtClean="0"/>
              <a:t> </a:t>
            </a:r>
            <a:r>
              <a:rPr lang="ru-RU" sz="1000" dirty="0" smtClean="0"/>
              <a:t>Фокус на управлении проектами в стратегическом аспекте Содержит </a:t>
            </a:r>
            <a:r>
              <a:rPr lang="ru-RU" sz="1000" dirty="0" err="1" smtClean="0"/>
              <a:t>опросник</a:t>
            </a:r>
            <a:r>
              <a:rPr lang="ru-RU" sz="1000" dirty="0" smtClean="0"/>
              <a:t> (162 вопроса).</a:t>
            </a:r>
          </a:p>
          <a:p>
            <a:pPr eaLnBrk="1" hangingPunct="1">
              <a:spcBef>
                <a:spcPts val="0"/>
              </a:spcBef>
            </a:pPr>
            <a:r>
              <a:rPr lang="ru-RU" sz="1000" dirty="0" smtClean="0"/>
              <a:t>Создатели </a:t>
            </a:r>
            <a:r>
              <a:rPr lang="ru-RU" sz="1000" b="1" dirty="0" smtClean="0"/>
              <a:t>OPM3</a:t>
            </a:r>
            <a:r>
              <a:rPr lang="ru-RU" sz="1000" dirty="0" smtClean="0"/>
              <a:t> выделили лучшие подходы. Определение текущей зрелости и области улучшения. </a:t>
            </a:r>
            <a:r>
              <a:rPr lang="ru-RU" sz="1000" dirty="0" err="1" smtClean="0"/>
              <a:t>Опросник</a:t>
            </a:r>
            <a:r>
              <a:rPr lang="ru-RU" sz="1000" dirty="0" smtClean="0"/>
              <a:t> для самостоятельной оценки (151 вопрос).</a:t>
            </a:r>
          </a:p>
        </p:txBody>
      </p:sp>
    </p:spTree>
    <p:extLst>
      <p:ext uri="{BB962C8B-B14F-4D97-AF65-F5344CB8AC3E}">
        <p14:creationId xmlns:p14="http://schemas.microsoft.com/office/powerpoint/2010/main" val="13410020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D141C6-087E-487B-AABC-21214E89E6B3}" type="slidenum">
              <a:rPr lang="ru-RU"/>
              <a:pPr/>
              <a:t>84</a:t>
            </a:fld>
            <a:endParaRPr lang="ru-RU"/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dirty="0" smtClean="0"/>
              <a:t>Уровни могут перекрываться 1-2 и 3-4-5, между 2 и 3 перекрытия не может быть, т.к единая методология либо внедрена либо нет. </a:t>
            </a:r>
          </a:p>
          <a:p>
            <a:pPr eaLnBrk="1" hangingPunct="1"/>
            <a:r>
              <a:rPr lang="ru-RU" dirty="0" smtClean="0"/>
              <a:t>Каждому уровню приписываются риски с точки зрения необходимости изменения корпоративной культуры. </a:t>
            </a:r>
          </a:p>
          <a:p>
            <a:pPr eaLnBrk="1" hangingPunct="1"/>
            <a:r>
              <a:rPr lang="ru-RU" dirty="0" smtClean="0"/>
              <a:t>Самый рискованный – переход на 3 уровень (внедрение единой методологии). 1 и 2 – средний риск, а 4 и 5 низкий.</a:t>
            </a:r>
          </a:p>
          <a:p>
            <a:pPr eaLnBrk="1" hangingPunct="1"/>
            <a:r>
              <a:rPr lang="ru-RU" dirty="0" smtClean="0"/>
              <a:t>Для каждого уровня обсуждаются </a:t>
            </a:r>
          </a:p>
          <a:p>
            <a:pPr marL="273050" indent="-177800" eaLnBrk="1" hangingPunct="1">
              <a:buFontTx/>
              <a:buChar char="•"/>
            </a:pPr>
            <a:r>
              <a:rPr lang="ru-RU" dirty="0" smtClean="0"/>
              <a:t>характеристики уровня</a:t>
            </a:r>
          </a:p>
          <a:p>
            <a:pPr marL="273050" indent="-177800" eaLnBrk="1" hangingPunct="1">
              <a:buFontTx/>
              <a:buChar char="•"/>
            </a:pPr>
            <a:r>
              <a:rPr lang="ru-RU" dirty="0" smtClean="0"/>
              <a:t>трудности при переходе на следующий,</a:t>
            </a:r>
          </a:p>
          <a:p>
            <a:pPr marL="273050" indent="-177800" eaLnBrk="1" hangingPunct="1">
              <a:buFontTx/>
              <a:buChar char="•"/>
            </a:pPr>
            <a:r>
              <a:rPr lang="ru-RU" dirty="0" smtClean="0"/>
              <a:t>что нужно предпринять для перехода на следующий.</a:t>
            </a:r>
          </a:p>
          <a:p>
            <a:pPr marL="273050" indent="-177800" eaLnBrk="1" hangingPunct="1">
              <a:buFontTx/>
              <a:buChar char="•"/>
            </a:pPr>
            <a:r>
              <a:rPr lang="ru-RU" dirty="0" smtClean="0"/>
              <a:t>критерии достижения успеха (следующего уровня)</a:t>
            </a:r>
          </a:p>
        </p:txBody>
      </p:sp>
    </p:spTree>
    <p:extLst>
      <p:ext uri="{BB962C8B-B14F-4D97-AF65-F5344CB8AC3E}">
        <p14:creationId xmlns:p14="http://schemas.microsoft.com/office/powerpoint/2010/main" val="36229968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09F111-5402-41C1-88FF-5E4526332C12}" type="slidenum">
              <a:rPr lang="ru-RU"/>
              <a:pPr/>
              <a:t>85</a:t>
            </a:fld>
            <a:endParaRPr lang="ru-RU"/>
          </a:p>
        </p:txBody>
      </p:sp>
      <p:sp>
        <p:nvSpPr>
          <p:cNvPr id="278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74054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8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13F90-25EA-4517-9E55-D7662E935B94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4064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8880B3-36E9-4C8E-8424-4B2A545FE6B2}" type="slidenum">
              <a:rPr lang="ru-RU"/>
              <a:pPr/>
              <a:t>86</a:t>
            </a:fld>
            <a:endParaRPr lang="ru-RU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ru-RU" sz="1600" dirty="0"/>
              <a:t>Оценим, насколько детально целесообразно описывать элементы Методологии. </a:t>
            </a:r>
          </a:p>
          <a:p>
            <a:pPr marL="228600" indent="-228600"/>
            <a:r>
              <a:rPr lang="ru-RU" sz="1600" dirty="0"/>
              <a:t>Для этого оценим, какие проекты преобладают в организации. </a:t>
            </a:r>
          </a:p>
          <a:p>
            <a:pPr marL="228600" indent="-228600"/>
            <a:r>
              <a:rPr lang="ru-RU" sz="1600" dirty="0"/>
              <a:t>Для оценки возьмем два параметра: </a:t>
            </a:r>
          </a:p>
          <a:p>
            <a:pPr marL="228600" indent="-228600">
              <a:buFontTx/>
              <a:buAutoNum type="arabicPeriod"/>
            </a:pPr>
            <a:r>
              <a:rPr lang="ru-RU" sz="1600" dirty="0"/>
              <a:t>типовая длительность проекта (ось Х на схеме) </a:t>
            </a:r>
          </a:p>
          <a:p>
            <a:pPr marL="228600" indent="-228600">
              <a:buFontTx/>
              <a:buAutoNum type="arabicPeriod"/>
            </a:pPr>
            <a:r>
              <a:rPr lang="ru-RU" sz="1600" dirty="0"/>
              <a:t>комплексный показатель сложности проекта, в оценку данного показателя входят:</a:t>
            </a:r>
          </a:p>
          <a:p>
            <a:pPr marL="1143000" lvl="2" indent="-228600">
              <a:buFontTx/>
              <a:buChar char="•"/>
            </a:pPr>
            <a:r>
              <a:rPr lang="ru-RU" sz="1600" dirty="0"/>
              <a:t>технологическая новизна проектных решений, </a:t>
            </a:r>
          </a:p>
          <a:p>
            <a:pPr marL="1143000" lvl="2" indent="-228600">
              <a:buFontTx/>
              <a:buChar char="•"/>
            </a:pPr>
            <a:r>
              <a:rPr lang="ru-RU" sz="1600" dirty="0"/>
              <a:t>размер проектной команды, </a:t>
            </a:r>
          </a:p>
          <a:p>
            <a:pPr marL="1143000" lvl="2" indent="-228600">
              <a:buFontTx/>
              <a:buChar char="•"/>
            </a:pPr>
            <a:r>
              <a:rPr lang="ru-RU" sz="1600" dirty="0"/>
              <a:t>критичность проекта для руководства,</a:t>
            </a:r>
          </a:p>
          <a:p>
            <a:pPr marL="1143000" lvl="2" indent="-228600">
              <a:buFontTx/>
              <a:buChar char="•"/>
            </a:pPr>
            <a:r>
              <a:rPr lang="ru-RU" sz="1600" dirty="0"/>
              <a:t>степень жесткости ограничений по срокам, бюджету, человеческим ресурсам</a:t>
            </a:r>
          </a:p>
          <a:p>
            <a:pPr marL="228600" indent="-228600"/>
            <a:r>
              <a:rPr lang="ru-RU" sz="1600" dirty="0"/>
              <a:t> </a:t>
            </a:r>
          </a:p>
          <a:p>
            <a:pPr marL="228600" indent="-228600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880061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8EDF2-A7B4-4810-939F-3568734AF021}" type="slidenum">
              <a:rPr lang="ru-RU"/>
              <a:pPr/>
              <a:t>87</a:t>
            </a:fld>
            <a:endParaRPr lang="ru-RU"/>
          </a:p>
        </p:txBody>
      </p:sp>
      <p:sp>
        <p:nvSpPr>
          <p:cNvPr id="68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Организационные структуры проектного управления: Проектный офис, проектный комитет</a:t>
            </a:r>
          </a:p>
          <a:p>
            <a:r>
              <a:rPr lang="ru-RU" dirty="0"/>
              <a:t>Примерный состав функциональных ролей</a:t>
            </a:r>
          </a:p>
          <a:p>
            <a:r>
              <a:rPr lang="ru-RU" dirty="0"/>
              <a:t>Возможные роли</a:t>
            </a:r>
          </a:p>
          <a:p>
            <a:r>
              <a:rPr lang="ru-RU" dirty="0"/>
              <a:t>Для проектной организации уровня зрелости начиная с 2-3 уровня зрелости</a:t>
            </a:r>
          </a:p>
          <a:p>
            <a:r>
              <a:rPr lang="ru-RU" dirty="0"/>
              <a:t>Здесь изображен стратегический </a:t>
            </a:r>
            <a:r>
              <a:rPr lang="ru-RU" dirty="0" err="1"/>
              <a:t>ПрОф.</a:t>
            </a:r>
            <a:endParaRPr lang="ru-RU" dirty="0"/>
          </a:p>
          <a:p>
            <a:r>
              <a:rPr lang="ru-RU" dirty="0"/>
              <a:t>Проектный комитет – коллегиальный совещательный орган, </a:t>
            </a:r>
            <a:r>
              <a:rPr lang="ru-RU" dirty="0" err="1"/>
              <a:t>ПрОф</a:t>
            </a:r>
            <a:r>
              <a:rPr lang="ru-RU" dirty="0"/>
              <a:t> – орг. Подразделение на постоянной основе</a:t>
            </a:r>
          </a:p>
        </p:txBody>
      </p:sp>
    </p:spTree>
    <p:extLst>
      <p:ext uri="{BB962C8B-B14F-4D97-AF65-F5344CB8AC3E}">
        <p14:creationId xmlns:p14="http://schemas.microsoft.com/office/powerpoint/2010/main" val="21983943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5A6AB7-B5AE-407D-9AE3-2895ABA49035}" type="slidenum">
              <a:rPr lang="ru-RU" smtClean="0">
                <a:latin typeface="Arial" pitchFamily="34" charset="0"/>
              </a:rPr>
              <a:pPr/>
              <a:t>102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234499" name="Нижний колонтитул 2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ru-RU" smtClean="0">
                <a:latin typeface="Arial" pitchFamily="34" charset="0"/>
              </a:rPr>
              <a:t>(С) С.Д. Фурта, 2013</a:t>
            </a:r>
          </a:p>
        </p:txBody>
      </p:sp>
      <p:sp>
        <p:nvSpPr>
          <p:cNvPr id="234500" name="Верхний колонтитул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ru-RU" smtClean="0">
                <a:latin typeface="Arial" pitchFamily="34" charset="0"/>
              </a:rPr>
              <a:t>Управление проектами</a:t>
            </a:r>
          </a:p>
        </p:txBody>
      </p:sp>
    </p:spTree>
    <p:extLst>
      <p:ext uri="{BB962C8B-B14F-4D97-AF65-F5344CB8AC3E}">
        <p14:creationId xmlns:p14="http://schemas.microsoft.com/office/powerpoint/2010/main" val="3179754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FA1DE-02D4-4F1E-9DA4-57645321A832}" type="slidenum">
              <a:rPr lang="ru-RU" smtClean="0"/>
              <a:pPr/>
              <a:t>114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2615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FA1DE-02D4-4F1E-9DA4-57645321A832}" type="slidenum">
              <a:rPr lang="ru-RU" smtClean="0"/>
              <a:pPr/>
              <a:t>115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6741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FA1DE-02D4-4F1E-9DA4-57645321A832}" type="slidenum">
              <a:rPr lang="ru-RU" smtClean="0"/>
              <a:pPr/>
              <a:t>116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195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FA1DE-02D4-4F1E-9DA4-57645321A832}" type="slidenum">
              <a:rPr lang="ru-RU" smtClean="0"/>
              <a:pPr/>
              <a:t>117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9087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FA1DE-02D4-4F1E-9DA4-57645321A832}" type="slidenum">
              <a:rPr lang="ru-RU" smtClean="0"/>
              <a:pPr/>
              <a:t>118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2621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FA1DE-02D4-4F1E-9DA4-57645321A832}" type="slidenum">
              <a:rPr lang="ru-RU" smtClean="0"/>
              <a:pPr/>
              <a:t>119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8809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FA1DE-02D4-4F1E-9DA4-57645321A832}" type="slidenum">
              <a:rPr lang="ru-RU" smtClean="0"/>
              <a:pPr/>
              <a:t>120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49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E73C57-E612-4709-BD12-0599BF388869}" type="slidenum">
              <a:rPr lang="ru-RU" smtClean="0">
                <a:latin typeface="Arial" pitchFamily="34" charset="0"/>
              </a:rPr>
              <a:pPr/>
              <a:t>24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10" y="4716027"/>
            <a:ext cx="5438456" cy="4467146"/>
          </a:xfrm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  <p:sp>
        <p:nvSpPr>
          <p:cNvPr id="231429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ru-RU" smtClean="0">
                <a:latin typeface="Arial" pitchFamily="34" charset="0"/>
              </a:rPr>
              <a:t>(С) С.Д. Фурта, 2013</a:t>
            </a:r>
          </a:p>
        </p:txBody>
      </p:sp>
      <p:sp>
        <p:nvSpPr>
          <p:cNvPr id="231430" name="Верхний колонтитул 5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ru-RU" smtClean="0">
                <a:latin typeface="Arial" pitchFamily="34" charset="0"/>
              </a:rPr>
              <a:t>Управление проектами</a:t>
            </a:r>
          </a:p>
        </p:txBody>
      </p:sp>
    </p:spTree>
    <p:extLst>
      <p:ext uri="{BB962C8B-B14F-4D97-AF65-F5344CB8AC3E}">
        <p14:creationId xmlns:p14="http://schemas.microsoft.com/office/powerpoint/2010/main" val="35791936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FA1DE-02D4-4F1E-9DA4-57645321A832}" type="slidenum">
              <a:rPr lang="ru-RU" smtClean="0"/>
              <a:pPr/>
              <a:t>121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6382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FA1DE-02D4-4F1E-9DA4-57645321A832}" type="slidenum">
              <a:rPr lang="ru-RU" smtClean="0"/>
              <a:pPr/>
              <a:t>122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2468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FA1DE-02D4-4F1E-9DA4-57645321A832}" type="slidenum">
              <a:rPr lang="ru-RU" smtClean="0"/>
              <a:pPr/>
              <a:t>123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6243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Про красное – точно планы? это отчет за 2016 год, планы на левой картинке серыми кружками обозначены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FA1DE-02D4-4F1E-9DA4-57645321A832}" type="slidenum">
              <a:rPr lang="ru-RU" smtClean="0"/>
              <a:pPr/>
              <a:t>124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8269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FA1DE-02D4-4F1E-9DA4-57645321A832}" type="slidenum">
              <a:rPr lang="ru-RU" smtClean="0"/>
              <a:pPr/>
              <a:t>125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5865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FA1DE-02D4-4F1E-9DA4-57645321A832}" type="slidenum">
              <a:rPr lang="ru-RU" smtClean="0"/>
              <a:pPr/>
              <a:t>126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5810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7976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51BBD9-8721-48EB-A59B-B2D1E8FF8450}" type="slidenum">
              <a:rPr lang="ru-RU" smtClean="0">
                <a:latin typeface="Arial" pitchFamily="34" charset="0"/>
              </a:rPr>
              <a:pPr/>
              <a:t>26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10" y="4716027"/>
            <a:ext cx="5438456" cy="4467146"/>
          </a:xfrm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  <p:sp>
        <p:nvSpPr>
          <p:cNvPr id="233477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ru-RU" smtClean="0">
                <a:latin typeface="Arial" pitchFamily="34" charset="0"/>
              </a:rPr>
              <a:t>(С) С.Д. Фурта, 2013</a:t>
            </a:r>
          </a:p>
        </p:txBody>
      </p:sp>
      <p:sp>
        <p:nvSpPr>
          <p:cNvPr id="233478" name="Верхний колонтитул 5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ru-RU" smtClean="0">
                <a:latin typeface="Arial" pitchFamily="34" charset="0"/>
              </a:rPr>
              <a:t>Управление проектами</a:t>
            </a:r>
          </a:p>
        </p:txBody>
      </p:sp>
    </p:spTree>
    <p:extLst>
      <p:ext uri="{BB962C8B-B14F-4D97-AF65-F5344CB8AC3E}">
        <p14:creationId xmlns:p14="http://schemas.microsoft.com/office/powerpoint/2010/main" val="329101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C20CF1-0E54-4622-98AE-C84CC9B5E85C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183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B191586-F797-4628-964E-3DB825F585AC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40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62727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Система проектного управления в ОИВ ЛО представлена следующими ключевыми ролями</a:t>
            </a:r>
            <a:r>
              <a:rPr lang="ru-RU" dirty="0" smtClean="0"/>
              <a:t>:</a:t>
            </a:r>
          </a:p>
          <a:p>
            <a:endParaRPr lang="ru-RU" dirty="0"/>
          </a:p>
          <a:p>
            <a:pPr marL="228669" indent="-228669">
              <a:buFont typeface="+mj-lt"/>
              <a:buAutoNum type="arabicPeriod"/>
            </a:pPr>
            <a:r>
              <a:rPr lang="ru-RU" dirty="0"/>
              <a:t>Заказчик</a:t>
            </a:r>
            <a:r>
              <a:rPr lang="ru-RU" baseline="0" dirty="0"/>
              <a:t> </a:t>
            </a:r>
            <a:r>
              <a:rPr lang="ru-RU" baseline="0" dirty="0" smtClean="0"/>
              <a:t>проекта – </a:t>
            </a:r>
            <a:r>
              <a:rPr lang="ru-RU" dirty="0"/>
              <a:t>формулирует требования к результатам проекта и использует полученные результаты </a:t>
            </a:r>
            <a:r>
              <a:rPr lang="ru-RU" dirty="0" smtClean="0"/>
              <a:t>проекта.</a:t>
            </a:r>
          </a:p>
          <a:p>
            <a:pPr marL="228669" indent="-228669">
              <a:buFont typeface="+mj-lt"/>
              <a:buAutoNum type="arabicPeriod"/>
            </a:pPr>
            <a:endParaRPr lang="ru-RU" b="0" dirty="0"/>
          </a:p>
          <a:p>
            <a:pPr marL="228669" indent="-228669">
              <a:buFont typeface="+mj-lt"/>
              <a:buAutoNum type="arabicPeriod"/>
            </a:pPr>
            <a:r>
              <a:rPr lang="ru-RU" dirty="0"/>
              <a:t>Куратор проекта (заместители Председателя Правительства ЛО, председатели комитетов) осуществляет управленческий надзор, обеспечивает проект ресурсами, решает вопросы за пределами компетенции руководителя проекта по его </a:t>
            </a:r>
            <a:r>
              <a:rPr lang="ru-RU" dirty="0" smtClean="0"/>
              <a:t>представлению.</a:t>
            </a:r>
          </a:p>
          <a:p>
            <a:pPr marL="228669" indent="-228669">
              <a:buFont typeface="+mj-lt"/>
              <a:buAutoNum type="arabicPeriod"/>
            </a:pPr>
            <a:endParaRPr lang="ru-RU" dirty="0"/>
          </a:p>
          <a:p>
            <a:pPr marL="228669" indent="-228669">
              <a:buFont typeface="+mj-lt"/>
              <a:buAutoNum type="arabicPeriod"/>
            </a:pPr>
            <a:r>
              <a:rPr lang="ru-RU" dirty="0"/>
              <a:t>Руководители проектов (должностное лицо ОИВ ЛО) в функциональных подразделениях осуществляют операционное управление проектом и несут ответственность за достижение поставленных целей и результатов </a:t>
            </a:r>
            <a:r>
              <a:rPr lang="ru-RU" dirty="0" smtClean="0"/>
              <a:t>проекта.</a:t>
            </a:r>
          </a:p>
          <a:p>
            <a:pPr marL="228669" indent="-228669">
              <a:buFont typeface="+mj-lt"/>
              <a:buAutoNum type="arabicPeriod"/>
            </a:pPr>
            <a:endParaRPr lang="ru-RU" dirty="0"/>
          </a:p>
          <a:p>
            <a:pPr marL="228669" indent="-228669">
              <a:buFont typeface="+mj-lt"/>
              <a:buAutoNum type="arabicPeriod"/>
            </a:pPr>
            <a:r>
              <a:rPr lang="ru-RU" dirty="0"/>
              <a:t>Координатор проекта. Отвечает за соответствие проекта проектной логике и разработанной методологии проектного </a:t>
            </a:r>
            <a:r>
              <a:rPr lang="ru-RU" dirty="0" smtClean="0"/>
              <a:t>управления.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C20CF1-0E54-4622-98AE-C84CC9B5E85C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1085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839" lvl="1" indent="-171501">
              <a:buFont typeface="Arial" panose="020B0604020202020204" pitchFamily="34" charset="0"/>
              <a:buChar char="•"/>
            </a:pPr>
            <a:r>
              <a:rPr lang="ru-RU" dirty="0"/>
              <a:t>Появляется команда проекта, работающая на единую цель проекта. Есть понимание с кого за что спросить. </a:t>
            </a:r>
            <a:endParaRPr lang="ru-RU" dirty="0" smtClean="0"/>
          </a:p>
          <a:p>
            <a:pPr marL="628839" lvl="1" indent="-171501">
              <a:buFont typeface="Arial" panose="020B0604020202020204" pitchFamily="34" charset="0"/>
              <a:buChar char="•"/>
            </a:pPr>
            <a:endParaRPr lang="ru-RU" dirty="0"/>
          </a:p>
          <a:p>
            <a:pPr marL="628839" lvl="1" indent="-171501">
              <a:buFont typeface="Arial" panose="020B0604020202020204" pitchFamily="34" charset="0"/>
              <a:buChar char="•"/>
            </a:pPr>
            <a:r>
              <a:rPr lang="ru-RU" dirty="0"/>
              <a:t>Персональная ответственность руководителя проекта и команды за достижение поставленных целей проекта и срокам, предоставлены полномочия для взаимодействия внутри команды проекта без привлечения вышестоящего руководства по каждому вопросу</a:t>
            </a:r>
            <a:r>
              <a:rPr lang="ru-RU" dirty="0" smtClean="0"/>
              <a:t>.</a:t>
            </a:r>
          </a:p>
          <a:p>
            <a:pPr marL="628839" lvl="1" indent="-171501">
              <a:buFont typeface="Arial" panose="020B0604020202020204" pitchFamily="34" charset="0"/>
              <a:buChar char="•"/>
            </a:pPr>
            <a:endParaRPr lang="ru-RU" dirty="0"/>
          </a:p>
          <a:p>
            <a:pPr marL="628839" lvl="1" indent="-171501">
              <a:buFont typeface="Arial" panose="020B0604020202020204" pitchFamily="34" charset="0"/>
              <a:buChar char="•"/>
            </a:pPr>
            <a:r>
              <a:rPr lang="ru-RU" dirty="0"/>
              <a:t>Формируется сбалансированная матричная структура с двойным подчинением и  горизонтальными коммуникациями (подчинение «чужих» сотрудников РП в рамках проектов). </a:t>
            </a:r>
            <a:endParaRPr lang="ru-RU" dirty="0" smtClean="0"/>
          </a:p>
          <a:p>
            <a:pPr marL="628839" lvl="1" indent="-171501">
              <a:buFont typeface="Arial" panose="020B0604020202020204" pitchFamily="34" charset="0"/>
              <a:buChar char="•"/>
            </a:pPr>
            <a:endParaRPr lang="ru-RU" sz="1100" dirty="0" smtClean="0"/>
          </a:p>
          <a:p>
            <a:pPr marL="628839" lvl="1" indent="-171501">
              <a:buFont typeface="Arial" panose="020B0604020202020204" pitchFamily="34" charset="0"/>
              <a:buChar char="•"/>
            </a:pPr>
            <a:r>
              <a:rPr lang="ru-RU" sz="1100" dirty="0" smtClean="0"/>
              <a:t>Функциональный </a:t>
            </a:r>
            <a:r>
              <a:rPr lang="ru-RU" sz="1100" dirty="0"/>
              <a:t>руководитель – руководство сотрудником в рамках его функциональных обязанностей, согласование и выделение трудовых ресурсов в команду проекта, контроль их загрузки и доступности для работы в проектной команде.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C20CF1-0E54-4622-98AE-C84CC9B5E85C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4158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179512" y="4515966"/>
            <a:ext cx="2016224" cy="555526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spAutoFit/>
          </a:bodyPr>
          <a:lstStyle/>
          <a:p>
            <a:pPr algn="ctr"/>
            <a:endParaRPr lang="ru-RU" sz="1400" dirty="0" smtClean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7020272" y="4553652"/>
            <a:ext cx="2016224" cy="555526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spAutoFit/>
          </a:bodyPr>
          <a:lstStyle/>
          <a:p>
            <a:pPr algn="ctr"/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3426178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526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740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1636A-E58A-4366-98A6-252210E4FB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974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23B44-E57A-4362-8D0D-145DE5A784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88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ерый фон - 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0" y="718689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51520" y="951571"/>
            <a:ext cx="8640960" cy="372546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74842" y="4897601"/>
            <a:ext cx="5978358" cy="273844"/>
          </a:xfrm>
          <a:prstGeom prst="rect">
            <a:avLst/>
          </a:prstGeom>
        </p:spPr>
        <p:txBody>
          <a:bodyPr vert="horz" lIns="0" tIns="45720" rIns="91440" bIns="45720" rtlCol="0" anchor="t"/>
          <a:lstStyle>
            <a:lvl1pPr algn="l">
              <a:defRPr sz="788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ru-RU" smtClean="0"/>
              <a:t>Центр Профессиональных Компетенций «ЛИАМ» - Ваш персональный ассистент развития персонала</a:t>
            </a:r>
            <a:endParaRPr lang="en-US" smtClean="0"/>
          </a:p>
          <a:p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6553200" y="489760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88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fld id="{4946E483-0145-46A2-A3AF-BBA747403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263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пол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3607" y="993231"/>
            <a:ext cx="8189309" cy="36654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531939" y="0"/>
            <a:ext cx="6079054" cy="63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ru-RU" altLang="en-US" smtClean="0"/>
              <a:t>Образец заголовка</a:t>
            </a:r>
            <a:endParaRPr lang="ru-R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2337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745" y="1055320"/>
            <a:ext cx="8191613" cy="36982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323745" y="121928"/>
            <a:ext cx="6487181" cy="54114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43303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29220" y="4794948"/>
            <a:ext cx="522959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3732D-0D31-4FB9-B501-45A55C2A55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2748" y="288350"/>
            <a:ext cx="7060115" cy="451983"/>
          </a:xfrm>
        </p:spPr>
        <p:txBody>
          <a:bodyPr/>
          <a:lstStyle>
            <a:lvl1pPr algn="l">
              <a:defRPr sz="1350" b="0" baseline="0">
                <a:solidFill>
                  <a:srgbClr val="0098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16381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29220" y="4794948"/>
            <a:ext cx="522959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3732D-0D31-4FB9-B501-45A55C2A55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2748" y="288350"/>
            <a:ext cx="7060115" cy="451983"/>
          </a:xfrm>
        </p:spPr>
        <p:txBody>
          <a:bodyPr/>
          <a:lstStyle>
            <a:lvl1pPr algn="l">
              <a:defRPr sz="1350" b="0" baseline="0">
                <a:solidFill>
                  <a:srgbClr val="0098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78814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29220" y="4794948"/>
            <a:ext cx="522959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3732D-0D31-4FB9-B501-45A55C2A55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2748" y="288350"/>
            <a:ext cx="7060115" cy="451983"/>
          </a:xfrm>
        </p:spPr>
        <p:txBody>
          <a:bodyPr/>
          <a:lstStyle>
            <a:lvl1pPr algn="l">
              <a:defRPr sz="1350" b="0" baseline="0">
                <a:solidFill>
                  <a:srgbClr val="0098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73033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  <a:defRPr/>
            </a:lvl1pPr>
            <a:lvl2pPr marL="800100" indent="-342900">
              <a:buClr>
                <a:srgbClr val="002060"/>
              </a:buClr>
              <a:buFont typeface="Wingdings" pitchFamily="2" charset="2"/>
              <a:buChar char="§"/>
              <a:defRPr/>
            </a:lvl2pPr>
            <a:lvl3pPr marL="1257300" indent="-342900">
              <a:buClr>
                <a:srgbClr val="002060"/>
              </a:buClr>
              <a:buFont typeface="Wingdings" pitchFamily="2" charset="2"/>
              <a:buChar char="§"/>
              <a:defRPr/>
            </a:lvl3pPr>
            <a:lvl4pPr marL="1714500" indent="-342900">
              <a:buClr>
                <a:srgbClr val="002060"/>
              </a:buClr>
              <a:buFont typeface="Wingdings" pitchFamily="2" charset="2"/>
              <a:buChar char="§"/>
              <a:defRPr/>
            </a:lvl4pPr>
            <a:lvl5pPr marL="2171700" indent="-342900">
              <a:buClr>
                <a:srgbClr val="002060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913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29220" y="4794948"/>
            <a:ext cx="522959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3732D-0D31-4FB9-B501-45A55C2A55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2748" y="288350"/>
            <a:ext cx="7060115" cy="451983"/>
          </a:xfrm>
        </p:spPr>
        <p:txBody>
          <a:bodyPr/>
          <a:lstStyle>
            <a:lvl1pPr algn="l">
              <a:defRPr sz="1350" b="0" baseline="0">
                <a:solidFill>
                  <a:srgbClr val="0098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098760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80349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85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323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146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118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1072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28830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211144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Номер слайда 2"/>
          <p:cNvSpPr txBox="1">
            <a:spLocks/>
          </p:cNvSpPr>
          <p:nvPr/>
        </p:nvSpPr>
        <p:spPr>
          <a:xfrm>
            <a:off x="7956376" y="4731990"/>
            <a:ext cx="864096" cy="23656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defRPr>
            </a:lvl1pPr>
          </a:lstStyle>
          <a:p>
            <a:pPr lvl="0"/>
            <a:fld id="{189BDF26-C399-4023-81EF-0BCCC98442D9}" type="slidenum">
              <a:rPr lang="en-US" smtClean="0">
                <a:latin typeface="Century Gothic" pitchFamily="34" charset="0"/>
              </a:rPr>
              <a:pPr lvl="0"/>
              <a:t>‹#›</a:t>
            </a:fld>
            <a:endParaRPr lang="en-US" dirty="0"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4731990"/>
            <a:ext cx="8064896" cy="27699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lvl="0"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defRPr>
            </a:lvl1pPr>
          </a:lstStyle>
          <a:p>
            <a:pPr lvl="0" algn="just"/>
            <a:r>
              <a:rPr lang="en-US" dirty="0" smtClean="0">
                <a:latin typeface="Century Gothic" pitchFamily="34" charset="0"/>
              </a:rPr>
              <a:t> </a:t>
            </a:r>
            <a:r>
              <a:rPr lang="de-DE" dirty="0" smtClean="0">
                <a:latin typeface="Century Gothic" pitchFamily="34" charset="0"/>
              </a:rPr>
              <a:t>© </a:t>
            </a:r>
            <a:r>
              <a:rPr lang="ru-RU" dirty="0" smtClean="0">
                <a:latin typeface="Century Gothic" pitchFamily="34" charset="0"/>
              </a:rPr>
              <a:t>ИНЭС           		 	</a:t>
            </a:r>
            <a:r>
              <a:rPr lang="en-US" dirty="0" smtClean="0">
                <a:latin typeface="Century Gothic" pitchFamily="34" charset="0"/>
              </a:rPr>
              <a:t>www.inesnet.ru</a:t>
            </a:r>
            <a:endParaRPr lang="ru-RU" dirty="0" smtClean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70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28" r:id="rId14"/>
    <p:sldLayoutId id="2147483929" r:id="rId15"/>
    <p:sldLayoutId id="2147483930" r:id="rId16"/>
    <p:sldLayoutId id="2147483931" r:id="rId17"/>
    <p:sldLayoutId id="2147483932" r:id="rId18"/>
    <p:sldLayoutId id="2147483933" r:id="rId19"/>
    <p:sldLayoutId id="2147483934" r:id="rId2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2060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>
              <a:lumMod val="75000"/>
              <a:lumOff val="25000"/>
            </a:schemeClr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>
              <a:lumMod val="75000"/>
              <a:lumOff val="25000"/>
            </a:schemeClr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>
              <a:lumMod val="75000"/>
              <a:lumOff val="25000"/>
            </a:schemeClr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wmf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hyperlink" Target="http://www.fsk-ees.ru/upload/docs/fsk_go_2016.pdf" TargetMode="External"/><Relationship Id="rId4" Type="http://schemas.openxmlformats.org/officeDocument/2006/relationships/image" Target="../media/image12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hyperlink" Target="https://www.clpgroup.com/en/Investors-Information-site/Documents/Financial%20Report%20PDF/e_2016Annual%20Report.pdf" TargetMode="External"/><Relationship Id="rId4" Type="http://schemas.openxmlformats.org/officeDocument/2006/relationships/image" Target="../media/image126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5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hyperlink" Target="http://www.tvel.ru/wps/wcm/connect/tvel/tvelsite/resources/86dbbd8041fcb0409e46ffa08ff60192/Otchet_2016.pdf" TargetMode="External"/><Relationship Id="rId4" Type="http://schemas.openxmlformats.org/officeDocument/2006/relationships/image" Target="../media/image12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hyperlink" Target="https://annualreportbam.eu/images/bam-jvs-2016.pdf" TargetMode="External"/><Relationship Id="rId4" Type="http://schemas.openxmlformats.org/officeDocument/2006/relationships/image" Target="../media/image12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hyperlink" Target="http://examples.integratedreporting.org/fragment/706" TargetMode="External"/><Relationship Id="rId4" Type="http://schemas.openxmlformats.org/officeDocument/2006/relationships/image" Target="../media/image12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hyperlink" Target="http://www.okbm.nnov.ru/images/stories/investor/report2016_smart.pdf" TargetMode="External"/><Relationship Id="rId4" Type="http://schemas.openxmlformats.org/officeDocument/2006/relationships/image" Target="../media/image1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hyperlink" Target="file:///C:\Users\User\Downloads\Godovoy_otchet_Banka_za_2016_god.pdf" TargetMode="External"/><Relationship Id="rId4" Type="http://schemas.openxmlformats.org/officeDocument/2006/relationships/image" Target="../media/image12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hyperlink" Target="https://www.enbw.com/enbw_com/downloadcenter/annual-reports/enbw-integrated-annual-report-2016.pdf" TargetMode="External"/><Relationship Id="rId4" Type="http://schemas.openxmlformats.org/officeDocument/2006/relationships/image" Target="../media/image12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hyperlink" Target="http://www.suek.ru/upload/iblock/9b5/suek_ar16_rus.pdf" TargetMode="External"/><Relationship Id="rId4" Type="http://schemas.openxmlformats.org/officeDocument/2006/relationships/image" Target="../media/image126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25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hyperlink" Target="https://ar2016.nornik.ru/ru#year-overview" TargetMode="External"/><Relationship Id="rId4" Type="http://schemas.openxmlformats.org/officeDocument/2006/relationships/image" Target="../media/image126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25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hyperlink" Target="http://www.eskom.co.za/IR2016/Documents/Eskom_integrated_report_2016.pdf" TargetMode="External"/><Relationship Id="rId4" Type="http://schemas.openxmlformats.org/officeDocument/2006/relationships/image" Target="../media/image12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hyperlink" Target="http://ir.gazprom-neft.ru/fileadmin/user_upload/documents/annual_reports/gpn_ar16_rus.pdf" TargetMode="External"/><Relationship Id="rId4" Type="http://schemas.openxmlformats.org/officeDocument/2006/relationships/image" Target="../media/image12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hyperlink" Target="https://www.microsoft.com/en-us/about/corporate-responsibility/" TargetMode="External"/><Relationship Id="rId4" Type="http://schemas.openxmlformats.org/officeDocument/2006/relationships/image" Target="../media/image126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wmf"/><Relationship Id="rId3" Type="http://schemas.openxmlformats.org/officeDocument/2006/relationships/image" Target="../media/image155.gif"/><Relationship Id="rId7" Type="http://schemas.openxmlformats.org/officeDocument/2006/relationships/image" Target="../media/image158.jpeg"/><Relationship Id="rId2" Type="http://schemas.openxmlformats.org/officeDocument/2006/relationships/hyperlink" Target="http://upload.wikimedia.org/wikipedia/commons/6/6d/Translational_motion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hyperlink" Target="http://en.edu.ru/shared/files/old/1367_krreshcu.jpg" TargetMode="External"/><Relationship Id="rId9" Type="http://schemas.openxmlformats.org/officeDocument/2006/relationships/image" Target="../media/image160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gif"/><Relationship Id="rId2" Type="http://schemas.openxmlformats.org/officeDocument/2006/relationships/image" Target="../media/image16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3.gif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gif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tarbut.zahav.ru/cellcom/art/_files/gallery/12869/12869_1215416299_772883_mid.jpeg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44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slideLayout" Target="../slideLayouts/slideLayout15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hyperlink" Target="http://en.wikipedia.org/wiki/File:PMI-logo.png" TargetMode="Externa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8.emf"/><Relationship Id="rId4" Type="http://schemas.openxmlformats.org/officeDocument/2006/relationships/oleObject" Target="../embeddings/oleObject1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79.e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6.e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78.emf"/><Relationship Id="rId5" Type="http://schemas.openxmlformats.org/officeDocument/2006/relationships/image" Target="../media/image75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77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4.emf"/><Relationship Id="rId4" Type="http://schemas.openxmlformats.org/officeDocument/2006/relationships/oleObject" Target="../embeddings/oleObject7.bin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http://www.zhaba.ru/_pics/0sdxll2n17fvau5x.jpg" TargetMode="External"/><Relationship Id="rId7" Type="http://schemas.openxmlformats.org/officeDocument/2006/relationships/hyperlink" Target="http://img1.liveinternet.ru/images/attach/c/2/74/59/74059749_1301573369_20101205103307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hyperlink" Target="http://www.betec.ru/images/articles/konsdir/r9.gif" TargetMode="External"/><Relationship Id="rId4" Type="http://schemas.openxmlformats.org/officeDocument/2006/relationships/image" Target="../media/image23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79.emf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6.emf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78.emf"/><Relationship Id="rId5" Type="http://schemas.openxmlformats.org/officeDocument/2006/relationships/image" Target="../media/image75.e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7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avalon-automation.be/images/detail/106.jpg" TargetMode="Externa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8.emf"/><Relationship Id="rId4" Type="http://schemas.openxmlformats.org/officeDocument/2006/relationships/oleObject" Target="../embeddings/oleObject13.bin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maroseyka.com/data/home/catalog/cover/big_20755.jpg" TargetMode="Externa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5596" y="64786"/>
            <a:ext cx="7056784" cy="1102519"/>
          </a:xfr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</a:pP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Макроэкономика и</a:t>
            </a:r>
            <a:br>
              <a:rPr lang="ru-RU" sz="2800" dirty="0" smtClean="0"/>
            </a:br>
            <a:r>
              <a:rPr lang="ru-RU" sz="2800" dirty="0" smtClean="0"/>
              <a:t>проектное управление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7" y="3831890"/>
            <a:ext cx="6569151" cy="927127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Александр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Иванович Агеев,</a:t>
            </a:r>
          </a:p>
          <a:p>
            <a:pPr>
              <a:spcBef>
                <a:spcPts val="600"/>
              </a:spcBef>
            </a:pPr>
            <a:r>
              <a:rPr lang="ru-RU" sz="1100" dirty="0" smtClean="0"/>
              <a:t>доктор </a:t>
            </a:r>
            <a:r>
              <a:rPr lang="ru-RU" sz="1100" dirty="0"/>
              <a:t>экономических наук, профессор,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ru-RU" sz="1100" dirty="0" smtClean="0"/>
              <a:t>генеральный </a:t>
            </a:r>
            <a:r>
              <a:rPr lang="ru-RU" sz="1100" dirty="0"/>
              <a:t>директор Института экономических </a:t>
            </a:r>
            <a:r>
              <a:rPr lang="ru-RU" sz="1100" dirty="0" smtClean="0"/>
              <a:t>стратегий РАН,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ru-RU" sz="1100" dirty="0" smtClean="0"/>
              <a:t>заведующий </a:t>
            </a:r>
            <a:r>
              <a:rPr lang="ru-RU" sz="1100" dirty="0"/>
              <a:t>кафедрой Национального исследовательского ядерного университета «МИФИ», </a:t>
            </a:r>
            <a:r>
              <a:rPr lang="ru-RU" sz="1100" dirty="0" smtClean="0"/>
              <a:t>профессор МГУ им. М.В. Ломоносова</a:t>
            </a:r>
            <a:endParaRPr lang="ru-RU" sz="1100" b="1" dirty="0">
              <a:solidFill>
                <a:srgbClr val="FF0000"/>
              </a:solidFill>
            </a:endParaRPr>
          </a:p>
        </p:txBody>
      </p:sp>
      <p:pic>
        <p:nvPicPr>
          <p:cNvPr id="8" name="Picture 5" descr="sk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1724214"/>
            <a:ext cx="2419244" cy="210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sova-skaz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35264"/>
            <a:ext cx="2219458" cy="209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sk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913" y="1724214"/>
            <a:ext cx="2226658" cy="210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sk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735264"/>
            <a:ext cx="2033922" cy="209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83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 стрелкой 2"/>
          <p:cNvCxnSpPr/>
          <p:nvPr/>
        </p:nvCxnSpPr>
        <p:spPr>
          <a:xfrm rot="16200000" flipV="1">
            <a:off x="-276820" y="2437805"/>
            <a:ext cx="4286250" cy="535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/>
          <p:nvPr/>
        </p:nvCxnSpPr>
        <p:spPr>
          <a:xfrm flipV="1">
            <a:off x="1625203" y="4339829"/>
            <a:ext cx="6215063" cy="535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1410891" y="214313"/>
            <a:ext cx="3750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/>
              <a:t>$</a:t>
            </a:r>
            <a:endParaRPr lang="ru-RU" sz="2400"/>
          </a:p>
        </p:txBody>
      </p:sp>
      <p:sp>
        <p:nvSpPr>
          <p:cNvPr id="21509" name="TextBox 6"/>
          <p:cNvSpPr txBox="1">
            <a:spLocks noChangeArrowheads="1"/>
          </p:cNvSpPr>
          <p:nvPr/>
        </p:nvSpPr>
        <p:spPr bwMode="auto">
          <a:xfrm>
            <a:off x="2214563" y="4446985"/>
            <a:ext cx="24645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/>
              <a:t>Без </a:t>
            </a:r>
            <a:r>
              <a:rPr lang="ru-RU" dirty="0" smtClean="0"/>
              <a:t>управления проектом</a:t>
            </a:r>
            <a:endParaRPr lang="ru-RU" dirty="0"/>
          </a:p>
        </p:txBody>
      </p:sp>
      <p:sp>
        <p:nvSpPr>
          <p:cNvPr id="21510" name="TextBox 7"/>
          <p:cNvSpPr txBox="1">
            <a:spLocks noChangeArrowheads="1"/>
          </p:cNvSpPr>
          <p:nvPr/>
        </p:nvSpPr>
        <p:spPr bwMode="auto">
          <a:xfrm>
            <a:off x="5268516" y="4446985"/>
            <a:ext cx="24645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/>
              <a:t>При </a:t>
            </a:r>
            <a:r>
              <a:rPr lang="ru-RU" dirty="0" smtClean="0"/>
              <a:t>управлении проектом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43188" y="3161110"/>
            <a:ext cx="1607344" cy="91082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dirty="0">
                <a:solidFill>
                  <a:schemeClr val="tx1"/>
                </a:solidFill>
              </a:rPr>
              <a:t>Технологическая</a:t>
            </a:r>
          </a:p>
          <a:p>
            <a:pPr algn="ctr">
              <a:defRPr/>
            </a:pPr>
            <a:r>
              <a:rPr lang="ru-RU" sz="1500" dirty="0">
                <a:solidFill>
                  <a:schemeClr val="tx1"/>
                </a:solidFill>
              </a:rPr>
              <a:t>стоимость</a:t>
            </a:r>
          </a:p>
          <a:p>
            <a:pPr algn="ctr">
              <a:defRPr/>
            </a:pPr>
            <a:r>
              <a:rPr lang="ru-RU" sz="1500" dirty="0">
                <a:solidFill>
                  <a:schemeClr val="tx1"/>
                </a:solidFill>
              </a:rPr>
              <a:t>(</a:t>
            </a:r>
            <a:r>
              <a:rPr lang="en-US" sz="1500" i="1" dirty="0">
                <a:solidFill>
                  <a:schemeClr val="tx1"/>
                </a:solidFill>
              </a:rPr>
              <a:t>Cost Tech</a:t>
            </a:r>
            <a:r>
              <a:rPr lang="en-US" sz="1500" dirty="0">
                <a:solidFill>
                  <a:schemeClr val="tx1"/>
                </a:solidFill>
              </a:rPr>
              <a:t>)</a:t>
            </a:r>
            <a:endParaRPr lang="ru-RU" sz="15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97141" y="3161110"/>
            <a:ext cx="1607344" cy="91082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dirty="0">
                <a:solidFill>
                  <a:schemeClr val="tx1"/>
                </a:solidFill>
              </a:rPr>
              <a:t>Технологическая</a:t>
            </a:r>
          </a:p>
          <a:p>
            <a:pPr algn="ctr">
              <a:defRPr/>
            </a:pPr>
            <a:r>
              <a:rPr lang="ru-RU" sz="1500" dirty="0">
                <a:solidFill>
                  <a:schemeClr val="tx1"/>
                </a:solidFill>
              </a:rPr>
              <a:t>стоимость</a:t>
            </a:r>
          </a:p>
          <a:p>
            <a:pPr algn="ctr">
              <a:defRPr/>
            </a:pPr>
            <a:r>
              <a:rPr lang="ru-RU" sz="1500" dirty="0">
                <a:solidFill>
                  <a:schemeClr val="tx1"/>
                </a:solidFill>
              </a:rPr>
              <a:t>(</a:t>
            </a:r>
            <a:r>
              <a:rPr lang="en-US" sz="1500" i="1" dirty="0">
                <a:solidFill>
                  <a:schemeClr val="tx1"/>
                </a:solidFill>
              </a:rPr>
              <a:t>Cost Tech</a:t>
            </a:r>
            <a:r>
              <a:rPr lang="en-US" sz="1500" dirty="0">
                <a:solidFill>
                  <a:schemeClr val="tx1"/>
                </a:solidFill>
              </a:rPr>
              <a:t>)</a:t>
            </a:r>
            <a:endParaRPr lang="ru-RU" sz="15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43188" y="375047"/>
            <a:ext cx="1607344" cy="2732484"/>
          </a:xfrm>
          <a:prstGeom prst="rec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dirty="0" err="1">
                <a:solidFill>
                  <a:schemeClr val="tx1"/>
                </a:solidFill>
              </a:rPr>
              <a:t>Непроизводи</a:t>
            </a:r>
            <a:r>
              <a:rPr lang="ru-RU" sz="1500" dirty="0">
                <a:solidFill>
                  <a:schemeClr val="tx1"/>
                </a:solidFill>
              </a:rPr>
              <a:t>-</a:t>
            </a:r>
          </a:p>
          <a:p>
            <a:pPr algn="ctr">
              <a:defRPr/>
            </a:pPr>
            <a:r>
              <a:rPr lang="ru-RU" sz="1500" dirty="0">
                <a:solidFill>
                  <a:schemeClr val="tx1"/>
                </a:solidFill>
              </a:rPr>
              <a:t>тельные</a:t>
            </a:r>
          </a:p>
          <a:p>
            <a:pPr algn="ctr">
              <a:defRPr/>
            </a:pPr>
            <a:r>
              <a:rPr lang="ru-RU" sz="1500" dirty="0">
                <a:solidFill>
                  <a:schemeClr val="tx1"/>
                </a:solidFill>
              </a:rPr>
              <a:t>Затраты</a:t>
            </a:r>
          </a:p>
          <a:p>
            <a:pPr algn="ctr">
              <a:defRPr/>
            </a:pPr>
            <a:r>
              <a:rPr lang="ru-RU" sz="1500" dirty="0">
                <a:solidFill>
                  <a:schemeClr val="tx1"/>
                </a:solidFill>
              </a:rPr>
              <a:t>(</a:t>
            </a:r>
            <a:r>
              <a:rPr lang="en-US" sz="1500" i="1" dirty="0">
                <a:solidFill>
                  <a:schemeClr val="tx1"/>
                </a:solidFill>
              </a:rPr>
              <a:t>Cost Waste</a:t>
            </a:r>
            <a:r>
              <a:rPr lang="en-US" sz="1500" dirty="0">
                <a:solidFill>
                  <a:schemeClr val="tx1"/>
                </a:solidFill>
              </a:rPr>
              <a:t>)</a:t>
            </a:r>
            <a:endParaRPr lang="ru-RU" sz="15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97141" y="2089547"/>
            <a:ext cx="1607344" cy="1017984"/>
          </a:xfrm>
          <a:prstGeom prst="rec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dirty="0" err="1">
                <a:solidFill>
                  <a:schemeClr val="tx1"/>
                </a:solidFill>
              </a:rPr>
              <a:t>Непроизводи</a:t>
            </a:r>
            <a:r>
              <a:rPr lang="ru-RU" sz="1500" dirty="0">
                <a:solidFill>
                  <a:schemeClr val="tx1"/>
                </a:solidFill>
              </a:rPr>
              <a:t>-</a:t>
            </a:r>
          </a:p>
          <a:p>
            <a:pPr algn="ctr">
              <a:defRPr/>
            </a:pPr>
            <a:r>
              <a:rPr lang="ru-RU" sz="1500" dirty="0">
                <a:solidFill>
                  <a:schemeClr val="tx1"/>
                </a:solidFill>
              </a:rPr>
              <a:t>тельные</a:t>
            </a:r>
          </a:p>
          <a:p>
            <a:pPr algn="ctr">
              <a:defRPr/>
            </a:pPr>
            <a:r>
              <a:rPr lang="ru-RU" sz="1500" dirty="0">
                <a:solidFill>
                  <a:schemeClr val="tx1"/>
                </a:solidFill>
              </a:rPr>
              <a:t>Затраты</a:t>
            </a:r>
          </a:p>
          <a:p>
            <a:pPr algn="ctr">
              <a:defRPr/>
            </a:pPr>
            <a:r>
              <a:rPr lang="ru-RU" sz="1500" dirty="0">
                <a:solidFill>
                  <a:schemeClr val="tx1"/>
                </a:solidFill>
              </a:rPr>
              <a:t>(</a:t>
            </a:r>
            <a:r>
              <a:rPr lang="en-US" sz="1500" i="1" dirty="0">
                <a:solidFill>
                  <a:schemeClr val="tx1"/>
                </a:solidFill>
              </a:rPr>
              <a:t>Cost Waste</a:t>
            </a:r>
            <a:r>
              <a:rPr lang="en-US" sz="1500" dirty="0">
                <a:solidFill>
                  <a:schemeClr val="tx1"/>
                </a:solidFill>
              </a:rPr>
              <a:t>)</a:t>
            </a:r>
            <a:endParaRPr lang="ru-RU" sz="15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97141" y="1017985"/>
            <a:ext cx="1607344" cy="1017984"/>
          </a:xfrm>
          <a:prstGeom prst="rec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dirty="0">
                <a:solidFill>
                  <a:schemeClr val="tx1"/>
                </a:solidFill>
              </a:rPr>
              <a:t>Стоимость</a:t>
            </a:r>
          </a:p>
          <a:p>
            <a:pPr algn="ctr">
              <a:defRPr/>
            </a:pPr>
            <a:r>
              <a:rPr lang="ru-RU" sz="1500" dirty="0">
                <a:solidFill>
                  <a:schemeClr val="tx1"/>
                </a:solidFill>
              </a:rPr>
              <a:t>Управления</a:t>
            </a:r>
          </a:p>
          <a:p>
            <a:pPr algn="ctr">
              <a:defRPr/>
            </a:pPr>
            <a:r>
              <a:rPr lang="ru-RU" sz="1500" dirty="0">
                <a:solidFill>
                  <a:schemeClr val="tx1"/>
                </a:solidFill>
              </a:rPr>
              <a:t>Проектом</a:t>
            </a:r>
          </a:p>
          <a:p>
            <a:pPr algn="ctr">
              <a:defRPr/>
            </a:pPr>
            <a:r>
              <a:rPr lang="ru-RU" sz="1500" dirty="0">
                <a:solidFill>
                  <a:schemeClr val="tx1"/>
                </a:solidFill>
              </a:rPr>
              <a:t>(</a:t>
            </a:r>
            <a:r>
              <a:rPr lang="en-US" sz="1500" i="1" dirty="0">
                <a:solidFill>
                  <a:schemeClr val="tx1"/>
                </a:solidFill>
              </a:rPr>
              <a:t>Cost </a:t>
            </a:r>
            <a:r>
              <a:rPr lang="ru-RU" sz="1500" i="1" dirty="0">
                <a:solidFill>
                  <a:schemeClr val="tx1"/>
                </a:solidFill>
              </a:rPr>
              <a:t>РМ</a:t>
            </a:r>
            <a:r>
              <a:rPr lang="en-US" sz="1500" dirty="0">
                <a:solidFill>
                  <a:schemeClr val="tx1"/>
                </a:solidFill>
              </a:rPr>
              <a:t>)</a:t>
            </a:r>
            <a:endParaRPr lang="ru-RU" sz="15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97141" y="375047"/>
            <a:ext cx="1607344" cy="589359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dirty="0">
                <a:solidFill>
                  <a:schemeClr val="tx1"/>
                </a:solidFill>
              </a:rPr>
              <a:t>ЭКОНОМИЯ!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357688" y="3107531"/>
            <a:ext cx="1232297" cy="119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6200000" flipH="1">
            <a:off x="4170164" y="562571"/>
            <a:ext cx="1660922" cy="128587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63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100" dirty="0">
                <a:solidFill>
                  <a:srgbClr val="121B44"/>
                </a:solidFill>
                <a:latin typeface="Arial Black" panose="020B0A04020102020204" pitchFamily="34" charset="0"/>
              </a:rPr>
              <a:t>         </a:t>
            </a:r>
            <a:r>
              <a:rPr lang="ru-RU" dirty="0">
                <a:solidFill>
                  <a:srgbClr val="121B44"/>
                </a:solidFill>
                <a:latin typeface="+mj-lt"/>
              </a:rPr>
              <a:t>Местные сообщества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74006" y="1168003"/>
            <a:ext cx="5806679" cy="3865961"/>
            <a:chOff x="362" y="981"/>
            <a:chExt cx="4877" cy="3247"/>
          </a:xfrm>
        </p:grpSpPr>
        <p:pic>
          <p:nvPicPr>
            <p:cNvPr id="87044" name="Picture 4" descr="j0281856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1" y="981"/>
              <a:ext cx="1724" cy="1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45" name="Text Box 5"/>
            <p:cNvSpPr txBox="1">
              <a:spLocks noChangeArrowheads="1"/>
            </p:cNvSpPr>
            <p:nvPr/>
          </p:nvSpPr>
          <p:spPr bwMode="auto">
            <a:xfrm>
              <a:off x="362" y="2503"/>
              <a:ext cx="4695" cy="1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500" dirty="0"/>
                <a:t>Эффективная и полезная занятость среди членов местного сообщества. </a:t>
              </a:r>
            </a:p>
            <a:p>
              <a:pPr>
                <a:spcBef>
                  <a:spcPct val="50000"/>
                </a:spcBef>
              </a:pPr>
              <a:r>
                <a:rPr lang="ru-RU" sz="1500" dirty="0"/>
                <a:t>Участие руководителей компании в решении местных проблем, обеспечение полной занятости, справедливых трудовых отношений, покупка в разумных количествах местной продукции; заинтересованность в поддержке местных властей, поддержка культурных и благотворительных проектов.</a:t>
              </a:r>
            </a:p>
          </p:txBody>
        </p:sp>
        <p:sp>
          <p:nvSpPr>
            <p:cNvPr id="87046" name="Text Box 6"/>
            <p:cNvSpPr txBox="1">
              <a:spLocks noChangeArrowheads="1"/>
            </p:cNvSpPr>
            <p:nvPr/>
          </p:nvSpPr>
          <p:spPr bwMode="auto">
            <a:xfrm>
              <a:off x="2426" y="1328"/>
              <a:ext cx="2813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/>
                <a:t>Выдвигаемые требования: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632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800" dirty="0">
                <a:solidFill>
                  <a:srgbClr val="121B44"/>
                </a:solidFill>
                <a:latin typeface="Arial Black" panose="020B0A04020102020204" pitchFamily="34" charset="0"/>
              </a:rPr>
              <a:t>      </a:t>
            </a:r>
            <a:r>
              <a:rPr lang="ru-RU" dirty="0">
                <a:solidFill>
                  <a:srgbClr val="121B44"/>
                </a:solidFill>
                <a:latin typeface="+mj-lt"/>
              </a:rPr>
              <a:t> Общественность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55676" y="843558"/>
            <a:ext cx="5861447" cy="4021931"/>
            <a:chOff x="316" y="754"/>
            <a:chExt cx="4923" cy="3378"/>
          </a:xfrm>
        </p:grpSpPr>
        <p:pic>
          <p:nvPicPr>
            <p:cNvPr id="88068" name="Picture 4" descr="j023108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316" y="754"/>
              <a:ext cx="1067" cy="1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069" name="Text Box 5"/>
            <p:cNvSpPr txBox="1">
              <a:spLocks noChangeArrowheads="1"/>
            </p:cNvSpPr>
            <p:nvPr/>
          </p:nvSpPr>
          <p:spPr bwMode="auto">
            <a:xfrm>
              <a:off x="362" y="2503"/>
              <a:ext cx="4695" cy="1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500" dirty="0"/>
                <a:t>Участие в государственных инициативах по развитию общества в целом. Налаживание творческих контактов между государством и бизнесом с целью углубления взаимопонимания. Принятие на себя части обязательств, выполняемых государством и обществом. Справедливые цены на товары и развитие технологий, способствующих совершенствованию продукции.</a:t>
              </a:r>
            </a:p>
          </p:txBody>
        </p:sp>
        <p:sp>
          <p:nvSpPr>
            <p:cNvPr id="88070" name="Text Box 6"/>
            <p:cNvSpPr txBox="1">
              <a:spLocks noChangeArrowheads="1"/>
            </p:cNvSpPr>
            <p:nvPr/>
          </p:nvSpPr>
          <p:spPr bwMode="auto">
            <a:xfrm>
              <a:off x="2426" y="1328"/>
              <a:ext cx="2813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/>
                <a:t>Выдвигаемые требования: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313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Oval 2"/>
          <p:cNvSpPr>
            <a:spLocks noChangeArrowheads="1"/>
          </p:cNvSpPr>
          <p:nvPr/>
        </p:nvSpPr>
        <p:spPr bwMode="auto">
          <a:xfrm>
            <a:off x="4139804" y="2518172"/>
            <a:ext cx="702469" cy="6477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/>
              <a:t>Лидер</a:t>
            </a:r>
          </a:p>
          <a:p>
            <a:pPr algn="ctr"/>
            <a:r>
              <a:rPr lang="ru-RU" sz="1200"/>
              <a:t>проекта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4086225" y="1276351"/>
            <a:ext cx="864394" cy="1241822"/>
            <a:chOff x="2472" y="1072"/>
            <a:chExt cx="726" cy="1043"/>
          </a:xfrm>
        </p:grpSpPr>
        <p:sp>
          <p:nvSpPr>
            <p:cNvPr id="91187" name="Rectangle 3"/>
            <p:cNvSpPr>
              <a:spLocks noChangeArrowheads="1"/>
            </p:cNvSpPr>
            <p:nvPr/>
          </p:nvSpPr>
          <p:spPr bwMode="auto">
            <a:xfrm>
              <a:off x="2472" y="1072"/>
              <a:ext cx="726" cy="49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200"/>
                <a:t>Члены </a:t>
              </a:r>
            </a:p>
            <a:p>
              <a:pPr algn="ctr"/>
              <a:r>
                <a:rPr lang="ru-RU" sz="1200"/>
                <a:t>проектной</a:t>
              </a:r>
            </a:p>
            <a:p>
              <a:pPr algn="ctr"/>
              <a:r>
                <a:rPr lang="ru-RU" sz="1200"/>
                <a:t>команды</a:t>
              </a:r>
            </a:p>
          </p:txBody>
        </p:sp>
        <p:sp>
          <p:nvSpPr>
            <p:cNvPr id="91188" name="Line 4"/>
            <p:cNvSpPr>
              <a:spLocks noChangeShapeType="1"/>
            </p:cNvSpPr>
            <p:nvPr/>
          </p:nvSpPr>
          <p:spPr bwMode="auto">
            <a:xfrm flipV="1">
              <a:off x="2835" y="1571"/>
              <a:ext cx="0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91189" name="Line 5"/>
            <p:cNvSpPr>
              <a:spLocks noChangeShapeType="1"/>
            </p:cNvSpPr>
            <p:nvPr/>
          </p:nvSpPr>
          <p:spPr bwMode="auto">
            <a:xfrm flipV="1">
              <a:off x="2789" y="1571"/>
              <a:ext cx="0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91190" name="Line 6"/>
            <p:cNvSpPr>
              <a:spLocks noChangeShapeType="1"/>
            </p:cNvSpPr>
            <p:nvPr/>
          </p:nvSpPr>
          <p:spPr bwMode="auto">
            <a:xfrm flipV="1">
              <a:off x="2880" y="1571"/>
              <a:ext cx="0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4733925" y="1169194"/>
            <a:ext cx="2052638" cy="1457325"/>
            <a:chOff x="3016" y="982"/>
            <a:chExt cx="1724" cy="1224"/>
          </a:xfrm>
        </p:grpSpPr>
        <p:sp>
          <p:nvSpPr>
            <p:cNvPr id="91185" name="Rectangle 7"/>
            <p:cNvSpPr>
              <a:spLocks noChangeArrowheads="1"/>
            </p:cNvSpPr>
            <p:nvPr/>
          </p:nvSpPr>
          <p:spPr bwMode="auto">
            <a:xfrm>
              <a:off x="3878" y="982"/>
              <a:ext cx="862" cy="45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200"/>
                <a:t>Акционеры и</a:t>
              </a:r>
            </a:p>
            <a:p>
              <a:pPr algn="ctr"/>
              <a:r>
                <a:rPr lang="ru-RU" sz="1200"/>
                <a:t>инвесторы</a:t>
              </a:r>
            </a:p>
          </p:txBody>
        </p:sp>
        <p:sp>
          <p:nvSpPr>
            <p:cNvPr id="91186" name="Line 8"/>
            <p:cNvSpPr>
              <a:spLocks noChangeShapeType="1"/>
            </p:cNvSpPr>
            <p:nvPr/>
          </p:nvSpPr>
          <p:spPr bwMode="auto">
            <a:xfrm flipV="1">
              <a:off x="3016" y="1435"/>
              <a:ext cx="862" cy="7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4842272" y="1925241"/>
            <a:ext cx="2214563" cy="863203"/>
            <a:chOff x="3107" y="1617"/>
            <a:chExt cx="1860" cy="725"/>
          </a:xfrm>
        </p:grpSpPr>
        <p:sp>
          <p:nvSpPr>
            <p:cNvPr id="91182" name="Rectangle 9"/>
            <p:cNvSpPr>
              <a:spLocks noChangeArrowheads="1"/>
            </p:cNvSpPr>
            <p:nvPr/>
          </p:nvSpPr>
          <p:spPr bwMode="auto">
            <a:xfrm>
              <a:off x="4014" y="1617"/>
              <a:ext cx="953" cy="5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200"/>
                <a:t>Внешние и </a:t>
              </a:r>
            </a:p>
            <a:p>
              <a:pPr algn="ctr"/>
              <a:r>
                <a:rPr lang="ru-RU" sz="1200"/>
                <a:t>внутренние</a:t>
              </a:r>
            </a:p>
            <a:p>
              <a:pPr algn="ctr"/>
              <a:r>
                <a:rPr lang="ru-RU" sz="1200"/>
                <a:t>консультанты</a:t>
              </a:r>
            </a:p>
          </p:txBody>
        </p:sp>
        <p:sp>
          <p:nvSpPr>
            <p:cNvPr id="91183" name="Line 10"/>
            <p:cNvSpPr>
              <a:spLocks noChangeShapeType="1"/>
            </p:cNvSpPr>
            <p:nvPr/>
          </p:nvSpPr>
          <p:spPr bwMode="auto">
            <a:xfrm flipV="1">
              <a:off x="3107" y="1979"/>
              <a:ext cx="907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91184" name="Line 11"/>
            <p:cNvSpPr>
              <a:spLocks noChangeShapeType="1"/>
            </p:cNvSpPr>
            <p:nvPr/>
          </p:nvSpPr>
          <p:spPr bwMode="auto">
            <a:xfrm flipV="1">
              <a:off x="3107" y="1934"/>
              <a:ext cx="907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4842273" y="2789635"/>
            <a:ext cx="2159794" cy="539353"/>
            <a:chOff x="3107" y="2343"/>
            <a:chExt cx="1814" cy="453"/>
          </a:xfrm>
        </p:grpSpPr>
        <p:sp>
          <p:nvSpPr>
            <p:cNvPr id="91180" name="Rectangle 12"/>
            <p:cNvSpPr>
              <a:spLocks noChangeArrowheads="1"/>
            </p:cNvSpPr>
            <p:nvPr/>
          </p:nvSpPr>
          <p:spPr bwMode="auto">
            <a:xfrm>
              <a:off x="4059" y="2343"/>
              <a:ext cx="862" cy="45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200"/>
                <a:t>Высшее</a:t>
              </a:r>
            </a:p>
            <a:p>
              <a:pPr algn="ctr"/>
              <a:r>
                <a:rPr lang="ru-RU" sz="1200"/>
                <a:t>руководство</a:t>
              </a:r>
            </a:p>
          </p:txBody>
        </p:sp>
        <p:sp>
          <p:nvSpPr>
            <p:cNvPr id="91181" name="Line 13"/>
            <p:cNvSpPr>
              <a:spLocks noChangeShapeType="1"/>
            </p:cNvSpPr>
            <p:nvPr/>
          </p:nvSpPr>
          <p:spPr bwMode="auto">
            <a:xfrm>
              <a:off x="3107" y="2433"/>
              <a:ext cx="952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4787504" y="3005138"/>
            <a:ext cx="2160984" cy="1079897"/>
            <a:chOff x="3061" y="2524"/>
            <a:chExt cx="1815" cy="907"/>
          </a:xfrm>
        </p:grpSpPr>
        <p:sp>
          <p:nvSpPr>
            <p:cNvPr id="91177" name="Rectangle 14"/>
            <p:cNvSpPr>
              <a:spLocks noChangeArrowheads="1"/>
            </p:cNvSpPr>
            <p:nvPr/>
          </p:nvSpPr>
          <p:spPr bwMode="auto">
            <a:xfrm>
              <a:off x="4014" y="2978"/>
              <a:ext cx="862" cy="45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200"/>
                <a:t>Менеджмент</a:t>
              </a:r>
            </a:p>
            <a:p>
              <a:pPr algn="ctr"/>
              <a:r>
                <a:rPr lang="ru-RU" sz="1200"/>
                <a:t>среднего</a:t>
              </a:r>
            </a:p>
            <a:p>
              <a:pPr algn="ctr"/>
              <a:r>
                <a:rPr lang="ru-RU" sz="1200"/>
                <a:t>звена</a:t>
              </a:r>
            </a:p>
          </p:txBody>
        </p:sp>
        <p:sp>
          <p:nvSpPr>
            <p:cNvPr id="91178" name="Line 15"/>
            <p:cNvSpPr>
              <a:spLocks noChangeShapeType="1"/>
            </p:cNvSpPr>
            <p:nvPr/>
          </p:nvSpPr>
          <p:spPr bwMode="auto">
            <a:xfrm>
              <a:off x="3061" y="2524"/>
              <a:ext cx="953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91179" name="Line 16"/>
            <p:cNvSpPr>
              <a:spLocks noChangeShapeType="1"/>
            </p:cNvSpPr>
            <p:nvPr/>
          </p:nvSpPr>
          <p:spPr bwMode="auto">
            <a:xfrm>
              <a:off x="3061" y="2569"/>
              <a:ext cx="953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7" name="Group 50"/>
          <p:cNvGrpSpPr>
            <a:grpSpLocks/>
          </p:cNvGrpSpPr>
          <p:nvPr/>
        </p:nvGrpSpPr>
        <p:grpSpPr bwMode="auto">
          <a:xfrm>
            <a:off x="4680348" y="3112294"/>
            <a:ext cx="1944290" cy="1782366"/>
            <a:chOff x="2971" y="2614"/>
            <a:chExt cx="1633" cy="1497"/>
          </a:xfrm>
        </p:grpSpPr>
        <p:sp>
          <p:nvSpPr>
            <p:cNvPr id="91175" name="Rectangle 17"/>
            <p:cNvSpPr>
              <a:spLocks noChangeArrowheads="1"/>
            </p:cNvSpPr>
            <p:nvPr/>
          </p:nvSpPr>
          <p:spPr bwMode="auto">
            <a:xfrm>
              <a:off x="3742" y="3613"/>
              <a:ext cx="862" cy="49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200"/>
                <a:t>Правитель-</a:t>
              </a:r>
            </a:p>
            <a:p>
              <a:pPr algn="ctr"/>
              <a:r>
                <a:rPr lang="ru-RU" sz="1200"/>
                <a:t>ственные</a:t>
              </a:r>
            </a:p>
            <a:p>
              <a:pPr algn="ctr"/>
              <a:r>
                <a:rPr lang="ru-RU" sz="1200"/>
                <a:t>органы</a:t>
              </a:r>
            </a:p>
          </p:txBody>
        </p:sp>
        <p:sp>
          <p:nvSpPr>
            <p:cNvPr id="91176" name="Line 18"/>
            <p:cNvSpPr>
              <a:spLocks noChangeShapeType="1"/>
            </p:cNvSpPr>
            <p:nvPr/>
          </p:nvSpPr>
          <p:spPr bwMode="auto">
            <a:xfrm flipH="1" flipV="1">
              <a:off x="2971" y="2614"/>
              <a:ext cx="771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8" name="Group 51"/>
          <p:cNvGrpSpPr>
            <a:grpSpLocks/>
          </p:cNvGrpSpPr>
          <p:nvPr/>
        </p:nvGrpSpPr>
        <p:grpSpPr bwMode="auto">
          <a:xfrm>
            <a:off x="3977879" y="3167063"/>
            <a:ext cx="1134665" cy="1889522"/>
            <a:chOff x="2381" y="2660"/>
            <a:chExt cx="953" cy="1587"/>
          </a:xfrm>
        </p:grpSpPr>
        <p:sp>
          <p:nvSpPr>
            <p:cNvPr id="91173" name="Rectangle 19"/>
            <p:cNvSpPr>
              <a:spLocks noChangeArrowheads="1"/>
            </p:cNvSpPr>
            <p:nvPr/>
          </p:nvSpPr>
          <p:spPr bwMode="auto">
            <a:xfrm>
              <a:off x="2381" y="3703"/>
              <a:ext cx="953" cy="5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200"/>
                <a:t>Менеджер</a:t>
              </a:r>
            </a:p>
            <a:p>
              <a:pPr algn="ctr"/>
              <a:r>
                <a:rPr lang="ru-RU" sz="1200"/>
                <a:t>менеджеров</a:t>
              </a:r>
            </a:p>
            <a:p>
              <a:pPr algn="ctr"/>
              <a:r>
                <a:rPr lang="ru-RU" sz="1200"/>
                <a:t>проекта</a:t>
              </a:r>
            </a:p>
          </p:txBody>
        </p:sp>
        <p:sp>
          <p:nvSpPr>
            <p:cNvPr id="91174" name="Line 20"/>
            <p:cNvSpPr>
              <a:spLocks noChangeShapeType="1"/>
            </p:cNvSpPr>
            <p:nvPr/>
          </p:nvSpPr>
          <p:spPr bwMode="auto">
            <a:xfrm>
              <a:off x="2835" y="2660"/>
              <a:ext cx="0" cy="10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9" name="Group 55"/>
          <p:cNvGrpSpPr>
            <a:grpSpLocks/>
          </p:cNvGrpSpPr>
          <p:nvPr/>
        </p:nvGrpSpPr>
        <p:grpSpPr bwMode="auto">
          <a:xfrm>
            <a:off x="1980010" y="1169194"/>
            <a:ext cx="2268140" cy="1403747"/>
            <a:chOff x="703" y="982"/>
            <a:chExt cx="1905" cy="1179"/>
          </a:xfrm>
        </p:grpSpPr>
        <p:sp>
          <p:nvSpPr>
            <p:cNvPr id="91171" name="Rectangle 21"/>
            <p:cNvSpPr>
              <a:spLocks noChangeArrowheads="1"/>
            </p:cNvSpPr>
            <p:nvPr/>
          </p:nvSpPr>
          <p:spPr bwMode="auto">
            <a:xfrm>
              <a:off x="703" y="982"/>
              <a:ext cx="862" cy="45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200"/>
                <a:t>Обществен-</a:t>
              </a:r>
            </a:p>
            <a:p>
              <a:pPr algn="ctr"/>
              <a:r>
                <a:rPr lang="ru-RU" sz="1200"/>
                <a:t>ность</a:t>
              </a:r>
            </a:p>
          </p:txBody>
        </p:sp>
        <p:sp>
          <p:nvSpPr>
            <p:cNvPr id="91172" name="Line 22"/>
            <p:cNvSpPr>
              <a:spLocks noChangeShapeType="1"/>
            </p:cNvSpPr>
            <p:nvPr/>
          </p:nvSpPr>
          <p:spPr bwMode="auto">
            <a:xfrm>
              <a:off x="1565" y="1435"/>
              <a:ext cx="1043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0" name="Group 54"/>
          <p:cNvGrpSpPr>
            <a:grpSpLocks/>
          </p:cNvGrpSpPr>
          <p:nvPr/>
        </p:nvGrpSpPr>
        <p:grpSpPr bwMode="auto">
          <a:xfrm>
            <a:off x="1818085" y="2087166"/>
            <a:ext cx="2321719" cy="701278"/>
            <a:chOff x="567" y="1753"/>
            <a:chExt cx="1950" cy="589"/>
          </a:xfrm>
        </p:grpSpPr>
        <p:sp>
          <p:nvSpPr>
            <p:cNvPr id="91168" name="Rectangle 23"/>
            <p:cNvSpPr>
              <a:spLocks noChangeArrowheads="1"/>
            </p:cNvSpPr>
            <p:nvPr/>
          </p:nvSpPr>
          <p:spPr bwMode="auto">
            <a:xfrm>
              <a:off x="567" y="1753"/>
              <a:ext cx="816" cy="45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200"/>
                <a:t>Поставщики</a:t>
              </a:r>
            </a:p>
          </p:txBody>
        </p:sp>
        <p:sp>
          <p:nvSpPr>
            <p:cNvPr id="91169" name="Line 24"/>
            <p:cNvSpPr>
              <a:spLocks noChangeShapeType="1"/>
            </p:cNvSpPr>
            <p:nvPr/>
          </p:nvSpPr>
          <p:spPr bwMode="auto">
            <a:xfrm>
              <a:off x="1383" y="1934"/>
              <a:ext cx="1134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91170" name="Line 25"/>
            <p:cNvSpPr>
              <a:spLocks noChangeShapeType="1"/>
            </p:cNvSpPr>
            <p:nvPr/>
          </p:nvSpPr>
          <p:spPr bwMode="auto">
            <a:xfrm>
              <a:off x="1383" y="1979"/>
              <a:ext cx="1134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1" name="Group 53"/>
          <p:cNvGrpSpPr>
            <a:grpSpLocks/>
          </p:cNvGrpSpPr>
          <p:nvPr/>
        </p:nvGrpSpPr>
        <p:grpSpPr bwMode="auto">
          <a:xfrm>
            <a:off x="1925241" y="2896791"/>
            <a:ext cx="2214563" cy="540544"/>
            <a:chOff x="657" y="2433"/>
            <a:chExt cx="1860" cy="454"/>
          </a:xfrm>
        </p:grpSpPr>
        <p:sp>
          <p:nvSpPr>
            <p:cNvPr id="91165" name="Rectangle 26"/>
            <p:cNvSpPr>
              <a:spLocks noChangeArrowheads="1"/>
            </p:cNvSpPr>
            <p:nvPr/>
          </p:nvSpPr>
          <p:spPr bwMode="auto">
            <a:xfrm>
              <a:off x="657" y="2434"/>
              <a:ext cx="816" cy="45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200"/>
                <a:t>Клиенты</a:t>
              </a:r>
            </a:p>
          </p:txBody>
        </p:sp>
        <p:sp>
          <p:nvSpPr>
            <p:cNvPr id="91166" name="Line 28"/>
            <p:cNvSpPr>
              <a:spLocks noChangeShapeType="1"/>
            </p:cNvSpPr>
            <p:nvPr/>
          </p:nvSpPr>
          <p:spPr bwMode="auto">
            <a:xfrm flipV="1">
              <a:off x="1474" y="2433"/>
              <a:ext cx="1043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91167" name="Line 29"/>
            <p:cNvSpPr>
              <a:spLocks noChangeShapeType="1"/>
            </p:cNvSpPr>
            <p:nvPr/>
          </p:nvSpPr>
          <p:spPr bwMode="auto">
            <a:xfrm flipV="1">
              <a:off x="1474" y="2478"/>
              <a:ext cx="1043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" name="Group 52"/>
          <p:cNvGrpSpPr>
            <a:grpSpLocks/>
          </p:cNvGrpSpPr>
          <p:nvPr/>
        </p:nvGrpSpPr>
        <p:grpSpPr bwMode="auto">
          <a:xfrm>
            <a:off x="2357438" y="3112294"/>
            <a:ext cx="1944291" cy="1296591"/>
            <a:chOff x="1020" y="2614"/>
            <a:chExt cx="1633" cy="1089"/>
          </a:xfrm>
        </p:grpSpPr>
        <p:sp>
          <p:nvSpPr>
            <p:cNvPr id="91163" name="Rectangle 27"/>
            <p:cNvSpPr>
              <a:spLocks noChangeArrowheads="1"/>
            </p:cNvSpPr>
            <p:nvPr/>
          </p:nvSpPr>
          <p:spPr bwMode="auto">
            <a:xfrm>
              <a:off x="1020" y="3159"/>
              <a:ext cx="953" cy="5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200"/>
                <a:t>Конечные</a:t>
              </a:r>
            </a:p>
            <a:p>
              <a:pPr algn="ctr"/>
              <a:r>
                <a:rPr lang="ru-RU" sz="1200"/>
                <a:t>пользователи</a:t>
              </a:r>
            </a:p>
          </p:txBody>
        </p:sp>
        <p:sp>
          <p:nvSpPr>
            <p:cNvPr id="91164" name="Line 30"/>
            <p:cNvSpPr>
              <a:spLocks noChangeShapeType="1"/>
            </p:cNvSpPr>
            <p:nvPr/>
          </p:nvSpPr>
          <p:spPr bwMode="auto">
            <a:xfrm flipV="1">
              <a:off x="1973" y="2614"/>
              <a:ext cx="680" cy="5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</p:grpSp>
      <p:sp>
        <p:nvSpPr>
          <p:cNvPr id="418847" name="Text Box 31"/>
          <p:cNvSpPr txBox="1">
            <a:spLocks noChangeArrowheads="1"/>
          </p:cNvSpPr>
          <p:nvPr/>
        </p:nvSpPr>
        <p:spPr bwMode="auto">
          <a:xfrm>
            <a:off x="4248150" y="1060848"/>
            <a:ext cx="5393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CC0000"/>
                </a:solidFill>
              </a:rPr>
              <a:t>+5 </a:t>
            </a:r>
            <a:r>
              <a:rPr lang="ru-RU" sz="1200">
                <a:solidFill>
                  <a:srgbClr val="CC0000"/>
                </a:solidFill>
              </a:rPr>
              <a:t>/ 1</a:t>
            </a:r>
          </a:p>
        </p:txBody>
      </p:sp>
      <p:sp>
        <p:nvSpPr>
          <p:cNvPr id="418848" name="Text Box 32"/>
          <p:cNvSpPr txBox="1">
            <a:spLocks noChangeArrowheads="1"/>
          </p:cNvSpPr>
          <p:nvPr/>
        </p:nvSpPr>
        <p:spPr bwMode="auto">
          <a:xfrm>
            <a:off x="4248150" y="2320529"/>
            <a:ext cx="5393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CC0000"/>
                </a:solidFill>
              </a:rPr>
              <a:t>+5 </a:t>
            </a:r>
            <a:r>
              <a:rPr lang="ru-RU" sz="1200">
                <a:solidFill>
                  <a:srgbClr val="CC0000"/>
                </a:solidFill>
              </a:rPr>
              <a:t>/ 2</a:t>
            </a:r>
          </a:p>
        </p:txBody>
      </p:sp>
      <p:sp>
        <p:nvSpPr>
          <p:cNvPr id="418849" name="Text Box 33"/>
          <p:cNvSpPr txBox="1">
            <a:spLocks noChangeArrowheads="1"/>
          </p:cNvSpPr>
          <p:nvPr/>
        </p:nvSpPr>
        <p:spPr bwMode="auto">
          <a:xfrm>
            <a:off x="5976937" y="952501"/>
            <a:ext cx="5393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CC0000"/>
                </a:solidFill>
              </a:rPr>
              <a:t>+</a:t>
            </a:r>
            <a:r>
              <a:rPr lang="ru-RU" sz="1200">
                <a:solidFill>
                  <a:srgbClr val="CC0000"/>
                </a:solidFill>
              </a:rPr>
              <a:t>3</a:t>
            </a:r>
            <a:r>
              <a:rPr lang="en-US" sz="1200">
                <a:solidFill>
                  <a:srgbClr val="CC0000"/>
                </a:solidFill>
              </a:rPr>
              <a:t> </a:t>
            </a:r>
            <a:r>
              <a:rPr lang="ru-RU" sz="1200">
                <a:solidFill>
                  <a:srgbClr val="CC0000"/>
                </a:solidFill>
              </a:rPr>
              <a:t>/ 4</a:t>
            </a:r>
          </a:p>
        </p:txBody>
      </p:sp>
      <p:sp>
        <p:nvSpPr>
          <p:cNvPr id="418850" name="Text Box 34"/>
          <p:cNvSpPr txBox="1">
            <a:spLocks noChangeArrowheads="1"/>
          </p:cNvSpPr>
          <p:nvPr/>
        </p:nvSpPr>
        <p:spPr bwMode="auto">
          <a:xfrm>
            <a:off x="6085285" y="1726407"/>
            <a:ext cx="5393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CC0000"/>
                </a:solidFill>
              </a:rPr>
              <a:t>+</a:t>
            </a:r>
            <a:r>
              <a:rPr lang="ru-RU" sz="1200">
                <a:solidFill>
                  <a:srgbClr val="CC0000"/>
                </a:solidFill>
              </a:rPr>
              <a:t>2</a:t>
            </a:r>
            <a:r>
              <a:rPr lang="en-US" sz="1200">
                <a:solidFill>
                  <a:srgbClr val="CC0000"/>
                </a:solidFill>
              </a:rPr>
              <a:t> </a:t>
            </a:r>
            <a:r>
              <a:rPr lang="ru-RU" sz="1200">
                <a:solidFill>
                  <a:srgbClr val="CC0000"/>
                </a:solidFill>
              </a:rPr>
              <a:t>/ 1</a:t>
            </a:r>
          </a:p>
        </p:txBody>
      </p:sp>
      <p:sp>
        <p:nvSpPr>
          <p:cNvPr id="418851" name="Text Box 35"/>
          <p:cNvSpPr txBox="1">
            <a:spLocks noChangeArrowheads="1"/>
          </p:cNvSpPr>
          <p:nvPr/>
        </p:nvSpPr>
        <p:spPr bwMode="auto">
          <a:xfrm>
            <a:off x="6192441" y="2590801"/>
            <a:ext cx="5393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CC0000"/>
                </a:solidFill>
              </a:rPr>
              <a:t>+</a:t>
            </a:r>
            <a:r>
              <a:rPr lang="ru-RU" sz="1200">
                <a:solidFill>
                  <a:srgbClr val="CC0000"/>
                </a:solidFill>
              </a:rPr>
              <a:t>4</a:t>
            </a:r>
            <a:r>
              <a:rPr lang="en-US" sz="1200">
                <a:solidFill>
                  <a:srgbClr val="CC0000"/>
                </a:solidFill>
              </a:rPr>
              <a:t> </a:t>
            </a:r>
            <a:r>
              <a:rPr lang="ru-RU" sz="1200">
                <a:solidFill>
                  <a:srgbClr val="CC0000"/>
                </a:solidFill>
              </a:rPr>
              <a:t>/ 5</a:t>
            </a:r>
          </a:p>
        </p:txBody>
      </p:sp>
      <p:sp>
        <p:nvSpPr>
          <p:cNvPr id="418852" name="Text Box 36"/>
          <p:cNvSpPr txBox="1">
            <a:spLocks noChangeArrowheads="1"/>
          </p:cNvSpPr>
          <p:nvPr/>
        </p:nvSpPr>
        <p:spPr bwMode="auto">
          <a:xfrm>
            <a:off x="6192441" y="3346848"/>
            <a:ext cx="5393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CC0000"/>
                </a:solidFill>
              </a:rPr>
              <a:t>+</a:t>
            </a:r>
            <a:r>
              <a:rPr lang="ru-RU" sz="1200">
                <a:solidFill>
                  <a:srgbClr val="CC0000"/>
                </a:solidFill>
              </a:rPr>
              <a:t>3</a:t>
            </a:r>
            <a:r>
              <a:rPr lang="en-US" sz="1200">
                <a:solidFill>
                  <a:srgbClr val="CC0000"/>
                </a:solidFill>
              </a:rPr>
              <a:t> </a:t>
            </a:r>
            <a:r>
              <a:rPr lang="ru-RU" sz="1200">
                <a:solidFill>
                  <a:srgbClr val="CC0000"/>
                </a:solidFill>
              </a:rPr>
              <a:t>/ 3</a:t>
            </a:r>
          </a:p>
        </p:txBody>
      </p:sp>
      <p:sp>
        <p:nvSpPr>
          <p:cNvPr id="418853" name="Text Box 37"/>
          <p:cNvSpPr txBox="1">
            <a:spLocks noChangeArrowheads="1"/>
          </p:cNvSpPr>
          <p:nvPr/>
        </p:nvSpPr>
        <p:spPr bwMode="auto">
          <a:xfrm>
            <a:off x="5813823" y="4102894"/>
            <a:ext cx="5393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rgbClr val="CC0000"/>
                </a:solidFill>
              </a:rPr>
              <a:t>-2</a:t>
            </a:r>
            <a:r>
              <a:rPr lang="en-US" sz="1200">
                <a:solidFill>
                  <a:srgbClr val="CC0000"/>
                </a:solidFill>
              </a:rPr>
              <a:t> </a:t>
            </a:r>
            <a:r>
              <a:rPr lang="ru-RU" sz="1200">
                <a:solidFill>
                  <a:srgbClr val="CC0000"/>
                </a:solidFill>
              </a:rPr>
              <a:t>/ 4</a:t>
            </a:r>
          </a:p>
        </p:txBody>
      </p:sp>
      <p:sp>
        <p:nvSpPr>
          <p:cNvPr id="418854" name="Text Box 38"/>
          <p:cNvSpPr txBox="1">
            <a:spLocks noChangeArrowheads="1"/>
          </p:cNvSpPr>
          <p:nvPr/>
        </p:nvSpPr>
        <p:spPr bwMode="auto">
          <a:xfrm>
            <a:off x="4194573" y="4193382"/>
            <a:ext cx="5393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CC0000"/>
                </a:solidFill>
              </a:rPr>
              <a:t>+</a:t>
            </a:r>
            <a:r>
              <a:rPr lang="ru-RU" sz="1200">
                <a:solidFill>
                  <a:srgbClr val="CC0000"/>
                </a:solidFill>
              </a:rPr>
              <a:t>4</a:t>
            </a:r>
            <a:r>
              <a:rPr lang="en-US" sz="1200">
                <a:solidFill>
                  <a:srgbClr val="CC0000"/>
                </a:solidFill>
              </a:rPr>
              <a:t> </a:t>
            </a:r>
            <a:r>
              <a:rPr lang="ru-RU" sz="1200">
                <a:solidFill>
                  <a:srgbClr val="CC0000"/>
                </a:solidFill>
              </a:rPr>
              <a:t>/ 3</a:t>
            </a:r>
          </a:p>
        </p:txBody>
      </p:sp>
      <p:sp>
        <p:nvSpPr>
          <p:cNvPr id="418855" name="Text Box 39"/>
          <p:cNvSpPr txBox="1">
            <a:spLocks noChangeArrowheads="1"/>
          </p:cNvSpPr>
          <p:nvPr/>
        </p:nvSpPr>
        <p:spPr bwMode="auto">
          <a:xfrm>
            <a:off x="2195512" y="952501"/>
            <a:ext cx="5393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rgbClr val="CC0000"/>
                </a:solidFill>
              </a:rPr>
              <a:t>-3</a:t>
            </a:r>
            <a:r>
              <a:rPr lang="en-US" sz="1200">
                <a:solidFill>
                  <a:srgbClr val="CC0000"/>
                </a:solidFill>
              </a:rPr>
              <a:t> </a:t>
            </a:r>
            <a:r>
              <a:rPr lang="ru-RU" sz="1200">
                <a:solidFill>
                  <a:srgbClr val="CC0000"/>
                </a:solidFill>
              </a:rPr>
              <a:t>/ 2</a:t>
            </a:r>
          </a:p>
        </p:txBody>
      </p:sp>
      <p:sp>
        <p:nvSpPr>
          <p:cNvPr id="418856" name="Text Box 40"/>
          <p:cNvSpPr txBox="1">
            <a:spLocks noChangeArrowheads="1"/>
          </p:cNvSpPr>
          <p:nvPr/>
        </p:nvSpPr>
        <p:spPr bwMode="auto">
          <a:xfrm>
            <a:off x="2033587" y="1888332"/>
            <a:ext cx="5393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rgbClr val="CC0000"/>
                </a:solidFill>
              </a:rPr>
              <a:t>+4</a:t>
            </a:r>
            <a:r>
              <a:rPr lang="en-US" sz="1200">
                <a:solidFill>
                  <a:srgbClr val="CC0000"/>
                </a:solidFill>
              </a:rPr>
              <a:t> </a:t>
            </a:r>
            <a:r>
              <a:rPr lang="ru-RU" sz="1200">
                <a:solidFill>
                  <a:srgbClr val="CC0000"/>
                </a:solidFill>
              </a:rPr>
              <a:t>/ 4</a:t>
            </a:r>
          </a:p>
        </p:txBody>
      </p:sp>
      <p:sp>
        <p:nvSpPr>
          <p:cNvPr id="418857" name="Text Box 41"/>
          <p:cNvSpPr txBox="1">
            <a:spLocks noChangeArrowheads="1"/>
          </p:cNvSpPr>
          <p:nvPr/>
        </p:nvSpPr>
        <p:spPr bwMode="auto">
          <a:xfrm>
            <a:off x="2141935" y="2697957"/>
            <a:ext cx="5393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rgbClr val="CC0000"/>
                </a:solidFill>
              </a:rPr>
              <a:t>0</a:t>
            </a:r>
            <a:r>
              <a:rPr lang="en-US" sz="1200">
                <a:solidFill>
                  <a:srgbClr val="CC0000"/>
                </a:solidFill>
              </a:rPr>
              <a:t> </a:t>
            </a:r>
            <a:r>
              <a:rPr lang="ru-RU" sz="1200">
                <a:solidFill>
                  <a:srgbClr val="CC0000"/>
                </a:solidFill>
              </a:rPr>
              <a:t>/ 3</a:t>
            </a:r>
          </a:p>
        </p:txBody>
      </p:sp>
      <p:sp>
        <p:nvSpPr>
          <p:cNvPr id="418858" name="Text Box 42"/>
          <p:cNvSpPr txBox="1">
            <a:spLocks noChangeArrowheads="1"/>
          </p:cNvSpPr>
          <p:nvPr/>
        </p:nvSpPr>
        <p:spPr bwMode="auto">
          <a:xfrm>
            <a:off x="2627710" y="3544492"/>
            <a:ext cx="5393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rgbClr val="CC0000"/>
                </a:solidFill>
              </a:rPr>
              <a:t>+1</a:t>
            </a:r>
            <a:r>
              <a:rPr lang="en-US" sz="1200">
                <a:solidFill>
                  <a:srgbClr val="CC0000"/>
                </a:solidFill>
              </a:rPr>
              <a:t> </a:t>
            </a:r>
            <a:r>
              <a:rPr lang="ru-RU" sz="1200">
                <a:solidFill>
                  <a:srgbClr val="CC0000"/>
                </a:solidFill>
              </a:rPr>
              <a:t>/ 1</a:t>
            </a:r>
          </a:p>
        </p:txBody>
      </p:sp>
      <p:sp>
        <p:nvSpPr>
          <p:cNvPr id="91162" name="Rectangle 43"/>
          <p:cNvSpPr>
            <a:spLocks noGrp="1" noChangeArrowheads="1"/>
          </p:cNvSpPr>
          <p:nvPr>
            <p:ph type="title"/>
          </p:nvPr>
        </p:nvSpPr>
        <p:spPr>
          <a:xfrm>
            <a:off x="1079612" y="195263"/>
            <a:ext cx="6570154" cy="85725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000" dirty="0"/>
              <a:t>       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Карта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заинтересованных сторон</a:t>
            </a:r>
          </a:p>
        </p:txBody>
      </p:sp>
    </p:spTree>
    <p:extLst>
      <p:ext uri="{BB962C8B-B14F-4D97-AF65-F5344CB8AC3E}">
        <p14:creationId xmlns:p14="http://schemas.microsoft.com/office/powerpoint/2010/main" val="327014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8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18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18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18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1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1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1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1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1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18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41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41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41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18" grpId="0" animBg="1"/>
      <p:bldP spid="418847" grpId="0"/>
      <p:bldP spid="418848" grpId="0"/>
      <p:bldP spid="418849" grpId="0"/>
      <p:bldP spid="418850" grpId="0"/>
      <p:bldP spid="418851" grpId="0"/>
      <p:bldP spid="418852" grpId="0"/>
      <p:bldP spid="418853" grpId="0"/>
      <p:bldP spid="418854" grpId="0"/>
      <p:bldP spid="418855" grpId="0"/>
      <p:bldP spid="418856" grpId="0"/>
      <p:bldP spid="418857" grpId="0"/>
      <p:bldP spid="418858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4"/>
          <p:cNvSpPr>
            <a:spLocks noGrp="1" noChangeArrowheads="1"/>
          </p:cNvSpPr>
          <p:nvPr>
            <p:ph type="title"/>
          </p:nvPr>
        </p:nvSpPr>
        <p:spPr>
          <a:xfrm>
            <a:off x="71500" y="238423"/>
            <a:ext cx="8820980" cy="63757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1800" b="1" dirty="0">
                <a:solidFill>
                  <a:srgbClr val="121B44"/>
                </a:solidFill>
                <a:latin typeface="Arial Black" panose="020B0A04020102020204" pitchFamily="34" charset="0"/>
              </a:rPr>
              <a:t>      </a:t>
            </a:r>
            <a:r>
              <a:rPr lang="ru-RU" sz="2700" dirty="0" smtClean="0">
                <a:solidFill>
                  <a:srgbClr val="121B44"/>
                </a:solidFill>
                <a:latin typeface="+mj-lt"/>
              </a:rPr>
              <a:t>Области ответственности руководителя проекта (1/2)</a:t>
            </a:r>
            <a:endParaRPr lang="ru-RU" sz="2700" dirty="0">
              <a:solidFill>
                <a:srgbClr val="121B44"/>
              </a:solidFill>
              <a:latin typeface="+mj-lt"/>
            </a:endParaRPr>
          </a:p>
        </p:txBody>
      </p:sp>
      <p:pic>
        <p:nvPicPr>
          <p:cNvPr id="8909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888" y="1113235"/>
            <a:ext cx="6372225" cy="381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139803" y="2787256"/>
            <a:ext cx="1243013" cy="1009650"/>
            <a:chOff x="2517" y="2341"/>
            <a:chExt cx="1044" cy="848"/>
          </a:xfrm>
        </p:grpSpPr>
        <p:pic>
          <p:nvPicPr>
            <p:cNvPr id="89117" name="Picture 8" descr="j0429815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53" y="2341"/>
              <a:ext cx="726" cy="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118" name="Text Box 9"/>
            <p:cNvSpPr txBox="1">
              <a:spLocks noChangeArrowheads="1"/>
            </p:cNvSpPr>
            <p:nvPr/>
          </p:nvSpPr>
          <p:spPr bwMode="auto">
            <a:xfrm>
              <a:off x="2517" y="2840"/>
              <a:ext cx="1044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50">
                  <a:solidFill>
                    <a:srgbClr val="FF3300"/>
                  </a:solidFill>
                </a:rPr>
                <a:t>Руководитель проекта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790825" y="2463403"/>
            <a:ext cx="3995738" cy="1565672"/>
            <a:chOff x="1384" y="2069"/>
            <a:chExt cx="3356" cy="1315"/>
          </a:xfrm>
        </p:grpSpPr>
        <p:sp>
          <p:nvSpPr>
            <p:cNvPr id="89115" name="Oval 11"/>
            <p:cNvSpPr>
              <a:spLocks noChangeArrowheads="1"/>
            </p:cNvSpPr>
            <p:nvPr/>
          </p:nvSpPr>
          <p:spPr bwMode="auto">
            <a:xfrm>
              <a:off x="1384" y="2069"/>
              <a:ext cx="3356" cy="1315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89116" name="Text Box 14"/>
            <p:cNvSpPr txBox="1">
              <a:spLocks noChangeArrowheads="1"/>
            </p:cNvSpPr>
            <p:nvPr/>
          </p:nvSpPr>
          <p:spPr bwMode="auto">
            <a:xfrm>
              <a:off x="2472" y="2115"/>
              <a:ext cx="113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200">
                  <a:solidFill>
                    <a:srgbClr val="FF3300"/>
                  </a:solidFill>
                </a:rPr>
                <a:t>Область ответственности</a:t>
              </a: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980010" y="1654969"/>
            <a:ext cx="5507831" cy="3131344"/>
            <a:chOff x="703" y="1390"/>
            <a:chExt cx="4626" cy="2630"/>
          </a:xfrm>
        </p:grpSpPr>
        <p:sp>
          <p:nvSpPr>
            <p:cNvPr id="89113" name="Oval 12"/>
            <p:cNvSpPr>
              <a:spLocks noChangeArrowheads="1"/>
            </p:cNvSpPr>
            <p:nvPr/>
          </p:nvSpPr>
          <p:spPr bwMode="auto">
            <a:xfrm>
              <a:off x="703" y="1390"/>
              <a:ext cx="4626" cy="263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89114" name="Text Box 16"/>
            <p:cNvSpPr txBox="1">
              <a:spLocks noChangeArrowheads="1"/>
            </p:cNvSpPr>
            <p:nvPr/>
          </p:nvSpPr>
          <p:spPr bwMode="auto">
            <a:xfrm>
              <a:off x="2336" y="1616"/>
              <a:ext cx="1542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200">
                  <a:solidFill>
                    <a:srgbClr val="FF3300"/>
                  </a:solidFill>
                </a:rPr>
                <a:t>Область прямого влияния</a:t>
              </a:r>
            </a:p>
          </p:txBody>
        </p:sp>
      </p:grpSp>
      <p:sp>
        <p:nvSpPr>
          <p:cNvPr id="423954" name="Text Box 18"/>
          <p:cNvSpPr txBox="1">
            <a:spLocks noChangeArrowheads="1"/>
          </p:cNvSpPr>
          <p:nvPr/>
        </p:nvSpPr>
        <p:spPr bwMode="auto">
          <a:xfrm>
            <a:off x="2736056" y="1275160"/>
            <a:ext cx="38338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>
                <a:solidFill>
                  <a:srgbClr val="FF3300"/>
                </a:solidFill>
              </a:rPr>
              <a:t>Область опосредованного влияния</a:t>
            </a: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922169" y="2984899"/>
            <a:ext cx="809625" cy="369094"/>
            <a:chOff x="4014" y="2507"/>
            <a:chExt cx="680" cy="310"/>
          </a:xfrm>
        </p:grpSpPr>
        <p:sp>
          <p:nvSpPr>
            <p:cNvPr id="423955" name="AutoShape 19"/>
            <p:cNvSpPr>
              <a:spLocks noChangeArrowheads="1"/>
            </p:cNvSpPr>
            <p:nvPr/>
          </p:nvSpPr>
          <p:spPr bwMode="auto">
            <a:xfrm>
              <a:off x="4014" y="2568"/>
              <a:ext cx="272" cy="227"/>
            </a:xfrm>
            <a:prstGeom prst="star5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latin typeface="Arial" charset="0"/>
              </a:endParaRPr>
            </a:p>
          </p:txBody>
        </p:sp>
        <p:sp>
          <p:nvSpPr>
            <p:cNvPr id="423958" name="Text Box 22"/>
            <p:cNvSpPr txBox="1">
              <a:spLocks noChangeArrowheads="1"/>
            </p:cNvSpPr>
            <p:nvPr/>
          </p:nvSpPr>
          <p:spPr bwMode="auto">
            <a:xfrm>
              <a:off x="4285" y="2507"/>
              <a:ext cx="409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ЗС</a:t>
              </a:r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3059906" y="2013348"/>
            <a:ext cx="810816" cy="396478"/>
            <a:chOff x="1610" y="1691"/>
            <a:chExt cx="681" cy="333"/>
          </a:xfrm>
        </p:grpSpPr>
        <p:sp>
          <p:nvSpPr>
            <p:cNvPr id="423956" name="AutoShape 20"/>
            <p:cNvSpPr>
              <a:spLocks noChangeArrowheads="1"/>
            </p:cNvSpPr>
            <p:nvPr/>
          </p:nvSpPr>
          <p:spPr bwMode="auto">
            <a:xfrm>
              <a:off x="1610" y="1797"/>
              <a:ext cx="272" cy="227"/>
            </a:xfrm>
            <a:prstGeom prst="star5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latin typeface="Arial" charset="0"/>
              </a:endParaRPr>
            </a:p>
          </p:txBody>
        </p:sp>
        <p:sp>
          <p:nvSpPr>
            <p:cNvPr id="423959" name="Text Box 23"/>
            <p:cNvSpPr txBox="1">
              <a:spLocks noChangeArrowheads="1"/>
            </p:cNvSpPr>
            <p:nvPr/>
          </p:nvSpPr>
          <p:spPr bwMode="auto">
            <a:xfrm>
              <a:off x="1882" y="1691"/>
              <a:ext cx="409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ЗС</a:t>
              </a:r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6731794" y="4388644"/>
            <a:ext cx="812006" cy="397669"/>
            <a:chOff x="4694" y="3686"/>
            <a:chExt cx="682" cy="334"/>
          </a:xfrm>
        </p:grpSpPr>
        <p:sp>
          <p:nvSpPr>
            <p:cNvPr id="423957" name="AutoShape 21"/>
            <p:cNvSpPr>
              <a:spLocks noChangeArrowheads="1"/>
            </p:cNvSpPr>
            <p:nvPr/>
          </p:nvSpPr>
          <p:spPr bwMode="auto">
            <a:xfrm>
              <a:off x="4694" y="3793"/>
              <a:ext cx="272" cy="227"/>
            </a:xfrm>
            <a:prstGeom prst="star5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latin typeface="Arial" charset="0"/>
              </a:endParaRPr>
            </a:p>
          </p:txBody>
        </p:sp>
        <p:sp>
          <p:nvSpPr>
            <p:cNvPr id="423960" name="Text Box 24"/>
            <p:cNvSpPr txBox="1">
              <a:spLocks noChangeArrowheads="1"/>
            </p:cNvSpPr>
            <p:nvPr/>
          </p:nvSpPr>
          <p:spPr bwMode="auto">
            <a:xfrm>
              <a:off x="4967" y="3686"/>
              <a:ext cx="409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ЗС</a:t>
              </a:r>
            </a:p>
          </p:txBody>
        </p:sp>
      </p:grpSp>
      <p:grpSp>
        <p:nvGrpSpPr>
          <p:cNvPr id="8" name="Group 33"/>
          <p:cNvGrpSpPr>
            <a:grpSpLocks/>
          </p:cNvGrpSpPr>
          <p:nvPr/>
        </p:nvGrpSpPr>
        <p:grpSpPr bwMode="auto">
          <a:xfrm>
            <a:off x="5004197" y="3165872"/>
            <a:ext cx="971550" cy="108347"/>
            <a:chOff x="3243" y="2659"/>
            <a:chExt cx="816" cy="91"/>
          </a:xfrm>
        </p:grpSpPr>
        <p:sp>
          <p:nvSpPr>
            <p:cNvPr id="89104" name="Line 28"/>
            <p:cNvSpPr>
              <a:spLocks noChangeShapeType="1"/>
            </p:cNvSpPr>
            <p:nvPr/>
          </p:nvSpPr>
          <p:spPr bwMode="auto">
            <a:xfrm>
              <a:off x="3243" y="2704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9105" name="Line 31"/>
            <p:cNvSpPr>
              <a:spLocks noChangeShapeType="1"/>
            </p:cNvSpPr>
            <p:nvPr/>
          </p:nvSpPr>
          <p:spPr bwMode="auto">
            <a:xfrm>
              <a:off x="3243" y="2750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9106" name="Line 32"/>
            <p:cNvSpPr>
              <a:spLocks noChangeShapeType="1"/>
            </p:cNvSpPr>
            <p:nvPr/>
          </p:nvSpPr>
          <p:spPr bwMode="auto">
            <a:xfrm>
              <a:off x="3243" y="2659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3330179" y="2301479"/>
            <a:ext cx="1133475" cy="810815"/>
            <a:chOff x="1837" y="1933"/>
            <a:chExt cx="952" cy="681"/>
          </a:xfrm>
        </p:grpSpPr>
        <p:sp>
          <p:nvSpPr>
            <p:cNvPr id="89102" name="Line 34"/>
            <p:cNvSpPr>
              <a:spLocks noChangeShapeType="1"/>
            </p:cNvSpPr>
            <p:nvPr/>
          </p:nvSpPr>
          <p:spPr bwMode="auto">
            <a:xfrm>
              <a:off x="1837" y="1933"/>
              <a:ext cx="952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89103" name="Line 35"/>
            <p:cNvSpPr>
              <a:spLocks noChangeShapeType="1"/>
            </p:cNvSpPr>
            <p:nvPr/>
          </p:nvSpPr>
          <p:spPr bwMode="auto">
            <a:xfrm>
              <a:off x="1837" y="1979"/>
              <a:ext cx="952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</p:grpSp>
      <p:sp>
        <p:nvSpPr>
          <p:cNvPr id="423972" name="Line 36"/>
          <p:cNvSpPr>
            <a:spLocks noChangeShapeType="1"/>
          </p:cNvSpPr>
          <p:nvPr/>
        </p:nvSpPr>
        <p:spPr bwMode="auto">
          <a:xfrm>
            <a:off x="4950619" y="3436144"/>
            <a:ext cx="1781175" cy="1133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17729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23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2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54" grpId="0"/>
      <p:bldP spid="423972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979"/>
            <a:ext cx="8435280" cy="63757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700" dirty="0" smtClean="0">
                <a:solidFill>
                  <a:srgbClr val="121B44"/>
                </a:solidFill>
                <a:latin typeface="+mj-lt"/>
              </a:rPr>
              <a:t>Области ответственности руководителя проекта (2/2)</a:t>
            </a:r>
            <a:endParaRPr lang="ru-RU" sz="2700" dirty="0">
              <a:solidFill>
                <a:srgbClr val="121B44"/>
              </a:solidFill>
              <a:latin typeface="+mj-lt"/>
            </a:endParaRP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888" y="1113235"/>
            <a:ext cx="6372225" cy="381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139803" y="2787256"/>
            <a:ext cx="1243013" cy="1009650"/>
            <a:chOff x="2517" y="2341"/>
            <a:chExt cx="1044" cy="848"/>
          </a:xfrm>
        </p:grpSpPr>
        <p:pic>
          <p:nvPicPr>
            <p:cNvPr id="90153" name="Picture 5" descr="j0429815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53" y="2341"/>
              <a:ext cx="726" cy="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54" name="Text Box 6"/>
            <p:cNvSpPr txBox="1">
              <a:spLocks noChangeArrowheads="1"/>
            </p:cNvSpPr>
            <p:nvPr/>
          </p:nvSpPr>
          <p:spPr bwMode="auto">
            <a:xfrm>
              <a:off x="2517" y="2840"/>
              <a:ext cx="1044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050">
                  <a:solidFill>
                    <a:srgbClr val="FF3300"/>
                  </a:solidFill>
                </a:rPr>
                <a:t>Руководитель проекта</a:t>
              </a:r>
            </a:p>
          </p:txBody>
        </p:sp>
      </p:grpSp>
      <p:sp>
        <p:nvSpPr>
          <p:cNvPr id="90117" name="Oval 8"/>
          <p:cNvSpPr>
            <a:spLocks noChangeArrowheads="1"/>
          </p:cNvSpPr>
          <p:nvPr/>
        </p:nvSpPr>
        <p:spPr bwMode="auto">
          <a:xfrm>
            <a:off x="2790825" y="2463403"/>
            <a:ext cx="3995738" cy="1565672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90118" name="Oval 11"/>
          <p:cNvSpPr>
            <a:spLocks noChangeArrowheads="1"/>
          </p:cNvSpPr>
          <p:nvPr/>
        </p:nvSpPr>
        <p:spPr bwMode="auto">
          <a:xfrm>
            <a:off x="1980010" y="1654969"/>
            <a:ext cx="5507831" cy="3131344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3059906" y="2013348"/>
            <a:ext cx="1458516" cy="415528"/>
            <a:chOff x="1610" y="1691"/>
            <a:chExt cx="1225" cy="349"/>
          </a:xfrm>
        </p:grpSpPr>
        <p:sp>
          <p:nvSpPr>
            <p:cNvPr id="427026" name="AutoShape 18"/>
            <p:cNvSpPr>
              <a:spLocks noChangeArrowheads="1"/>
            </p:cNvSpPr>
            <p:nvPr/>
          </p:nvSpPr>
          <p:spPr bwMode="auto">
            <a:xfrm>
              <a:off x="1610" y="1797"/>
              <a:ext cx="272" cy="227"/>
            </a:xfrm>
            <a:prstGeom prst="star5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latin typeface="Arial" charset="0"/>
              </a:endParaRPr>
            </a:p>
          </p:txBody>
        </p:sp>
        <p:sp>
          <p:nvSpPr>
            <p:cNvPr id="427027" name="Text Box 19"/>
            <p:cNvSpPr txBox="1">
              <a:spLocks noChangeArrowheads="1"/>
            </p:cNvSpPr>
            <p:nvPr/>
          </p:nvSpPr>
          <p:spPr bwMode="auto">
            <a:xfrm>
              <a:off x="1701" y="1691"/>
              <a:ext cx="1134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05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Функциональный менеджер</a:t>
              </a: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4518422" y="1910953"/>
            <a:ext cx="917972" cy="336947"/>
            <a:chOff x="2835" y="1605"/>
            <a:chExt cx="771" cy="283"/>
          </a:xfrm>
        </p:grpSpPr>
        <p:sp>
          <p:nvSpPr>
            <p:cNvPr id="427029" name="AutoShape 21"/>
            <p:cNvSpPr>
              <a:spLocks noChangeArrowheads="1"/>
            </p:cNvSpPr>
            <p:nvPr/>
          </p:nvSpPr>
          <p:spPr bwMode="auto">
            <a:xfrm>
              <a:off x="2835" y="1661"/>
              <a:ext cx="272" cy="227"/>
            </a:xfrm>
            <a:prstGeom prst="star5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latin typeface="Arial" charset="0"/>
              </a:endParaRPr>
            </a:p>
          </p:txBody>
        </p:sp>
        <p:sp>
          <p:nvSpPr>
            <p:cNvPr id="427030" name="Text Box 22"/>
            <p:cNvSpPr txBox="1">
              <a:spLocks noChangeArrowheads="1"/>
            </p:cNvSpPr>
            <p:nvPr/>
          </p:nvSpPr>
          <p:spPr bwMode="auto">
            <a:xfrm>
              <a:off x="3016" y="1605"/>
              <a:ext cx="59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05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Куратор</a:t>
              </a:r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3275410" y="2680098"/>
            <a:ext cx="2755106" cy="1026319"/>
            <a:chOff x="1791" y="2251"/>
            <a:chExt cx="2314" cy="862"/>
          </a:xfrm>
        </p:grpSpPr>
        <p:sp>
          <p:nvSpPr>
            <p:cNvPr id="427023" name="AutoShape 15"/>
            <p:cNvSpPr>
              <a:spLocks noChangeArrowheads="1"/>
            </p:cNvSpPr>
            <p:nvPr/>
          </p:nvSpPr>
          <p:spPr bwMode="auto">
            <a:xfrm>
              <a:off x="3243" y="2296"/>
              <a:ext cx="272" cy="227"/>
            </a:xfrm>
            <a:prstGeom prst="star5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latin typeface="Arial" charset="0"/>
              </a:endParaRPr>
            </a:p>
          </p:txBody>
        </p:sp>
        <p:sp>
          <p:nvSpPr>
            <p:cNvPr id="427024" name="Text Box 16"/>
            <p:cNvSpPr txBox="1">
              <a:spLocks noChangeArrowheads="1"/>
            </p:cNvSpPr>
            <p:nvPr/>
          </p:nvSpPr>
          <p:spPr bwMode="auto">
            <a:xfrm>
              <a:off x="1791" y="2432"/>
              <a:ext cx="681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05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Члены команды</a:t>
              </a:r>
            </a:p>
          </p:txBody>
        </p:sp>
        <p:sp>
          <p:nvSpPr>
            <p:cNvPr id="427040" name="AutoShape 32"/>
            <p:cNvSpPr>
              <a:spLocks noChangeArrowheads="1"/>
            </p:cNvSpPr>
            <p:nvPr/>
          </p:nvSpPr>
          <p:spPr bwMode="auto">
            <a:xfrm>
              <a:off x="2472" y="2251"/>
              <a:ext cx="272" cy="227"/>
            </a:xfrm>
            <a:prstGeom prst="star5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latin typeface="Arial" charset="0"/>
              </a:endParaRPr>
            </a:p>
          </p:txBody>
        </p:sp>
        <p:sp>
          <p:nvSpPr>
            <p:cNvPr id="427041" name="AutoShape 33"/>
            <p:cNvSpPr>
              <a:spLocks noChangeArrowheads="1"/>
            </p:cNvSpPr>
            <p:nvPr/>
          </p:nvSpPr>
          <p:spPr bwMode="auto">
            <a:xfrm>
              <a:off x="3833" y="2432"/>
              <a:ext cx="272" cy="227"/>
            </a:xfrm>
            <a:prstGeom prst="star5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latin typeface="Arial" charset="0"/>
              </a:endParaRPr>
            </a:p>
          </p:txBody>
        </p:sp>
        <p:sp>
          <p:nvSpPr>
            <p:cNvPr id="427042" name="AutoShape 34"/>
            <p:cNvSpPr>
              <a:spLocks noChangeArrowheads="1"/>
            </p:cNvSpPr>
            <p:nvPr/>
          </p:nvSpPr>
          <p:spPr bwMode="auto">
            <a:xfrm>
              <a:off x="3651" y="2886"/>
              <a:ext cx="272" cy="227"/>
            </a:xfrm>
            <a:prstGeom prst="star5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latin typeface="Arial" charset="0"/>
              </a:endParaRPr>
            </a:p>
          </p:txBody>
        </p:sp>
        <p:sp>
          <p:nvSpPr>
            <p:cNvPr id="427043" name="AutoShape 35"/>
            <p:cNvSpPr>
              <a:spLocks noChangeArrowheads="1"/>
            </p:cNvSpPr>
            <p:nvPr/>
          </p:nvSpPr>
          <p:spPr bwMode="auto">
            <a:xfrm>
              <a:off x="2018" y="2886"/>
              <a:ext cx="272" cy="227"/>
            </a:xfrm>
            <a:prstGeom prst="star5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latin typeface="Arial" charset="0"/>
              </a:endParaRPr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6569869" y="4462463"/>
            <a:ext cx="972741" cy="336947"/>
            <a:chOff x="2835" y="1605"/>
            <a:chExt cx="771" cy="283"/>
          </a:xfrm>
        </p:grpSpPr>
        <p:sp>
          <p:nvSpPr>
            <p:cNvPr id="427047" name="AutoShape 39"/>
            <p:cNvSpPr>
              <a:spLocks noChangeArrowheads="1"/>
            </p:cNvSpPr>
            <p:nvPr/>
          </p:nvSpPr>
          <p:spPr bwMode="auto">
            <a:xfrm>
              <a:off x="2835" y="1661"/>
              <a:ext cx="272" cy="227"/>
            </a:xfrm>
            <a:prstGeom prst="star5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latin typeface="Arial" charset="0"/>
              </a:endParaRPr>
            </a:p>
          </p:txBody>
        </p:sp>
        <p:sp>
          <p:nvSpPr>
            <p:cNvPr id="427048" name="Text Box 40"/>
            <p:cNvSpPr txBox="1">
              <a:spLocks noChangeArrowheads="1"/>
            </p:cNvSpPr>
            <p:nvPr/>
          </p:nvSpPr>
          <p:spPr bwMode="auto">
            <a:xfrm>
              <a:off x="3016" y="1605"/>
              <a:ext cx="59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05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Спонсор</a:t>
              </a:r>
            </a:p>
          </p:txBody>
        </p:sp>
      </p:grp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5057775" y="4192191"/>
            <a:ext cx="1188244" cy="336947"/>
            <a:chOff x="3288" y="3521"/>
            <a:chExt cx="998" cy="283"/>
          </a:xfrm>
        </p:grpSpPr>
        <p:sp>
          <p:nvSpPr>
            <p:cNvPr id="427050" name="AutoShape 42"/>
            <p:cNvSpPr>
              <a:spLocks noChangeArrowheads="1"/>
            </p:cNvSpPr>
            <p:nvPr/>
          </p:nvSpPr>
          <p:spPr bwMode="auto">
            <a:xfrm>
              <a:off x="3288" y="3577"/>
              <a:ext cx="272" cy="227"/>
            </a:xfrm>
            <a:prstGeom prst="star5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latin typeface="Arial" charset="0"/>
              </a:endParaRPr>
            </a:p>
          </p:txBody>
        </p:sp>
        <p:sp>
          <p:nvSpPr>
            <p:cNvPr id="427051" name="Text Box 43"/>
            <p:cNvSpPr txBox="1">
              <a:spLocks noChangeArrowheads="1"/>
            </p:cNvSpPr>
            <p:nvPr/>
          </p:nvSpPr>
          <p:spPr bwMode="auto">
            <a:xfrm>
              <a:off x="3469" y="3521"/>
              <a:ext cx="81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05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Подрядчики</a:t>
              </a:r>
            </a:p>
          </p:txBody>
        </p:sp>
      </p:grpSp>
      <p:grpSp>
        <p:nvGrpSpPr>
          <p:cNvPr id="8" name="Group 45"/>
          <p:cNvGrpSpPr>
            <a:grpSpLocks/>
          </p:cNvGrpSpPr>
          <p:nvPr/>
        </p:nvGrpSpPr>
        <p:grpSpPr bwMode="auto">
          <a:xfrm>
            <a:off x="2897982" y="3975497"/>
            <a:ext cx="1188244" cy="336947"/>
            <a:chOff x="3288" y="3521"/>
            <a:chExt cx="998" cy="283"/>
          </a:xfrm>
        </p:grpSpPr>
        <p:sp>
          <p:nvSpPr>
            <p:cNvPr id="427054" name="AutoShape 46"/>
            <p:cNvSpPr>
              <a:spLocks noChangeArrowheads="1"/>
            </p:cNvSpPr>
            <p:nvPr/>
          </p:nvSpPr>
          <p:spPr bwMode="auto">
            <a:xfrm>
              <a:off x="3288" y="3577"/>
              <a:ext cx="272" cy="227"/>
            </a:xfrm>
            <a:prstGeom prst="star5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latin typeface="Arial" charset="0"/>
              </a:endParaRPr>
            </a:p>
          </p:txBody>
        </p:sp>
        <p:sp>
          <p:nvSpPr>
            <p:cNvPr id="427055" name="Text Box 47"/>
            <p:cNvSpPr txBox="1">
              <a:spLocks noChangeArrowheads="1"/>
            </p:cNvSpPr>
            <p:nvPr/>
          </p:nvSpPr>
          <p:spPr bwMode="auto">
            <a:xfrm>
              <a:off x="3469" y="3521"/>
              <a:ext cx="81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05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Клиенты</a:t>
              </a:r>
            </a:p>
          </p:txBody>
        </p:sp>
      </p:grp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5868591" y="2234803"/>
            <a:ext cx="1188244" cy="336947"/>
            <a:chOff x="3288" y="3521"/>
            <a:chExt cx="998" cy="283"/>
          </a:xfrm>
        </p:grpSpPr>
        <p:sp>
          <p:nvSpPr>
            <p:cNvPr id="427057" name="AutoShape 49"/>
            <p:cNvSpPr>
              <a:spLocks noChangeArrowheads="1"/>
            </p:cNvSpPr>
            <p:nvPr/>
          </p:nvSpPr>
          <p:spPr bwMode="auto">
            <a:xfrm>
              <a:off x="3288" y="3577"/>
              <a:ext cx="272" cy="227"/>
            </a:xfrm>
            <a:prstGeom prst="star5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latin typeface="Arial" charset="0"/>
              </a:endParaRPr>
            </a:p>
          </p:txBody>
        </p:sp>
        <p:sp>
          <p:nvSpPr>
            <p:cNvPr id="427058" name="Text Box 50"/>
            <p:cNvSpPr txBox="1">
              <a:spLocks noChangeArrowheads="1"/>
            </p:cNvSpPr>
            <p:nvPr/>
          </p:nvSpPr>
          <p:spPr bwMode="auto">
            <a:xfrm>
              <a:off x="3469" y="3521"/>
              <a:ext cx="81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05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Сотрудники</a:t>
              </a:r>
            </a:p>
          </p:txBody>
        </p:sp>
      </p:grpSp>
      <p:grpSp>
        <p:nvGrpSpPr>
          <p:cNvPr id="10" name="Group 51"/>
          <p:cNvGrpSpPr>
            <a:grpSpLocks/>
          </p:cNvGrpSpPr>
          <p:nvPr/>
        </p:nvGrpSpPr>
        <p:grpSpPr bwMode="auto">
          <a:xfrm>
            <a:off x="1601391" y="1491853"/>
            <a:ext cx="1188244" cy="336947"/>
            <a:chOff x="3288" y="3521"/>
            <a:chExt cx="998" cy="283"/>
          </a:xfrm>
        </p:grpSpPr>
        <p:sp>
          <p:nvSpPr>
            <p:cNvPr id="427060" name="AutoShape 52"/>
            <p:cNvSpPr>
              <a:spLocks noChangeArrowheads="1"/>
            </p:cNvSpPr>
            <p:nvPr/>
          </p:nvSpPr>
          <p:spPr bwMode="auto">
            <a:xfrm>
              <a:off x="3288" y="3577"/>
              <a:ext cx="272" cy="227"/>
            </a:xfrm>
            <a:prstGeom prst="star5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latin typeface="Arial" charset="0"/>
              </a:endParaRPr>
            </a:p>
          </p:txBody>
        </p:sp>
        <p:sp>
          <p:nvSpPr>
            <p:cNvPr id="427061" name="Text Box 53"/>
            <p:cNvSpPr txBox="1">
              <a:spLocks noChangeArrowheads="1"/>
            </p:cNvSpPr>
            <p:nvPr/>
          </p:nvSpPr>
          <p:spPr bwMode="auto">
            <a:xfrm>
              <a:off x="3469" y="3521"/>
              <a:ext cx="81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05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Госорганы</a:t>
              </a:r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1656160" y="4569619"/>
            <a:ext cx="1188244" cy="336947"/>
            <a:chOff x="3288" y="3521"/>
            <a:chExt cx="998" cy="283"/>
          </a:xfrm>
        </p:grpSpPr>
        <p:sp>
          <p:nvSpPr>
            <p:cNvPr id="427063" name="AutoShape 55"/>
            <p:cNvSpPr>
              <a:spLocks noChangeArrowheads="1"/>
            </p:cNvSpPr>
            <p:nvPr/>
          </p:nvSpPr>
          <p:spPr bwMode="auto">
            <a:xfrm>
              <a:off x="3288" y="3577"/>
              <a:ext cx="272" cy="227"/>
            </a:xfrm>
            <a:prstGeom prst="star5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latin typeface="Arial" charset="0"/>
              </a:endParaRPr>
            </a:p>
          </p:txBody>
        </p:sp>
        <p:sp>
          <p:nvSpPr>
            <p:cNvPr id="427064" name="Text Box 56"/>
            <p:cNvSpPr txBox="1">
              <a:spLocks noChangeArrowheads="1"/>
            </p:cNvSpPr>
            <p:nvPr/>
          </p:nvSpPr>
          <p:spPr bwMode="auto">
            <a:xfrm>
              <a:off x="3469" y="3521"/>
              <a:ext cx="81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05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Конкуренты</a:t>
              </a:r>
            </a:p>
          </p:txBody>
        </p:sp>
      </p:grpSp>
      <p:grpSp>
        <p:nvGrpSpPr>
          <p:cNvPr id="12" name="Group 57"/>
          <p:cNvGrpSpPr>
            <a:grpSpLocks/>
          </p:cNvGrpSpPr>
          <p:nvPr/>
        </p:nvGrpSpPr>
        <p:grpSpPr bwMode="auto">
          <a:xfrm>
            <a:off x="6246019" y="1425181"/>
            <a:ext cx="1188244" cy="415528"/>
            <a:chOff x="3288" y="3521"/>
            <a:chExt cx="998" cy="349"/>
          </a:xfrm>
        </p:grpSpPr>
        <p:sp>
          <p:nvSpPr>
            <p:cNvPr id="427066" name="AutoShape 58"/>
            <p:cNvSpPr>
              <a:spLocks noChangeArrowheads="1"/>
            </p:cNvSpPr>
            <p:nvPr/>
          </p:nvSpPr>
          <p:spPr bwMode="auto">
            <a:xfrm>
              <a:off x="3288" y="3577"/>
              <a:ext cx="272" cy="227"/>
            </a:xfrm>
            <a:prstGeom prst="star5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latin typeface="Arial" charset="0"/>
              </a:endParaRPr>
            </a:p>
          </p:txBody>
        </p:sp>
        <p:sp>
          <p:nvSpPr>
            <p:cNvPr id="427067" name="Text Box 59"/>
            <p:cNvSpPr txBox="1">
              <a:spLocks noChangeArrowheads="1"/>
            </p:cNvSpPr>
            <p:nvPr/>
          </p:nvSpPr>
          <p:spPr bwMode="auto">
            <a:xfrm>
              <a:off x="3469" y="3521"/>
              <a:ext cx="817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05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Топ-менеджмент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173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45604" y="26195"/>
            <a:ext cx="8302859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000" dirty="0"/>
              <a:t/>
            </a:r>
            <a:br>
              <a:rPr lang="ru-RU" sz="3000" dirty="0"/>
            </a:br>
            <a:r>
              <a:rPr lang="ru-RU" sz="3000" dirty="0"/>
              <a:t>Матрица «поддержка / противодействие × сила влияния»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087166" y="2138363"/>
            <a:ext cx="2376488" cy="199906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4463653" y="2138363"/>
            <a:ext cx="2376488" cy="199906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2087166" y="3165872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 rot="5400000">
            <a:off x="2249686" y="3111699"/>
            <a:ext cx="20514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4517231" y="3165872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 rot="5400000">
            <a:off x="4626174" y="3111699"/>
            <a:ext cx="20514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>
            <a:off x="1656160" y="4137422"/>
            <a:ext cx="599360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ru-RU" sz="1350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 rot="-5400000">
            <a:off x="2857501" y="2881313"/>
            <a:ext cx="321230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ru-RU" sz="1350"/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6247210" y="4529137"/>
            <a:ext cx="14573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/>
              <a:t>Поддержка /</a:t>
            </a:r>
          </a:p>
          <a:p>
            <a:pPr algn="ctr">
              <a:spcBef>
                <a:spcPct val="50000"/>
              </a:spcBef>
            </a:pPr>
            <a:r>
              <a:rPr lang="ru-RU" sz="1200"/>
              <a:t>противодействие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4895850" y="1329929"/>
            <a:ext cx="14573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/>
              <a:t>Сила влияния</a:t>
            </a: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4410076" y="4173141"/>
            <a:ext cx="5941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0</a:t>
            </a: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4410076" y="1762125"/>
            <a:ext cx="5941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5</a:t>
            </a: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6516291" y="4173141"/>
            <a:ext cx="5941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+5</a:t>
            </a:r>
          </a:p>
        </p:txBody>
      </p:sp>
      <p:sp>
        <p:nvSpPr>
          <p:cNvPr id="24592" name="Text Box 16"/>
          <p:cNvSpPr txBox="1">
            <a:spLocks noChangeArrowheads="1"/>
          </p:cNvSpPr>
          <p:nvPr/>
        </p:nvSpPr>
        <p:spPr bwMode="auto">
          <a:xfrm>
            <a:off x="1709738" y="4173141"/>
            <a:ext cx="5941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-5</a:t>
            </a:r>
          </a:p>
        </p:txBody>
      </p:sp>
      <p:sp>
        <p:nvSpPr>
          <p:cNvPr id="494609" name="AutoShape 17"/>
          <p:cNvSpPr>
            <a:spLocks noChangeArrowheads="1"/>
          </p:cNvSpPr>
          <p:nvPr/>
        </p:nvSpPr>
        <p:spPr bwMode="auto">
          <a:xfrm>
            <a:off x="2465785" y="2247900"/>
            <a:ext cx="378619" cy="323850"/>
          </a:xfrm>
          <a:prstGeom prst="star5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350"/>
          </a:p>
        </p:txBody>
      </p:sp>
      <p:sp>
        <p:nvSpPr>
          <p:cNvPr id="494610" name="AutoShape 18"/>
          <p:cNvSpPr>
            <a:spLocks noChangeArrowheads="1"/>
          </p:cNvSpPr>
          <p:nvPr/>
        </p:nvSpPr>
        <p:spPr bwMode="auto">
          <a:xfrm>
            <a:off x="2789635" y="2626519"/>
            <a:ext cx="378619" cy="323850"/>
          </a:xfrm>
          <a:prstGeom prst="star5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350"/>
          </a:p>
        </p:txBody>
      </p:sp>
      <p:sp>
        <p:nvSpPr>
          <p:cNvPr id="494611" name="AutoShape 19"/>
          <p:cNvSpPr>
            <a:spLocks noChangeArrowheads="1"/>
          </p:cNvSpPr>
          <p:nvPr/>
        </p:nvSpPr>
        <p:spPr bwMode="auto">
          <a:xfrm>
            <a:off x="2250282" y="2733675"/>
            <a:ext cx="378619" cy="323850"/>
          </a:xfrm>
          <a:prstGeom prst="star5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350"/>
          </a:p>
        </p:txBody>
      </p:sp>
      <p:sp>
        <p:nvSpPr>
          <p:cNvPr id="494612" name="AutoShape 20"/>
          <p:cNvSpPr>
            <a:spLocks noChangeArrowheads="1"/>
          </p:cNvSpPr>
          <p:nvPr/>
        </p:nvSpPr>
        <p:spPr bwMode="auto">
          <a:xfrm>
            <a:off x="2627710" y="3274219"/>
            <a:ext cx="378619" cy="323850"/>
          </a:xfrm>
          <a:prstGeom prst="star5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350"/>
          </a:p>
        </p:txBody>
      </p:sp>
      <p:sp>
        <p:nvSpPr>
          <p:cNvPr id="494613" name="AutoShape 21"/>
          <p:cNvSpPr>
            <a:spLocks noChangeArrowheads="1"/>
          </p:cNvSpPr>
          <p:nvPr/>
        </p:nvSpPr>
        <p:spPr bwMode="auto">
          <a:xfrm>
            <a:off x="3545682" y="2409825"/>
            <a:ext cx="378619" cy="323850"/>
          </a:xfrm>
          <a:prstGeom prst="star5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350"/>
          </a:p>
        </p:txBody>
      </p:sp>
      <p:sp>
        <p:nvSpPr>
          <p:cNvPr id="494614" name="AutoShape 22"/>
          <p:cNvSpPr>
            <a:spLocks noChangeArrowheads="1"/>
          </p:cNvSpPr>
          <p:nvPr/>
        </p:nvSpPr>
        <p:spPr bwMode="auto">
          <a:xfrm>
            <a:off x="4679157" y="2733675"/>
            <a:ext cx="378619" cy="323850"/>
          </a:xfrm>
          <a:prstGeom prst="star5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350"/>
          </a:p>
        </p:txBody>
      </p:sp>
      <p:sp>
        <p:nvSpPr>
          <p:cNvPr id="494615" name="AutoShape 23"/>
          <p:cNvSpPr>
            <a:spLocks noChangeArrowheads="1"/>
          </p:cNvSpPr>
          <p:nvPr/>
        </p:nvSpPr>
        <p:spPr bwMode="auto">
          <a:xfrm>
            <a:off x="4841082" y="3436144"/>
            <a:ext cx="378619" cy="323850"/>
          </a:xfrm>
          <a:prstGeom prst="star5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350"/>
          </a:p>
        </p:txBody>
      </p:sp>
      <p:sp>
        <p:nvSpPr>
          <p:cNvPr id="494616" name="AutoShape 24"/>
          <p:cNvSpPr>
            <a:spLocks noChangeArrowheads="1"/>
          </p:cNvSpPr>
          <p:nvPr/>
        </p:nvSpPr>
        <p:spPr bwMode="auto">
          <a:xfrm>
            <a:off x="5975748" y="3274219"/>
            <a:ext cx="378619" cy="323850"/>
          </a:xfrm>
          <a:prstGeom prst="star5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350"/>
          </a:p>
        </p:txBody>
      </p:sp>
      <p:sp>
        <p:nvSpPr>
          <p:cNvPr id="494617" name="AutoShape 25"/>
          <p:cNvSpPr>
            <a:spLocks noChangeArrowheads="1"/>
          </p:cNvSpPr>
          <p:nvPr/>
        </p:nvSpPr>
        <p:spPr bwMode="auto">
          <a:xfrm>
            <a:off x="3977879" y="3598069"/>
            <a:ext cx="378619" cy="323850"/>
          </a:xfrm>
          <a:prstGeom prst="star5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350"/>
          </a:p>
        </p:txBody>
      </p:sp>
      <p:sp>
        <p:nvSpPr>
          <p:cNvPr id="494618" name="AutoShape 26"/>
          <p:cNvSpPr>
            <a:spLocks noChangeArrowheads="1"/>
          </p:cNvSpPr>
          <p:nvPr/>
        </p:nvSpPr>
        <p:spPr bwMode="auto">
          <a:xfrm>
            <a:off x="2141935" y="3759994"/>
            <a:ext cx="378619" cy="323850"/>
          </a:xfrm>
          <a:prstGeom prst="star5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350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980010" y="1810942"/>
            <a:ext cx="1403747" cy="1354931"/>
            <a:chOff x="703" y="1521"/>
            <a:chExt cx="1179" cy="1138"/>
          </a:xfrm>
        </p:grpSpPr>
        <p:grpSp>
          <p:nvGrpSpPr>
            <p:cNvPr id="3" name="Group 28"/>
            <p:cNvGrpSpPr>
              <a:grpSpLocks/>
            </p:cNvGrpSpPr>
            <p:nvPr/>
          </p:nvGrpSpPr>
          <p:grpSpPr bwMode="auto">
            <a:xfrm>
              <a:off x="793" y="1797"/>
              <a:ext cx="998" cy="862"/>
              <a:chOff x="793" y="1797"/>
              <a:chExt cx="998" cy="862"/>
            </a:xfrm>
          </p:grpSpPr>
          <p:sp>
            <p:nvSpPr>
              <p:cNvPr id="24611" name="Line 29"/>
              <p:cNvSpPr>
                <a:spLocks noChangeShapeType="1"/>
              </p:cNvSpPr>
              <p:nvPr/>
            </p:nvSpPr>
            <p:spPr bwMode="auto">
              <a:xfrm>
                <a:off x="793" y="2659"/>
                <a:ext cx="998" cy="0"/>
              </a:xfrm>
              <a:prstGeom prst="line">
                <a:avLst/>
              </a:prstGeom>
              <a:noFill/>
              <a:ln w="762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350"/>
              </a:p>
            </p:txBody>
          </p:sp>
          <p:sp>
            <p:nvSpPr>
              <p:cNvPr id="24612" name="Line 30"/>
              <p:cNvSpPr>
                <a:spLocks noChangeShapeType="1"/>
              </p:cNvSpPr>
              <p:nvPr/>
            </p:nvSpPr>
            <p:spPr bwMode="auto">
              <a:xfrm rot="5400000">
                <a:off x="1360" y="2228"/>
                <a:ext cx="862" cy="0"/>
              </a:xfrm>
              <a:prstGeom prst="line">
                <a:avLst/>
              </a:prstGeom>
              <a:noFill/>
              <a:ln w="762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350"/>
              </a:p>
            </p:txBody>
          </p:sp>
        </p:grpSp>
        <p:sp>
          <p:nvSpPr>
            <p:cNvPr id="24610" name="Text Box 31"/>
            <p:cNvSpPr txBox="1">
              <a:spLocks noChangeArrowheads="1"/>
            </p:cNvSpPr>
            <p:nvPr/>
          </p:nvSpPr>
          <p:spPr bwMode="auto">
            <a:xfrm>
              <a:off x="703" y="1521"/>
              <a:ext cx="1179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350">
                  <a:solidFill>
                    <a:srgbClr val="FF0000"/>
                  </a:solidFill>
                </a:rPr>
                <a:t>Опасная  зона</a:t>
              </a:r>
            </a:p>
          </p:txBody>
        </p:sp>
      </p:grpSp>
      <p:sp>
        <p:nvSpPr>
          <p:cNvPr id="494624" name="AutoShape 32"/>
          <p:cNvSpPr>
            <a:spLocks noChangeArrowheads="1"/>
          </p:cNvSpPr>
          <p:nvPr/>
        </p:nvSpPr>
        <p:spPr bwMode="auto">
          <a:xfrm>
            <a:off x="6137673" y="2787254"/>
            <a:ext cx="378619" cy="323850"/>
          </a:xfrm>
          <a:prstGeom prst="star5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350"/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2087167" y="3706415"/>
            <a:ext cx="1944290" cy="1056084"/>
            <a:chOff x="793" y="3113"/>
            <a:chExt cx="1633" cy="887"/>
          </a:xfrm>
        </p:grpSpPr>
        <p:sp>
          <p:nvSpPr>
            <p:cNvPr id="24606" name="Oval 34"/>
            <p:cNvSpPr>
              <a:spLocks noChangeArrowheads="1"/>
            </p:cNvSpPr>
            <p:nvPr/>
          </p:nvSpPr>
          <p:spPr bwMode="auto">
            <a:xfrm>
              <a:off x="793" y="3113"/>
              <a:ext cx="409" cy="363"/>
            </a:xfrm>
            <a:prstGeom prst="ellipse">
              <a:avLst/>
            </a:prstGeom>
            <a:noFill/>
            <a:ln w="57150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24607" name="Text Box 35"/>
            <p:cNvSpPr txBox="1">
              <a:spLocks noChangeArrowheads="1"/>
            </p:cNvSpPr>
            <p:nvPr/>
          </p:nvSpPr>
          <p:spPr bwMode="auto">
            <a:xfrm>
              <a:off x="929" y="3748"/>
              <a:ext cx="149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350">
                  <a:solidFill>
                    <a:srgbClr val="FF0000"/>
                  </a:solidFill>
                </a:rPr>
                <a:t>Не пренебрегать!</a:t>
              </a:r>
            </a:p>
          </p:txBody>
        </p:sp>
        <p:sp>
          <p:nvSpPr>
            <p:cNvPr id="24608" name="Line 36"/>
            <p:cNvSpPr>
              <a:spLocks noChangeShapeType="1"/>
            </p:cNvSpPr>
            <p:nvPr/>
          </p:nvSpPr>
          <p:spPr bwMode="auto">
            <a:xfrm flipH="1" flipV="1">
              <a:off x="1156" y="3521"/>
              <a:ext cx="227" cy="22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ru-RU" sz="1350"/>
            </a:p>
          </p:txBody>
        </p:sp>
      </p:grpSp>
    </p:spTree>
    <p:extLst>
      <p:ext uri="{BB962C8B-B14F-4D97-AF65-F5344CB8AC3E}">
        <p14:creationId xmlns:p14="http://schemas.microsoft.com/office/powerpoint/2010/main" val="2220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6" descr="http://gettingoutinarlington.files.wordpress.com/2010/04/alexandria-earth-day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63588" y="987574"/>
            <a:ext cx="2815829" cy="37504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9987" name="Заголовок 1"/>
          <p:cNvSpPr>
            <a:spLocks noGrp="1"/>
          </p:cNvSpPr>
          <p:nvPr>
            <p:ph type="ctrTitle"/>
          </p:nvPr>
        </p:nvSpPr>
        <p:spPr>
          <a:xfrm>
            <a:off x="395536" y="160718"/>
            <a:ext cx="7380418" cy="330989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ISO 26000:2010: «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Руководство по социальной ответственности»</a:t>
            </a:r>
          </a:p>
        </p:txBody>
      </p:sp>
      <p:sp>
        <p:nvSpPr>
          <p:cNvPr id="169988" name="Содержимое 2"/>
          <p:cNvSpPr>
            <a:spLocks noGrp="1"/>
          </p:cNvSpPr>
          <p:nvPr>
            <p:ph type="subTitle" idx="1"/>
          </p:nvPr>
        </p:nvSpPr>
        <p:spPr>
          <a:xfrm>
            <a:off x="3875480" y="750081"/>
            <a:ext cx="3943344" cy="2946818"/>
          </a:xfrm>
        </p:spPr>
        <p:txBody>
          <a:bodyPr>
            <a:noAutofit/>
          </a:bodyPr>
          <a:lstStyle/>
          <a:p>
            <a:pPr marL="134541" indent="-134541">
              <a:spcBef>
                <a:spcPts val="450"/>
              </a:spcBef>
            </a:pPr>
            <a:r>
              <a:rPr lang="ru-RU" sz="1050" dirty="0">
                <a:solidFill>
                  <a:schemeClr val="accent1">
                    <a:lumMod val="75000"/>
                  </a:schemeClr>
                </a:solidFill>
              </a:rPr>
              <a:t>Международный Стандарт ISO 26000 представляет руководство по принципам, лежащим в основе социальной ответственности, основным темам и проблемам, касающимся социальной ответственности, и способам интеграции социальной ответственного поведения в стратегии, системы, практики и процессы организации. </a:t>
            </a:r>
          </a:p>
          <a:p>
            <a:pPr marL="134541" indent="-134541">
              <a:spcBef>
                <a:spcPts val="450"/>
              </a:spcBef>
            </a:pP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</a:rPr>
              <a:t>Стандарт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</a:rPr>
              <a:t>ISO 26000 предназначен для добровольного применения.</a:t>
            </a:r>
          </a:p>
          <a:p>
            <a:pPr marL="134541" indent="-134541">
              <a:spcBef>
                <a:spcPts val="450"/>
              </a:spcBef>
            </a:pPr>
            <a:endParaRPr lang="ru-RU" sz="105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4014750" y="2931790"/>
            <a:ext cx="3804074" cy="123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6600"/>
              </a:buClr>
              <a:buSzPct val="120000"/>
              <a:defRPr/>
            </a:pPr>
            <a:r>
              <a:rPr lang="ru-RU" sz="1050" kern="0" dirty="0">
                <a:solidFill>
                  <a:srgbClr val="121B44"/>
                </a:solidFill>
                <a:latin typeface="+mj-lt"/>
              </a:rPr>
              <a:t>Каждой организации рекомендуется повысить уровень своей социальной ответственности, применяя данный Международный Стандарт </a:t>
            </a:r>
            <a:r>
              <a:rPr lang="en-US" sz="1050" kern="0" dirty="0">
                <a:solidFill>
                  <a:srgbClr val="121B44"/>
                </a:solidFill>
                <a:latin typeface="+mj-lt"/>
              </a:rPr>
              <a:t>ISO 26000</a:t>
            </a:r>
            <a:r>
              <a:rPr lang="ru-RU" sz="1050" kern="0" dirty="0">
                <a:solidFill>
                  <a:srgbClr val="121B44"/>
                </a:solidFill>
                <a:latin typeface="+mj-lt"/>
              </a:rPr>
              <a:t>, в том числе принимая во внимание ожидания заинтересованных сторон, соблюдая законодательство, а также согласуясь с международными нормами поведения.</a:t>
            </a:r>
          </a:p>
        </p:txBody>
      </p:sp>
    </p:spTree>
    <p:extLst>
      <p:ext uri="{BB962C8B-B14F-4D97-AF65-F5344CB8AC3E}">
        <p14:creationId xmlns:p14="http://schemas.microsoft.com/office/powerpoint/2010/main" val="346147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Заголовок 1"/>
          <p:cNvSpPr>
            <a:spLocks noGrp="1"/>
          </p:cNvSpPr>
          <p:nvPr>
            <p:ph type="ctrTitle"/>
          </p:nvPr>
        </p:nvSpPr>
        <p:spPr>
          <a:xfrm>
            <a:off x="1079612" y="123478"/>
            <a:ext cx="6321316" cy="589364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Принципы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ISO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26000 </a:t>
            </a:r>
          </a:p>
        </p:txBody>
      </p:sp>
      <p:sp>
        <p:nvSpPr>
          <p:cNvPr id="171011" name="Содержимое 2"/>
          <p:cNvSpPr>
            <a:spLocks noGrp="1"/>
          </p:cNvSpPr>
          <p:nvPr>
            <p:ph type="subTitle" idx="1"/>
          </p:nvPr>
        </p:nvSpPr>
        <p:spPr>
          <a:xfrm>
            <a:off x="1357290" y="964395"/>
            <a:ext cx="5518586" cy="3643338"/>
          </a:xfrm>
        </p:spPr>
        <p:txBody>
          <a:bodyPr>
            <a:noAutofit/>
          </a:bodyPr>
          <a:lstStyle/>
          <a:p>
            <a:pPr marL="135731" indent="-135731" algn="l">
              <a:spcBef>
                <a:spcPts val="450"/>
              </a:spcBef>
              <a:buFontTx/>
              <a:buAutoNum type="arabicPeriod"/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Подотчетность.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Принцип: организации следует быть подотчетной за ее воздействие на общество, экономику и окружающую среду.</a:t>
            </a:r>
          </a:p>
          <a:p>
            <a:pPr marL="135731" indent="-135731" algn="l">
              <a:spcBef>
                <a:spcPts val="450"/>
              </a:spcBef>
              <a:buFontTx/>
              <a:buAutoNum type="arabicPeriod"/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Прозрачность.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Принцип: организации следует быть прозрачной в ее решениях и деятельности, которые оказывают воздействие на общество и окружающую среду.</a:t>
            </a:r>
          </a:p>
          <a:p>
            <a:pPr marL="135731" indent="-135731" algn="l">
              <a:spcBef>
                <a:spcPts val="450"/>
              </a:spcBef>
              <a:buFontTx/>
              <a:buAutoNum type="arabicPeriod"/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Этичное поведение.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Принцип: организации следует постоянно вести себя этично.</a:t>
            </a:r>
          </a:p>
          <a:p>
            <a:pPr marL="135731" indent="-135731" algn="l">
              <a:spcBef>
                <a:spcPts val="450"/>
              </a:spcBef>
              <a:buFontTx/>
              <a:buAutoNum type="arabicPeriod"/>
            </a:pPr>
            <a:r>
              <a:rPr lang="ru-RU" sz="1200" b="1" kern="0" dirty="0">
                <a:solidFill>
                  <a:schemeClr val="accent1">
                    <a:lumMod val="75000"/>
                  </a:schemeClr>
                </a:solidFill>
              </a:rPr>
              <a:t>Уважение интересов заинтересованных сторон. </a:t>
            </a:r>
            <a:r>
              <a:rPr lang="ru-RU" sz="1200" kern="0" dirty="0">
                <a:solidFill>
                  <a:schemeClr val="accent1">
                    <a:lumMod val="75000"/>
                  </a:schemeClr>
                </a:solidFill>
              </a:rPr>
              <a:t>Принцип: организации следует уважать, учитывать и реагировать на интересы ее заинтересованных сторон.</a:t>
            </a:r>
          </a:p>
          <a:p>
            <a:pPr marL="135731" indent="-135731" algn="l">
              <a:spcBef>
                <a:spcPts val="450"/>
              </a:spcBef>
              <a:buFontTx/>
              <a:buAutoNum type="arabicPeriod"/>
            </a:pPr>
            <a:r>
              <a:rPr lang="ru-RU" sz="1200" b="1" kern="0" dirty="0">
                <a:solidFill>
                  <a:schemeClr val="accent1">
                    <a:lumMod val="75000"/>
                  </a:schemeClr>
                </a:solidFill>
              </a:rPr>
              <a:t>Соблюдение верховенства закона.</a:t>
            </a:r>
            <a:r>
              <a:rPr lang="ru-RU" sz="1200" kern="0" dirty="0">
                <a:solidFill>
                  <a:schemeClr val="accent1">
                    <a:lumMod val="75000"/>
                  </a:schemeClr>
                </a:solidFill>
              </a:rPr>
              <a:t> Принцип: организации следует принять то, что соблюдение верховенства закона обязательно.</a:t>
            </a:r>
          </a:p>
          <a:p>
            <a:pPr marL="135731" indent="-135731" algn="l">
              <a:spcBef>
                <a:spcPts val="450"/>
              </a:spcBef>
              <a:buFontTx/>
              <a:buAutoNum type="arabicPeriod"/>
            </a:pPr>
            <a:r>
              <a:rPr lang="ru-RU" sz="1200" b="1" kern="0" dirty="0">
                <a:solidFill>
                  <a:schemeClr val="accent1">
                    <a:lumMod val="75000"/>
                  </a:schemeClr>
                </a:solidFill>
              </a:rPr>
              <a:t>Соблюдение международных норм поведения. </a:t>
            </a:r>
            <a:r>
              <a:rPr lang="ru-RU" sz="1200" kern="0" dirty="0">
                <a:solidFill>
                  <a:schemeClr val="accent1">
                    <a:lumMod val="75000"/>
                  </a:schemeClr>
                </a:solidFill>
              </a:rPr>
              <a:t>Принцип: организации следует соблюдать международные нормы поведения, следуя при этом принципу соблюдения верховенства закона.</a:t>
            </a:r>
          </a:p>
          <a:p>
            <a:pPr marL="135731" indent="-135731" algn="l">
              <a:spcBef>
                <a:spcPts val="450"/>
              </a:spcBef>
              <a:buFontTx/>
              <a:buAutoNum type="arabicPeriod"/>
            </a:pPr>
            <a:r>
              <a:rPr lang="ru-RU" sz="1200" b="1" kern="0" dirty="0">
                <a:solidFill>
                  <a:schemeClr val="accent1">
                    <a:lumMod val="75000"/>
                  </a:schemeClr>
                </a:solidFill>
              </a:rPr>
              <a:t>Соблюдение прав человека. </a:t>
            </a:r>
            <a:r>
              <a:rPr lang="ru-RU" sz="1200" kern="0" dirty="0">
                <a:solidFill>
                  <a:schemeClr val="accent1">
                    <a:lumMod val="75000"/>
                  </a:schemeClr>
                </a:solidFill>
              </a:rPr>
              <a:t>Принцип: организации следует соблюдать права человека и признавать их важность и всеобщность.</a:t>
            </a:r>
          </a:p>
        </p:txBody>
      </p:sp>
      <p:pic>
        <p:nvPicPr>
          <p:cNvPr id="171012" name="Picture 4" descr="http://g.diena.lt/00/51/9119df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732240" y="1896461"/>
            <a:ext cx="2108697" cy="14041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1410868" y="4232683"/>
            <a:ext cx="6054329" cy="101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spcBef>
                <a:spcPts val="450"/>
              </a:spcBef>
              <a:buClr>
                <a:srgbClr val="FF6600"/>
              </a:buClr>
              <a:buSzPct val="120000"/>
              <a:buFont typeface="Wingdings" pitchFamily="2" charset="2"/>
              <a:buChar char="§"/>
              <a:defRPr/>
            </a:pPr>
            <a:endParaRPr lang="ru-RU" sz="1200" kern="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32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Заголовок 1"/>
          <p:cNvSpPr>
            <a:spLocks noGrp="1"/>
          </p:cNvSpPr>
          <p:nvPr>
            <p:ph type="ctrTitle"/>
          </p:nvPr>
        </p:nvSpPr>
        <p:spPr>
          <a:xfrm>
            <a:off x="892719" y="266698"/>
            <a:ext cx="6608469" cy="428628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Темы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ISO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26000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" name="Группа 20"/>
          <p:cNvGrpSpPr>
            <a:grpSpLocks/>
          </p:cNvGrpSpPr>
          <p:nvPr/>
        </p:nvGrpSpPr>
        <p:grpSpPr bwMode="auto">
          <a:xfrm>
            <a:off x="2536032" y="159482"/>
            <a:ext cx="6032412" cy="4394659"/>
            <a:chOff x="714348" y="928670"/>
            <a:chExt cx="5357850" cy="5143536"/>
          </a:xfrm>
        </p:grpSpPr>
        <p:sp>
          <p:nvSpPr>
            <p:cNvPr id="15" name="Овал 14"/>
            <p:cNvSpPr/>
            <p:nvPr/>
          </p:nvSpPr>
          <p:spPr>
            <a:xfrm>
              <a:off x="714348" y="928670"/>
              <a:ext cx="5357850" cy="51435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E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/>
            </a:p>
          </p:txBody>
        </p:sp>
        <p:sp>
          <p:nvSpPr>
            <p:cNvPr id="6" name="Овал 5"/>
            <p:cNvSpPr/>
            <p:nvPr/>
          </p:nvSpPr>
          <p:spPr>
            <a:xfrm>
              <a:off x="2628886" y="2714619"/>
              <a:ext cx="1549411" cy="1643075"/>
            </a:xfrm>
            <a:prstGeom prst="ellipse">
              <a:avLst/>
            </a:prstGeom>
            <a:solidFill>
              <a:srgbClr val="006600"/>
            </a:solidFill>
            <a:ln w="12700">
              <a:solidFill>
                <a:srgbClr val="002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ru-RU" sz="825" b="1" dirty="0"/>
                <a:t>ОРГАНИЗАЦИЯ</a:t>
              </a:r>
            </a:p>
          </p:txBody>
        </p:sp>
        <p:sp>
          <p:nvSpPr>
            <p:cNvPr id="7" name="Овал 6"/>
            <p:cNvSpPr/>
            <p:nvPr/>
          </p:nvSpPr>
          <p:spPr>
            <a:xfrm>
              <a:off x="1808144" y="1357298"/>
              <a:ext cx="1595448" cy="1597036"/>
            </a:xfrm>
            <a:prstGeom prst="ellipse">
              <a:avLst/>
            </a:prstGeom>
            <a:solidFill>
              <a:srgbClr val="B3FFB3"/>
            </a:solidFill>
            <a:ln w="12700">
              <a:solidFill>
                <a:srgbClr val="002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ru-RU" sz="825" dirty="0">
                  <a:solidFill>
                    <a:srgbClr val="002E00"/>
                  </a:solidFill>
                </a:rPr>
                <a:t>Участие в жизни сообществ и их развитие</a:t>
              </a:r>
            </a:p>
          </p:txBody>
        </p:sp>
        <p:sp>
          <p:nvSpPr>
            <p:cNvPr id="8" name="Овал 7"/>
            <p:cNvSpPr/>
            <p:nvPr/>
          </p:nvSpPr>
          <p:spPr>
            <a:xfrm>
              <a:off x="3403592" y="1357298"/>
              <a:ext cx="1597036" cy="1597036"/>
            </a:xfrm>
            <a:prstGeom prst="ellipse">
              <a:avLst/>
            </a:prstGeom>
            <a:solidFill>
              <a:srgbClr val="B3FFB3"/>
            </a:solidFill>
            <a:ln w="12700">
              <a:solidFill>
                <a:srgbClr val="002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ru-RU" sz="825" dirty="0">
                  <a:solidFill>
                    <a:srgbClr val="002E00"/>
                  </a:solidFill>
                </a:rPr>
                <a:t>Права человека</a:t>
              </a:r>
            </a:p>
          </p:txBody>
        </p:sp>
        <p:sp>
          <p:nvSpPr>
            <p:cNvPr id="9" name="Овал 8"/>
            <p:cNvSpPr/>
            <p:nvPr/>
          </p:nvSpPr>
          <p:spPr>
            <a:xfrm>
              <a:off x="4178297" y="2771770"/>
              <a:ext cx="1549411" cy="1549411"/>
            </a:xfrm>
            <a:prstGeom prst="ellipse">
              <a:avLst/>
            </a:prstGeom>
            <a:solidFill>
              <a:srgbClr val="B3FFB3"/>
            </a:solidFill>
            <a:ln w="12700">
              <a:solidFill>
                <a:srgbClr val="002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ru-RU" sz="825" dirty="0">
                  <a:solidFill>
                    <a:srgbClr val="002E00"/>
                  </a:solidFill>
                </a:rPr>
                <a:t>Трудовые практики</a:t>
              </a:r>
            </a:p>
          </p:txBody>
        </p:sp>
        <p:sp>
          <p:nvSpPr>
            <p:cNvPr id="10" name="Овал 9"/>
            <p:cNvSpPr/>
            <p:nvPr/>
          </p:nvSpPr>
          <p:spPr>
            <a:xfrm>
              <a:off x="3448042" y="4138617"/>
              <a:ext cx="1549411" cy="1549411"/>
            </a:xfrm>
            <a:prstGeom prst="ellipse">
              <a:avLst/>
            </a:prstGeom>
            <a:solidFill>
              <a:srgbClr val="B3FFB3"/>
            </a:solidFill>
            <a:ln w="12700">
              <a:solidFill>
                <a:srgbClr val="002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ru-RU" sz="825" dirty="0">
                  <a:solidFill>
                    <a:srgbClr val="002E00"/>
                  </a:solidFill>
                </a:rPr>
                <a:t>Окружающая среда</a:t>
              </a:r>
            </a:p>
          </p:txBody>
        </p:sp>
        <p:sp>
          <p:nvSpPr>
            <p:cNvPr id="11" name="Овал 10"/>
            <p:cNvSpPr/>
            <p:nvPr/>
          </p:nvSpPr>
          <p:spPr>
            <a:xfrm>
              <a:off x="1785918" y="4143379"/>
              <a:ext cx="1643073" cy="1544649"/>
            </a:xfrm>
            <a:prstGeom prst="ellipse">
              <a:avLst/>
            </a:prstGeom>
            <a:solidFill>
              <a:srgbClr val="B3FFB3"/>
            </a:solidFill>
            <a:ln w="12700">
              <a:solidFill>
                <a:srgbClr val="002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ru-RU" sz="825" dirty="0">
                  <a:solidFill>
                    <a:srgbClr val="002E00"/>
                  </a:solidFill>
                </a:rPr>
                <a:t>Добросовестные деловые практики</a:t>
              </a:r>
            </a:p>
          </p:txBody>
        </p:sp>
        <p:sp>
          <p:nvSpPr>
            <p:cNvPr id="12" name="Овал 11"/>
            <p:cNvSpPr/>
            <p:nvPr/>
          </p:nvSpPr>
          <p:spPr>
            <a:xfrm>
              <a:off x="1079476" y="2771770"/>
              <a:ext cx="1549411" cy="1549411"/>
            </a:xfrm>
            <a:prstGeom prst="ellipse">
              <a:avLst/>
            </a:prstGeom>
            <a:solidFill>
              <a:srgbClr val="B3FFB3"/>
            </a:solidFill>
            <a:ln w="12700">
              <a:solidFill>
                <a:srgbClr val="002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ru-RU" sz="825" dirty="0">
                  <a:solidFill>
                    <a:srgbClr val="002E00"/>
                  </a:solidFill>
                </a:rPr>
                <a:t>Проблемы, связанные с потребителями</a:t>
              </a:r>
            </a:p>
          </p:txBody>
        </p:sp>
        <p:sp>
          <p:nvSpPr>
            <p:cNvPr id="14" name="Овал 13"/>
            <p:cNvSpPr/>
            <p:nvPr/>
          </p:nvSpPr>
          <p:spPr>
            <a:xfrm>
              <a:off x="2354247" y="2497131"/>
              <a:ext cx="2097101" cy="2074877"/>
            </a:xfrm>
            <a:prstGeom prst="ellipse">
              <a:avLst/>
            </a:prstGeom>
            <a:noFill/>
            <a:ln w="12700">
              <a:solidFill>
                <a:srgbClr val="002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/>
            </a:p>
          </p:txBody>
        </p:sp>
        <p:sp>
          <p:nvSpPr>
            <p:cNvPr id="172045" name="TextBox 16"/>
            <p:cNvSpPr txBox="1">
              <a:spLocks noChangeArrowheads="1"/>
            </p:cNvSpPr>
            <p:nvPr/>
          </p:nvSpPr>
          <p:spPr bwMode="auto">
            <a:xfrm>
              <a:off x="2571735" y="5715017"/>
              <a:ext cx="1830002" cy="307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900">
                  <a:solidFill>
                    <a:srgbClr val="002E00"/>
                  </a:solidFill>
                </a:rPr>
                <a:t>Взаимозависимость</a:t>
              </a:r>
            </a:p>
          </p:txBody>
        </p:sp>
        <p:sp>
          <p:nvSpPr>
            <p:cNvPr id="172046" name="TextBox 17"/>
            <p:cNvSpPr txBox="1">
              <a:spLocks noChangeArrowheads="1"/>
            </p:cNvSpPr>
            <p:nvPr/>
          </p:nvSpPr>
          <p:spPr bwMode="auto">
            <a:xfrm>
              <a:off x="2643175" y="1071546"/>
              <a:ext cx="1688936" cy="307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900">
                  <a:solidFill>
                    <a:srgbClr val="002E00"/>
                  </a:solidFill>
                </a:rPr>
                <a:t>Целостный подход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714612" y="2500306"/>
              <a:ext cx="1496574" cy="292390"/>
            </a:xfrm>
            <a:prstGeom prst="rect">
              <a:avLst/>
            </a:prstGeom>
            <a:noFill/>
            <a:effectLst/>
            <a:scene3d>
              <a:camera prst="orthographicFront">
                <a:rot lat="0" lon="0" rev="0"/>
              </a:camera>
              <a:lightRig rig="threePt" dir="t"/>
            </a:scene3d>
            <a:sp3d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825" b="1" dirty="0">
                  <a:solidFill>
                    <a:srgbClr val="002E00"/>
                  </a:solidFill>
                  <a:latin typeface="Arial" charset="0"/>
                  <a:cs typeface="Arial" charset="0"/>
                </a:rPr>
                <a:t>Организационное</a:t>
              </a:r>
            </a:p>
          </p:txBody>
        </p:sp>
        <p:sp>
          <p:nvSpPr>
            <p:cNvPr id="172050" name="TextBox 19"/>
            <p:cNvSpPr txBox="1">
              <a:spLocks noChangeArrowheads="1"/>
            </p:cNvSpPr>
            <p:nvPr/>
          </p:nvSpPr>
          <p:spPr bwMode="auto">
            <a:xfrm>
              <a:off x="2928926" y="4286258"/>
              <a:ext cx="1103302" cy="292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825" b="1">
                  <a:solidFill>
                    <a:srgbClr val="002E00"/>
                  </a:solidFill>
                </a:rPr>
                <a:t>управление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75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7565" y="107139"/>
            <a:ext cx="7128390" cy="482207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Понятие интегрированной отчетности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1143000" y="696502"/>
          <a:ext cx="4982777" cy="3696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://forexaw.com/TERMs/Professions/Professional_specialty/img1964192_Sistemnoe_myishlenie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857884" y="3000378"/>
            <a:ext cx="1714512" cy="1710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://www.s-management.ru/wp-content/uploads/2013/08/%D1%81%D0%B8%D1%81%D1%82%D0%B5%D0%BC%D0%BD%D1%8B%D0%B9-%D0%BF%D0%BE%D0%B4%D1%85%D0%BE%D0%B4-%D0%BA-%D0%BF%D1%80%D0%BE%D0%B4%D0%B0%D0%B6%D0%B0%D0%BC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317058" y="696502"/>
            <a:ext cx="2215014" cy="1125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459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 стрелкой 1"/>
          <p:cNvCxnSpPr/>
          <p:nvPr/>
        </p:nvCxnSpPr>
        <p:spPr>
          <a:xfrm rot="16200000" flipV="1">
            <a:off x="-169664" y="2491383"/>
            <a:ext cx="3964781" cy="53579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rot="16200000" flipV="1">
            <a:off x="5402461" y="2491383"/>
            <a:ext cx="3964781" cy="53579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1893094" y="4500563"/>
            <a:ext cx="5518547" cy="119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олилиния 10"/>
          <p:cNvSpPr/>
          <p:nvPr/>
        </p:nvSpPr>
        <p:spPr>
          <a:xfrm>
            <a:off x="1785937" y="1213248"/>
            <a:ext cx="5549504" cy="3259931"/>
          </a:xfrm>
          <a:custGeom>
            <a:avLst/>
            <a:gdLst>
              <a:gd name="connsiteX0" fmla="*/ 0 w 7399607"/>
              <a:gd name="connsiteY0" fmla="*/ 0 h 4346917"/>
              <a:gd name="connsiteX1" fmla="*/ 745588 w 7399607"/>
              <a:gd name="connsiteY1" fmla="*/ 1519310 h 4346917"/>
              <a:gd name="connsiteX2" fmla="*/ 1463040 w 7399607"/>
              <a:gd name="connsiteY2" fmla="*/ 2419643 h 4346917"/>
              <a:gd name="connsiteX3" fmla="*/ 2391508 w 7399607"/>
              <a:gd name="connsiteY3" fmla="*/ 3151163 h 4346917"/>
              <a:gd name="connsiteX4" fmla="*/ 4009293 w 7399607"/>
              <a:gd name="connsiteY4" fmla="*/ 3784209 h 4346917"/>
              <a:gd name="connsiteX5" fmla="*/ 5641145 w 7399607"/>
              <a:gd name="connsiteY5" fmla="*/ 4192172 h 4346917"/>
              <a:gd name="connsiteX6" fmla="*/ 7399607 w 7399607"/>
              <a:gd name="connsiteY6" fmla="*/ 4346917 h 4346917"/>
              <a:gd name="connsiteX7" fmla="*/ 7399607 w 7399607"/>
              <a:gd name="connsiteY7" fmla="*/ 4346917 h 434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99607" h="4346917">
                <a:moveTo>
                  <a:pt x="0" y="0"/>
                </a:moveTo>
                <a:cubicBezTo>
                  <a:pt x="250874" y="558018"/>
                  <a:pt x="501748" y="1116036"/>
                  <a:pt x="745588" y="1519310"/>
                </a:cubicBezTo>
                <a:cubicBezTo>
                  <a:pt x="989428" y="1922584"/>
                  <a:pt x="1188720" y="2147668"/>
                  <a:pt x="1463040" y="2419643"/>
                </a:cubicBezTo>
                <a:cubicBezTo>
                  <a:pt x="1737360" y="2691618"/>
                  <a:pt x="1967133" y="2923735"/>
                  <a:pt x="2391508" y="3151163"/>
                </a:cubicBezTo>
                <a:cubicBezTo>
                  <a:pt x="2815883" y="3378591"/>
                  <a:pt x="3467687" y="3610708"/>
                  <a:pt x="4009293" y="3784209"/>
                </a:cubicBezTo>
                <a:cubicBezTo>
                  <a:pt x="4550899" y="3957710"/>
                  <a:pt x="5076093" y="4098387"/>
                  <a:pt x="5641145" y="4192172"/>
                </a:cubicBezTo>
                <a:cubicBezTo>
                  <a:pt x="6206197" y="4285957"/>
                  <a:pt x="7399607" y="4346917"/>
                  <a:pt x="7399607" y="4346917"/>
                </a:cubicBezTo>
                <a:lnTo>
                  <a:pt x="7399607" y="4346917"/>
                </a:lnTo>
              </a:path>
            </a:pathLst>
          </a:custGeom>
          <a:ln w="38100">
            <a:solidFill>
              <a:srgbClr val="FF33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2" name="Полилиния 11"/>
          <p:cNvSpPr/>
          <p:nvPr/>
        </p:nvSpPr>
        <p:spPr>
          <a:xfrm flipH="1">
            <a:off x="1808560" y="1240632"/>
            <a:ext cx="5549503" cy="3259931"/>
          </a:xfrm>
          <a:custGeom>
            <a:avLst/>
            <a:gdLst>
              <a:gd name="connsiteX0" fmla="*/ 0 w 7399607"/>
              <a:gd name="connsiteY0" fmla="*/ 0 h 4346917"/>
              <a:gd name="connsiteX1" fmla="*/ 745588 w 7399607"/>
              <a:gd name="connsiteY1" fmla="*/ 1519310 h 4346917"/>
              <a:gd name="connsiteX2" fmla="*/ 1463040 w 7399607"/>
              <a:gd name="connsiteY2" fmla="*/ 2419643 h 4346917"/>
              <a:gd name="connsiteX3" fmla="*/ 2391508 w 7399607"/>
              <a:gd name="connsiteY3" fmla="*/ 3151163 h 4346917"/>
              <a:gd name="connsiteX4" fmla="*/ 4009293 w 7399607"/>
              <a:gd name="connsiteY4" fmla="*/ 3784209 h 4346917"/>
              <a:gd name="connsiteX5" fmla="*/ 5641145 w 7399607"/>
              <a:gd name="connsiteY5" fmla="*/ 4192172 h 4346917"/>
              <a:gd name="connsiteX6" fmla="*/ 7399607 w 7399607"/>
              <a:gd name="connsiteY6" fmla="*/ 4346917 h 4346917"/>
              <a:gd name="connsiteX7" fmla="*/ 7399607 w 7399607"/>
              <a:gd name="connsiteY7" fmla="*/ 4346917 h 434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99607" h="4346917">
                <a:moveTo>
                  <a:pt x="0" y="0"/>
                </a:moveTo>
                <a:cubicBezTo>
                  <a:pt x="250874" y="558018"/>
                  <a:pt x="501748" y="1116036"/>
                  <a:pt x="745588" y="1519310"/>
                </a:cubicBezTo>
                <a:cubicBezTo>
                  <a:pt x="989428" y="1922584"/>
                  <a:pt x="1188720" y="2147668"/>
                  <a:pt x="1463040" y="2419643"/>
                </a:cubicBezTo>
                <a:cubicBezTo>
                  <a:pt x="1737360" y="2691618"/>
                  <a:pt x="1967133" y="2923735"/>
                  <a:pt x="2391508" y="3151163"/>
                </a:cubicBezTo>
                <a:cubicBezTo>
                  <a:pt x="2815883" y="3378591"/>
                  <a:pt x="3467687" y="3610708"/>
                  <a:pt x="4009293" y="3784209"/>
                </a:cubicBezTo>
                <a:cubicBezTo>
                  <a:pt x="4550899" y="3957710"/>
                  <a:pt x="5076093" y="4098387"/>
                  <a:pt x="5641145" y="4192172"/>
                </a:cubicBezTo>
                <a:cubicBezTo>
                  <a:pt x="6206197" y="4285957"/>
                  <a:pt x="7399607" y="4346917"/>
                  <a:pt x="7399607" y="4346917"/>
                </a:cubicBezTo>
                <a:lnTo>
                  <a:pt x="7399607" y="4346917"/>
                </a:lnTo>
              </a:path>
            </a:pathLst>
          </a:custGeom>
          <a:ln w="38100">
            <a:solidFill>
              <a:srgbClr val="0099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1839516" y="3750469"/>
            <a:ext cx="5518547" cy="1191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18"/>
          <p:cNvGrpSpPr>
            <a:grpSpLocks/>
          </p:cNvGrpSpPr>
          <p:nvPr/>
        </p:nvGrpSpPr>
        <p:grpSpPr bwMode="auto">
          <a:xfrm>
            <a:off x="2643188" y="857250"/>
            <a:ext cx="4018360" cy="1695450"/>
            <a:chOff x="2293034" y="1142984"/>
            <a:chExt cx="4707858" cy="2261399"/>
          </a:xfrm>
        </p:grpSpPr>
        <p:sp>
          <p:nvSpPr>
            <p:cNvPr id="17" name="Полилиния 16"/>
            <p:cNvSpPr/>
            <p:nvPr/>
          </p:nvSpPr>
          <p:spPr>
            <a:xfrm>
              <a:off x="2293034" y="1142984"/>
              <a:ext cx="2350442" cy="2261399"/>
            </a:xfrm>
            <a:custGeom>
              <a:avLst/>
              <a:gdLst>
                <a:gd name="connsiteX0" fmla="*/ 0 w 1758461"/>
                <a:gd name="connsiteY0" fmla="*/ 0 h 1969477"/>
                <a:gd name="connsiteX1" fmla="*/ 112541 w 1758461"/>
                <a:gd name="connsiteY1" fmla="*/ 450166 h 1969477"/>
                <a:gd name="connsiteX2" fmla="*/ 267286 w 1758461"/>
                <a:gd name="connsiteY2" fmla="*/ 942535 h 1969477"/>
                <a:gd name="connsiteX3" fmla="*/ 464234 w 1758461"/>
                <a:gd name="connsiteY3" fmla="*/ 1322363 h 1969477"/>
                <a:gd name="connsiteX4" fmla="*/ 647114 w 1758461"/>
                <a:gd name="connsiteY4" fmla="*/ 1533378 h 1969477"/>
                <a:gd name="connsiteX5" fmla="*/ 928468 w 1758461"/>
                <a:gd name="connsiteY5" fmla="*/ 1744393 h 1969477"/>
                <a:gd name="connsiteX6" fmla="*/ 1308295 w 1758461"/>
                <a:gd name="connsiteY6" fmla="*/ 1913206 h 1969477"/>
                <a:gd name="connsiteX7" fmla="*/ 1758461 w 1758461"/>
                <a:gd name="connsiteY7" fmla="*/ 1969477 h 1969477"/>
                <a:gd name="connsiteX8" fmla="*/ 1758461 w 1758461"/>
                <a:gd name="connsiteY8" fmla="*/ 1969477 h 196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58461" h="1969477">
                  <a:moveTo>
                    <a:pt x="0" y="0"/>
                  </a:moveTo>
                  <a:cubicBezTo>
                    <a:pt x="33996" y="146538"/>
                    <a:pt x="67993" y="293077"/>
                    <a:pt x="112541" y="450166"/>
                  </a:cubicBezTo>
                  <a:cubicBezTo>
                    <a:pt x="157089" y="607255"/>
                    <a:pt x="208671" y="797169"/>
                    <a:pt x="267286" y="942535"/>
                  </a:cubicBezTo>
                  <a:cubicBezTo>
                    <a:pt x="325901" y="1087901"/>
                    <a:pt x="400929" y="1223889"/>
                    <a:pt x="464234" y="1322363"/>
                  </a:cubicBezTo>
                  <a:cubicBezTo>
                    <a:pt x="527539" y="1420837"/>
                    <a:pt x="569742" y="1463040"/>
                    <a:pt x="647114" y="1533378"/>
                  </a:cubicBezTo>
                  <a:cubicBezTo>
                    <a:pt x="724486" y="1603716"/>
                    <a:pt x="818271" y="1681088"/>
                    <a:pt x="928468" y="1744393"/>
                  </a:cubicBezTo>
                  <a:cubicBezTo>
                    <a:pt x="1038665" y="1807698"/>
                    <a:pt x="1169963" y="1875692"/>
                    <a:pt x="1308295" y="1913206"/>
                  </a:cubicBezTo>
                  <a:cubicBezTo>
                    <a:pt x="1446627" y="1950720"/>
                    <a:pt x="1758461" y="1969477"/>
                    <a:pt x="1758461" y="1969477"/>
                  </a:cubicBezTo>
                  <a:lnTo>
                    <a:pt x="1758461" y="1969477"/>
                  </a:lnTo>
                </a:path>
              </a:pathLst>
            </a:custGeom>
            <a:ln w="3810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/>
            </a:p>
          </p:txBody>
        </p:sp>
        <p:sp>
          <p:nvSpPr>
            <p:cNvPr id="18" name="Полилиния 17"/>
            <p:cNvSpPr/>
            <p:nvPr/>
          </p:nvSpPr>
          <p:spPr>
            <a:xfrm flipH="1">
              <a:off x="4650450" y="1142984"/>
              <a:ext cx="2350442" cy="2261399"/>
            </a:xfrm>
            <a:custGeom>
              <a:avLst/>
              <a:gdLst>
                <a:gd name="connsiteX0" fmla="*/ 0 w 1758461"/>
                <a:gd name="connsiteY0" fmla="*/ 0 h 1969477"/>
                <a:gd name="connsiteX1" fmla="*/ 112541 w 1758461"/>
                <a:gd name="connsiteY1" fmla="*/ 450166 h 1969477"/>
                <a:gd name="connsiteX2" fmla="*/ 267286 w 1758461"/>
                <a:gd name="connsiteY2" fmla="*/ 942535 h 1969477"/>
                <a:gd name="connsiteX3" fmla="*/ 464234 w 1758461"/>
                <a:gd name="connsiteY3" fmla="*/ 1322363 h 1969477"/>
                <a:gd name="connsiteX4" fmla="*/ 647114 w 1758461"/>
                <a:gd name="connsiteY4" fmla="*/ 1533378 h 1969477"/>
                <a:gd name="connsiteX5" fmla="*/ 928468 w 1758461"/>
                <a:gd name="connsiteY5" fmla="*/ 1744393 h 1969477"/>
                <a:gd name="connsiteX6" fmla="*/ 1308295 w 1758461"/>
                <a:gd name="connsiteY6" fmla="*/ 1913206 h 1969477"/>
                <a:gd name="connsiteX7" fmla="*/ 1758461 w 1758461"/>
                <a:gd name="connsiteY7" fmla="*/ 1969477 h 1969477"/>
                <a:gd name="connsiteX8" fmla="*/ 1758461 w 1758461"/>
                <a:gd name="connsiteY8" fmla="*/ 1969477 h 196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58461" h="1969477">
                  <a:moveTo>
                    <a:pt x="0" y="0"/>
                  </a:moveTo>
                  <a:cubicBezTo>
                    <a:pt x="33996" y="146538"/>
                    <a:pt x="67993" y="293077"/>
                    <a:pt x="112541" y="450166"/>
                  </a:cubicBezTo>
                  <a:cubicBezTo>
                    <a:pt x="157089" y="607255"/>
                    <a:pt x="208671" y="797169"/>
                    <a:pt x="267286" y="942535"/>
                  </a:cubicBezTo>
                  <a:cubicBezTo>
                    <a:pt x="325901" y="1087901"/>
                    <a:pt x="400929" y="1223889"/>
                    <a:pt x="464234" y="1322363"/>
                  </a:cubicBezTo>
                  <a:cubicBezTo>
                    <a:pt x="527539" y="1420837"/>
                    <a:pt x="569742" y="1463040"/>
                    <a:pt x="647114" y="1533378"/>
                  </a:cubicBezTo>
                  <a:cubicBezTo>
                    <a:pt x="724486" y="1603716"/>
                    <a:pt x="818271" y="1681088"/>
                    <a:pt x="928468" y="1744393"/>
                  </a:cubicBezTo>
                  <a:cubicBezTo>
                    <a:pt x="1038665" y="1807698"/>
                    <a:pt x="1169963" y="1875692"/>
                    <a:pt x="1308295" y="1913206"/>
                  </a:cubicBezTo>
                  <a:cubicBezTo>
                    <a:pt x="1446627" y="1950720"/>
                    <a:pt x="1758461" y="1969477"/>
                    <a:pt x="1758461" y="1969477"/>
                  </a:cubicBezTo>
                  <a:lnTo>
                    <a:pt x="1758461" y="1969477"/>
                  </a:lnTo>
                </a:path>
              </a:pathLst>
            </a:custGeom>
            <a:ln w="3810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/>
            </a:p>
          </p:txBody>
        </p:sp>
      </p:grpSp>
      <p:cxnSp>
        <p:nvCxnSpPr>
          <p:cNvPr id="21" name="Прямая соединительная линия 20"/>
          <p:cNvCxnSpPr/>
          <p:nvPr/>
        </p:nvCxnSpPr>
        <p:spPr>
          <a:xfrm rot="16200000" flipV="1">
            <a:off x="3651647" y="3526631"/>
            <a:ext cx="19478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8" name="TextBox 23"/>
          <p:cNvSpPr txBox="1">
            <a:spLocks noChangeArrowheads="1"/>
          </p:cNvSpPr>
          <p:nvPr/>
        </p:nvSpPr>
        <p:spPr bwMode="auto">
          <a:xfrm>
            <a:off x="1518047" y="4636294"/>
            <a:ext cx="20895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Без управления</a:t>
            </a:r>
          </a:p>
        </p:txBody>
      </p:sp>
      <p:sp>
        <p:nvSpPr>
          <p:cNvPr id="22539" name="TextBox 24"/>
          <p:cNvSpPr txBox="1">
            <a:spLocks noChangeArrowheads="1"/>
          </p:cNvSpPr>
          <p:nvPr/>
        </p:nvSpPr>
        <p:spPr bwMode="auto">
          <a:xfrm>
            <a:off x="3661172" y="4500563"/>
            <a:ext cx="19288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Оптимальное управление</a:t>
            </a:r>
          </a:p>
        </p:txBody>
      </p:sp>
      <p:sp>
        <p:nvSpPr>
          <p:cNvPr id="22540" name="TextBox 25"/>
          <p:cNvSpPr txBox="1">
            <a:spLocks noChangeArrowheads="1"/>
          </p:cNvSpPr>
          <p:nvPr/>
        </p:nvSpPr>
        <p:spPr bwMode="auto">
          <a:xfrm>
            <a:off x="6179344" y="4500563"/>
            <a:ext cx="19288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Тотальное управление</a:t>
            </a:r>
          </a:p>
        </p:txBody>
      </p:sp>
      <p:sp>
        <p:nvSpPr>
          <p:cNvPr id="22541" name="TextBox 26"/>
          <p:cNvSpPr txBox="1">
            <a:spLocks noChangeArrowheads="1"/>
          </p:cNvSpPr>
          <p:nvPr/>
        </p:nvSpPr>
        <p:spPr bwMode="auto">
          <a:xfrm>
            <a:off x="3661173" y="964406"/>
            <a:ext cx="225028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/>
              <a:t>Real Project Cost </a:t>
            </a:r>
            <a:r>
              <a:rPr lang="en-US"/>
              <a:t>=</a:t>
            </a:r>
          </a:p>
          <a:p>
            <a:pPr algn="ctr"/>
            <a:r>
              <a:rPr lang="en-US" i="1"/>
              <a:t>Cost Tech </a:t>
            </a:r>
            <a:r>
              <a:rPr lang="en-US"/>
              <a:t>+</a:t>
            </a:r>
            <a:r>
              <a:rPr lang="en-US" i="1"/>
              <a:t> Cost PM </a:t>
            </a:r>
            <a:r>
              <a:rPr lang="en-US"/>
              <a:t>+</a:t>
            </a:r>
            <a:r>
              <a:rPr lang="en-US" i="1"/>
              <a:t> Cost Waste</a:t>
            </a:r>
            <a:endParaRPr lang="ru-RU" i="1"/>
          </a:p>
        </p:txBody>
      </p:sp>
      <p:sp>
        <p:nvSpPr>
          <p:cNvPr id="22542" name="TextBox 27"/>
          <p:cNvSpPr txBox="1">
            <a:spLocks noChangeArrowheads="1"/>
          </p:cNvSpPr>
          <p:nvPr/>
        </p:nvSpPr>
        <p:spPr bwMode="auto">
          <a:xfrm>
            <a:off x="1518047" y="3321844"/>
            <a:ext cx="19288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/>
              <a:t>Cost Tech</a:t>
            </a:r>
            <a:endParaRPr lang="ru-RU" i="1"/>
          </a:p>
        </p:txBody>
      </p:sp>
      <p:sp>
        <p:nvSpPr>
          <p:cNvPr id="22543" name="TextBox 28"/>
          <p:cNvSpPr txBox="1">
            <a:spLocks noChangeArrowheads="1"/>
          </p:cNvSpPr>
          <p:nvPr/>
        </p:nvSpPr>
        <p:spPr bwMode="auto">
          <a:xfrm>
            <a:off x="875110" y="189310"/>
            <a:ext cx="19288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/>
              <a:t>Cost Waste</a:t>
            </a:r>
            <a:endParaRPr lang="ru-RU" i="1"/>
          </a:p>
        </p:txBody>
      </p:sp>
      <p:sp>
        <p:nvSpPr>
          <p:cNvPr id="22544" name="TextBox 29"/>
          <p:cNvSpPr txBox="1">
            <a:spLocks noChangeArrowheads="1"/>
          </p:cNvSpPr>
          <p:nvPr/>
        </p:nvSpPr>
        <p:spPr bwMode="auto">
          <a:xfrm>
            <a:off x="6393656" y="214313"/>
            <a:ext cx="19288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/>
              <a:t>Cost PM</a:t>
            </a:r>
            <a:endParaRPr lang="ru-RU" i="1"/>
          </a:p>
        </p:txBody>
      </p:sp>
    </p:spTree>
    <p:extLst>
      <p:ext uri="{BB962C8B-B14F-4D97-AF65-F5344CB8AC3E}">
        <p14:creationId xmlns:p14="http://schemas.microsoft.com/office/powerpoint/2010/main" val="372167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503548" y="160735"/>
            <a:ext cx="7497453" cy="482203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Тенденции, влияющие на развитие интегрированной отчетности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1464447" y="964395"/>
          <a:ext cx="6375842" cy="3750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://www.politics.in.ua/images/news/crisis_1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464447" y="803660"/>
            <a:ext cx="1875248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gdb.rferl.org/87CB1210-6801-4BCD-912E-60C60BB0322C_mw1024_n_s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214942" y="3161113"/>
            <a:ext cx="2482164" cy="1553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738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47564" y="160721"/>
            <a:ext cx="7353437" cy="589360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Преимущества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и принципы интегрированной отчетности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1303711" y="910816"/>
          <a:ext cx="3911231" cy="3804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5161364" y="589346"/>
            <a:ext cx="2678925" cy="439343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/>
          <a:p>
            <a:pPr defTabSz="6858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ru-RU" dirty="0">
                <a:latin typeface="+mj-lt"/>
                <a:ea typeface="+mj-ea"/>
                <a:cs typeface="+mj-cs"/>
              </a:rPr>
              <a:t>Стратегическая направленность</a:t>
            </a:r>
          </a:p>
          <a:p>
            <a:pPr defTabSz="685800">
              <a:spcBef>
                <a:spcPct val="0"/>
              </a:spcBef>
              <a:defRPr/>
            </a:pPr>
            <a:endParaRPr lang="ru-RU" dirty="0">
              <a:latin typeface="+mj-lt"/>
              <a:ea typeface="+mj-ea"/>
              <a:cs typeface="+mj-cs"/>
            </a:endParaRPr>
          </a:p>
          <a:p>
            <a:pPr defTabSz="6858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ru-RU" dirty="0">
                <a:latin typeface="+mj-lt"/>
                <a:ea typeface="+mj-ea"/>
                <a:cs typeface="+mj-cs"/>
              </a:rPr>
              <a:t>Связанность информации</a:t>
            </a:r>
          </a:p>
          <a:p>
            <a:pPr defTabSz="685800">
              <a:spcBef>
                <a:spcPct val="0"/>
              </a:spcBef>
              <a:defRPr/>
            </a:pPr>
            <a:endParaRPr lang="ru-RU" dirty="0">
              <a:latin typeface="+mj-lt"/>
              <a:ea typeface="+mj-ea"/>
              <a:cs typeface="+mj-cs"/>
            </a:endParaRPr>
          </a:p>
          <a:p>
            <a:pPr defTabSz="6858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ru-RU" dirty="0">
                <a:latin typeface="+mj-lt"/>
                <a:ea typeface="+mj-ea"/>
                <a:cs typeface="+mj-cs"/>
              </a:rPr>
              <a:t>Ориентация на будущее</a:t>
            </a:r>
          </a:p>
          <a:p>
            <a:pPr defTabSz="685800">
              <a:spcBef>
                <a:spcPct val="0"/>
              </a:spcBef>
              <a:defRPr/>
            </a:pPr>
            <a:endParaRPr lang="ru-RU" dirty="0">
              <a:latin typeface="+mj-lt"/>
              <a:ea typeface="+mj-ea"/>
              <a:cs typeface="+mj-cs"/>
            </a:endParaRPr>
          </a:p>
          <a:p>
            <a:pPr defTabSz="6858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ru-RU" dirty="0">
                <a:latin typeface="+mj-lt"/>
                <a:ea typeface="+mj-ea"/>
                <a:cs typeface="+mj-cs"/>
              </a:rPr>
              <a:t>Реагирование и вовлечение заинтересованных лиц</a:t>
            </a:r>
          </a:p>
          <a:p>
            <a:pPr defTabSz="685800">
              <a:spcBef>
                <a:spcPct val="0"/>
              </a:spcBef>
              <a:defRPr/>
            </a:pPr>
            <a:endParaRPr lang="ru-RU" dirty="0">
              <a:latin typeface="+mj-lt"/>
              <a:ea typeface="+mj-ea"/>
              <a:cs typeface="+mj-cs"/>
            </a:endParaRPr>
          </a:p>
          <a:p>
            <a:pPr defTabSz="6858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ru-RU" dirty="0">
                <a:latin typeface="+mj-lt"/>
                <a:ea typeface="+mj-ea"/>
                <a:cs typeface="+mj-cs"/>
              </a:rPr>
              <a:t>Краткость, надежность, существенность</a:t>
            </a:r>
          </a:p>
        </p:txBody>
      </p:sp>
    </p:spTree>
    <p:extLst>
      <p:ext uri="{BB962C8B-B14F-4D97-AF65-F5344CB8AC3E}">
        <p14:creationId xmlns:p14="http://schemas.microsoft.com/office/powerpoint/2010/main" val="265703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77634" y="87474"/>
            <a:ext cx="6588732" cy="1674186"/>
          </a:xfrm>
        </p:spPr>
        <p:txBody>
          <a:bodyPr>
            <a:normAutofit fontScale="90000"/>
          </a:bodyPr>
          <a:lstStyle/>
          <a:p>
            <a:r>
              <a:rPr lang="ru-RU" sz="2700" b="1" dirty="0"/>
              <a:t/>
            </a:r>
            <a:br>
              <a:rPr lang="ru-RU" sz="2700" b="1" dirty="0"/>
            </a:br>
            <a:r>
              <a:rPr lang="ru-RU" sz="2700" dirty="0"/>
              <a:t>Опыт работы с компаниями </a:t>
            </a:r>
            <a:br>
              <a:rPr lang="ru-RU" sz="2700" dirty="0"/>
            </a:br>
            <a:r>
              <a:rPr lang="ru-RU" sz="2700" dirty="0"/>
              <a:t>ГК «</a:t>
            </a:r>
            <a:r>
              <a:rPr lang="ru-RU" sz="2700" dirty="0" err="1"/>
              <a:t>Росатом</a:t>
            </a:r>
            <a:r>
              <a:rPr lang="ru-RU" sz="2700" dirty="0"/>
              <a:t>» в процессе оценки качества годовых отчетов компаний корпорации</a:t>
            </a:r>
          </a:p>
        </p:txBody>
      </p:sp>
      <p:pic>
        <p:nvPicPr>
          <p:cNvPr id="2781186" name="Picture 2" descr="http://i.t30p.ru/3mj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869672"/>
            <a:ext cx="5072063" cy="2957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740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3658" y="87474"/>
            <a:ext cx="6172200" cy="4215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Критерии оценки отчетов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01670" y="573528"/>
            <a:ext cx="599466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/>
              <a:t>Качество раскрытия информации о результатах деятельности организации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01670" y="897565"/>
            <a:ext cx="572463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/>
              <a:t>Соответствие российским и международным требованиям и рекомендациям по корпоративной отчетности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01670" y="1437624"/>
            <a:ext cx="567063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/>
              <a:t>Качество взаимодействия с заинтересованными сторонами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98322" y="1707654"/>
            <a:ext cx="56980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200" dirty="0"/>
              <a:t>Наличие в отчете </a:t>
            </a:r>
            <a:r>
              <a:rPr lang="ru-RU" sz="1200" b="1" dirty="0"/>
              <a:t>перечня основных групп заинтересованных сторон</a:t>
            </a:r>
            <a:r>
              <a:rPr lang="ru-RU" sz="1200" dirty="0"/>
              <a:t> компании (ранговой карты заинтересованных сторон) и отражение их интересов</a:t>
            </a:r>
          </a:p>
          <a:p>
            <a:pPr>
              <a:buFont typeface="Wingdings" pitchFamily="2" charset="2"/>
              <a:buChar char="Ø"/>
            </a:pPr>
            <a:r>
              <a:rPr lang="ru-RU" sz="1200" dirty="0"/>
              <a:t>Описание в отчете документов, регламентирующих взаимодействие с заинтересованными сторонами, или наличие ссылок на них</a:t>
            </a:r>
          </a:p>
          <a:p>
            <a:pPr>
              <a:buFont typeface="Wingdings" pitchFamily="2" charset="2"/>
              <a:buChar char="Ø"/>
            </a:pPr>
            <a:r>
              <a:rPr lang="ru-RU" sz="1200" dirty="0"/>
              <a:t>Описание в отчете основных работ и мероприятий по взаимодействию с заинтересованными сторонами в отчетном периоде</a:t>
            </a:r>
          </a:p>
          <a:p>
            <a:pPr>
              <a:buFont typeface="Wingdings" pitchFamily="2" charset="2"/>
              <a:buChar char="Ø"/>
            </a:pPr>
            <a:r>
              <a:rPr lang="ru-RU" sz="1200" dirty="0" smtClean="0"/>
              <a:t>Наличие </a:t>
            </a:r>
            <a:r>
              <a:rPr lang="ru-RU" sz="1200" dirty="0"/>
              <a:t>в отчете таблицы учета запросов и предложений заинтересованных сторон, высказанных в рамках взаимодействия с ними в ходе подготовке отчета; наличие планов и обязательств организации по результатам проведенных диалогов, а также информации о выполнении обязательств перед заинтересованными сторонами, взятых в предыдущем отчетном периоде</a:t>
            </a:r>
          </a:p>
          <a:p>
            <a:pPr>
              <a:buFont typeface="Wingdings" pitchFamily="2" charset="2"/>
              <a:buChar char="Ø"/>
            </a:pPr>
            <a:r>
              <a:rPr lang="ru-RU" sz="1200" dirty="0"/>
              <a:t>Наличие Заключения об общественном заверении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4623978"/>
            <a:ext cx="358784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dirty="0"/>
              <a:t>Эффективность публичной отчетности</a:t>
            </a:r>
          </a:p>
        </p:txBody>
      </p:sp>
      <p:sp>
        <p:nvSpPr>
          <p:cNvPr id="8" name="Улыбающееся лицо 7"/>
          <p:cNvSpPr/>
          <p:nvPr/>
        </p:nvSpPr>
        <p:spPr>
          <a:xfrm>
            <a:off x="1277634" y="573528"/>
            <a:ext cx="350658" cy="32403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Улыбающееся лицо 8"/>
          <p:cNvSpPr/>
          <p:nvPr/>
        </p:nvSpPr>
        <p:spPr>
          <a:xfrm>
            <a:off x="1277634" y="1005576"/>
            <a:ext cx="350658" cy="32403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Улыбающееся лицо 9"/>
          <p:cNvSpPr/>
          <p:nvPr/>
        </p:nvSpPr>
        <p:spPr>
          <a:xfrm>
            <a:off x="1277634" y="1437624"/>
            <a:ext cx="350658" cy="32403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" name="Улыбающееся лицо 10"/>
          <p:cNvSpPr/>
          <p:nvPr/>
        </p:nvSpPr>
        <p:spPr>
          <a:xfrm>
            <a:off x="1318329" y="4540289"/>
            <a:ext cx="350658" cy="32403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125056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04934" y="4806216"/>
            <a:ext cx="1822728" cy="273844"/>
          </a:xfrm>
          <a:prstGeom prst="rect">
            <a:avLst/>
          </a:prstGeom>
        </p:spPr>
        <p:txBody>
          <a:bodyPr>
            <a:noAutofit/>
          </a:bodyPr>
          <a:lstStyle/>
          <a:p>
            <a:fld id="{CDCE078A-D389-4395-9057-A338ABFA704F}" type="slidenum">
              <a:rPr lang="ru-RU" sz="15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114</a:t>
            </a:fld>
            <a:endParaRPr lang="ru-RU" sz="15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0694" y="4856117"/>
            <a:ext cx="5654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Lucida Console" pitchFamily="49" charset="0"/>
                <a:cs typeface="Arial" pitchFamily="34" charset="0"/>
              </a:rPr>
              <a:t>РОССИЙСКАЯ РЕГИОНАЛЬНАЯ СЕТЬ ПО ИНТЕГРИРОВАННОЙ ОТЧЕТНОСТИ</a:t>
            </a:r>
          </a:p>
        </p:txBody>
      </p:sp>
      <p:pic>
        <p:nvPicPr>
          <p:cNvPr id="10" name="Picture 2" descr="C:\Users\Игорь\Desktop\Ролл Аппы\logo-r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40" y="4731990"/>
            <a:ext cx="430613" cy="486054"/>
          </a:xfrm>
          <a:prstGeom prst="rect">
            <a:avLst/>
          </a:prstGeom>
          <a:noFill/>
        </p:spPr>
      </p:pic>
      <p:pic>
        <p:nvPicPr>
          <p:cNvPr id="14" name="Picture 6" descr="полоса.png"/>
          <p:cNvPicPr>
            <a:picLocks noChangeAspect="1"/>
          </p:cNvPicPr>
          <p:nvPr/>
        </p:nvPicPr>
        <p:blipFill>
          <a:blip r:embed="rId4" cstate="print"/>
          <a:srcRect r="957"/>
          <a:stretch>
            <a:fillRect/>
          </a:stretch>
        </p:blipFill>
        <p:spPr>
          <a:xfrm>
            <a:off x="521494" y="1"/>
            <a:ext cx="8101013" cy="703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613" y="-128550"/>
            <a:ext cx="7761569" cy="880923"/>
          </a:xfrm>
        </p:spPr>
        <p:txBody>
          <a:bodyPr>
            <a:normAutofit/>
          </a:bodyPr>
          <a:lstStyle/>
          <a:p>
            <a:pPr algn="ctr"/>
            <a:r>
              <a:rPr lang="ru-RU" sz="2100" b="1" dirty="0">
                <a:solidFill>
                  <a:schemeClr val="accent1">
                    <a:lumMod val="75000"/>
                  </a:schemeClr>
                </a:solidFill>
              </a:rPr>
              <a:t>ПАО «ФСК ЕЭС»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, энергетика, РФ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hlinkClick r:id="rId5"/>
              </a:rPr>
              <a:t>AR 2016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112"/>
          <p:cNvSpPr txBox="1">
            <a:spLocks/>
          </p:cNvSpPr>
          <p:nvPr/>
        </p:nvSpPr>
        <p:spPr bwMode="auto">
          <a:xfrm>
            <a:off x="413539" y="4461960"/>
            <a:ext cx="7884932" cy="27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9628" tIns="69628" rIns="69628" bIns="69628" numCol="1" anchor="t" anchorCtr="0" compatLnSpc="1">
            <a:prstTxWarp prst="textNoShape">
              <a:avLst/>
            </a:prstTxWarp>
            <a:no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indent="0" algn="ctr">
              <a:buNone/>
            </a:pPr>
            <a:r>
              <a:rPr lang="ru-RU" sz="1200" dirty="0" err="1"/>
              <a:t>Стейкхолдеры</a:t>
            </a:r>
            <a:r>
              <a:rPr lang="ru-RU" sz="1200" dirty="0"/>
              <a:t> введены в бизнес-модель и показана стоимость, созданная для них.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511" y="843559"/>
            <a:ext cx="5934808" cy="16875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58" y="2625757"/>
            <a:ext cx="5919023" cy="1765238"/>
          </a:xfrm>
          <a:prstGeom prst="rect">
            <a:avLst/>
          </a:prstGeom>
        </p:spPr>
      </p:pic>
      <p:sp>
        <p:nvSpPr>
          <p:cNvPr id="15" name="Кольцо 14"/>
          <p:cNvSpPr/>
          <p:nvPr/>
        </p:nvSpPr>
        <p:spPr>
          <a:xfrm>
            <a:off x="6084168" y="2409732"/>
            <a:ext cx="1296144" cy="2160240"/>
          </a:xfrm>
          <a:prstGeom prst="donut">
            <a:avLst>
              <a:gd name="adj" fmla="val 2355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07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04934" y="4806216"/>
            <a:ext cx="1822728" cy="273844"/>
          </a:xfrm>
          <a:prstGeom prst="rect">
            <a:avLst/>
          </a:prstGeom>
        </p:spPr>
        <p:txBody>
          <a:bodyPr>
            <a:noAutofit/>
          </a:bodyPr>
          <a:lstStyle/>
          <a:p>
            <a:fld id="{CDCE078A-D389-4395-9057-A338ABFA704F}" type="slidenum">
              <a:rPr lang="ru-RU" sz="15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115</a:t>
            </a:fld>
            <a:endParaRPr lang="ru-RU" sz="15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0694" y="4856117"/>
            <a:ext cx="5654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Lucida Console" pitchFamily="49" charset="0"/>
                <a:cs typeface="Arial" pitchFamily="34" charset="0"/>
              </a:rPr>
              <a:t>РОССИЙСКАЯ РЕГИОНАЛЬНАЯ СЕТЬ ПО ИНТЕГРИРОВАННОЙ ОТЧЕТНОСТИ</a:t>
            </a:r>
          </a:p>
        </p:txBody>
      </p:sp>
      <p:pic>
        <p:nvPicPr>
          <p:cNvPr id="10" name="Picture 2" descr="C:\Users\Игорь\Desktop\Ролл Аппы\logo-r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40" y="4731990"/>
            <a:ext cx="430613" cy="486054"/>
          </a:xfrm>
          <a:prstGeom prst="rect">
            <a:avLst/>
          </a:prstGeom>
          <a:noFill/>
        </p:spPr>
      </p:pic>
      <p:pic>
        <p:nvPicPr>
          <p:cNvPr id="14" name="Picture 6" descr="полоса.png"/>
          <p:cNvPicPr>
            <a:picLocks noChangeAspect="1"/>
          </p:cNvPicPr>
          <p:nvPr/>
        </p:nvPicPr>
        <p:blipFill>
          <a:blip r:embed="rId4" cstate="print"/>
          <a:srcRect r="957"/>
          <a:stretch>
            <a:fillRect/>
          </a:stretch>
        </p:blipFill>
        <p:spPr>
          <a:xfrm>
            <a:off x="521494" y="1"/>
            <a:ext cx="8101013" cy="703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613" y="-128550"/>
            <a:ext cx="7761569" cy="88092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CLP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энергетика, Гонконг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5"/>
              </a:rPr>
              <a:t>AR 2016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sz="2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6"/>
          <a:stretch>
            <a:fillRect/>
          </a:stretch>
        </p:blipFill>
        <p:spPr>
          <a:xfrm>
            <a:off x="742369" y="916802"/>
            <a:ext cx="3445517" cy="2972276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7"/>
          <a:stretch>
            <a:fillRect/>
          </a:stretch>
        </p:blipFill>
        <p:spPr>
          <a:xfrm>
            <a:off x="4196679" y="789552"/>
            <a:ext cx="3365196" cy="3477027"/>
          </a:xfrm>
          <a:prstGeom prst="rect">
            <a:avLst/>
          </a:prstGeom>
        </p:spPr>
      </p:pic>
      <p:sp>
        <p:nvSpPr>
          <p:cNvPr id="11" name="Shape 112"/>
          <p:cNvSpPr txBox="1">
            <a:spLocks/>
          </p:cNvSpPr>
          <p:nvPr/>
        </p:nvSpPr>
        <p:spPr bwMode="auto">
          <a:xfrm>
            <a:off x="791524" y="4338699"/>
            <a:ext cx="7884932" cy="77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9628" tIns="69628" rIns="69628" bIns="69628" numCol="1" anchor="t" anchorCtr="0" compatLnSpc="1">
            <a:prstTxWarp prst="textNoShape">
              <a:avLst/>
            </a:prstTxWarp>
            <a:no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indent="0">
              <a:buNone/>
            </a:pPr>
            <a:r>
              <a:rPr lang="ru-RU" sz="1200" dirty="0"/>
              <a:t>В результатах выделена стоимость, созданная для различных </a:t>
            </a:r>
            <a:r>
              <a:rPr lang="ru-RU" sz="1200" dirty="0" err="1"/>
              <a:t>стейкхолдеров</a:t>
            </a:r>
            <a:r>
              <a:rPr lang="ru-RU" sz="1200" dirty="0"/>
              <a:t>. БМ насыщена количественными показателями. Процесс создания стоимости изображен как маршрут по кругу.</a:t>
            </a:r>
          </a:p>
        </p:txBody>
      </p:sp>
    </p:spTree>
    <p:extLst>
      <p:ext uri="{BB962C8B-B14F-4D97-AF65-F5344CB8AC3E}">
        <p14:creationId xmlns:p14="http://schemas.microsoft.com/office/powerpoint/2010/main" val="274074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04934" y="4806216"/>
            <a:ext cx="1822728" cy="273844"/>
          </a:xfrm>
          <a:prstGeom prst="rect">
            <a:avLst/>
          </a:prstGeom>
        </p:spPr>
        <p:txBody>
          <a:bodyPr>
            <a:noAutofit/>
          </a:bodyPr>
          <a:lstStyle/>
          <a:p>
            <a:fld id="{CDCE078A-D389-4395-9057-A338ABFA704F}" type="slidenum">
              <a:rPr lang="ru-RU" sz="15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116</a:t>
            </a:fld>
            <a:endParaRPr lang="ru-RU" sz="15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0694" y="4856117"/>
            <a:ext cx="5654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Lucida Console" pitchFamily="49" charset="0"/>
                <a:cs typeface="Arial" pitchFamily="34" charset="0"/>
              </a:rPr>
              <a:t>РОССИЙСКАЯ РЕГИОНАЛЬНАЯ СЕТЬ ПО ИНТЕГРИРОВАННОЙ ОТЧЕТНОСТИ</a:t>
            </a:r>
          </a:p>
        </p:txBody>
      </p:sp>
      <p:pic>
        <p:nvPicPr>
          <p:cNvPr id="10" name="Picture 2" descr="C:\Users\Игорь\Desktop\Ролл Аппы\logo-r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40" y="4731990"/>
            <a:ext cx="430613" cy="486054"/>
          </a:xfrm>
          <a:prstGeom prst="rect">
            <a:avLst/>
          </a:prstGeom>
          <a:noFill/>
        </p:spPr>
      </p:pic>
      <p:pic>
        <p:nvPicPr>
          <p:cNvPr id="14" name="Picture 6" descr="полоса.png"/>
          <p:cNvPicPr>
            <a:picLocks noChangeAspect="1"/>
          </p:cNvPicPr>
          <p:nvPr/>
        </p:nvPicPr>
        <p:blipFill>
          <a:blip r:embed="rId4" cstate="print"/>
          <a:srcRect r="957"/>
          <a:stretch>
            <a:fillRect/>
          </a:stretch>
        </p:blipFill>
        <p:spPr>
          <a:xfrm>
            <a:off x="521494" y="1"/>
            <a:ext cx="8101013" cy="703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613" y="-128550"/>
            <a:ext cx="7761569" cy="880923"/>
          </a:xfrm>
        </p:spPr>
        <p:txBody>
          <a:bodyPr>
            <a:normAutofit/>
          </a:bodyPr>
          <a:lstStyle/>
          <a:p>
            <a:pPr marL="257175" indent="-257175" algn="ctr">
              <a:buClr>
                <a:srgbClr val="CC0000"/>
              </a:buClr>
              <a:buSzPct val="25000"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АО «ТВЭЛ»,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энергетика, РФ (</a:t>
            </a:r>
            <a:r>
              <a:rPr lang="ru-RU" sz="1800" u="sng" dirty="0">
                <a:solidFill>
                  <a:schemeClr val="accent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Г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  <a:hlinkClick r:id="rId5"/>
              </a:rPr>
              <a:t>О 2016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)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" name="Shape 112"/>
          <p:cNvSpPr txBox="1">
            <a:spLocks/>
          </p:cNvSpPr>
          <p:nvPr/>
        </p:nvSpPr>
        <p:spPr bwMode="auto">
          <a:xfrm>
            <a:off x="629562" y="3921900"/>
            <a:ext cx="2538282" cy="77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9628" tIns="69628" rIns="69628" bIns="69628" numCol="1" anchor="t" anchorCtr="0" compatLnSpc="1">
            <a:prstTxWarp prst="textNoShape">
              <a:avLst/>
            </a:prstTxWarp>
            <a:no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200" dirty="0"/>
              <a:t>В отчете присутствуют цитаты представителей </a:t>
            </a:r>
            <a:r>
              <a:rPr lang="ru-RU" sz="1200" dirty="0" err="1"/>
              <a:t>стейкхолдерских</a:t>
            </a:r>
            <a:r>
              <a:rPr lang="ru-RU" sz="1200" dirty="0"/>
              <a:t> групп.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89" y="843559"/>
            <a:ext cx="2594887" cy="28455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122" y="1271076"/>
            <a:ext cx="2526080" cy="318020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634" y="1804985"/>
            <a:ext cx="1887684" cy="251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04934" y="4806216"/>
            <a:ext cx="1822728" cy="273844"/>
          </a:xfrm>
          <a:prstGeom prst="rect">
            <a:avLst/>
          </a:prstGeom>
        </p:spPr>
        <p:txBody>
          <a:bodyPr>
            <a:noAutofit/>
          </a:bodyPr>
          <a:lstStyle/>
          <a:p>
            <a:fld id="{CDCE078A-D389-4395-9057-A338ABFA704F}" type="slidenum">
              <a:rPr lang="ru-RU" sz="15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117</a:t>
            </a:fld>
            <a:endParaRPr lang="ru-RU" sz="15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0694" y="4856117"/>
            <a:ext cx="5654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Lucida Console" pitchFamily="49" charset="0"/>
                <a:cs typeface="Arial" pitchFamily="34" charset="0"/>
              </a:rPr>
              <a:t>РОССИЙСКАЯ РЕГИОНАЛЬНАЯ СЕТЬ ПО ИНТЕГРИРОВАННОЙ ОТЧЕТНОСТИ</a:t>
            </a:r>
          </a:p>
        </p:txBody>
      </p:sp>
      <p:pic>
        <p:nvPicPr>
          <p:cNvPr id="10" name="Picture 2" descr="C:\Users\Игорь\Desktop\Ролл Аппы\logo-r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40" y="4731990"/>
            <a:ext cx="430613" cy="486054"/>
          </a:xfrm>
          <a:prstGeom prst="rect">
            <a:avLst/>
          </a:prstGeom>
          <a:noFill/>
        </p:spPr>
      </p:pic>
      <p:pic>
        <p:nvPicPr>
          <p:cNvPr id="14" name="Picture 6" descr="полоса.png"/>
          <p:cNvPicPr>
            <a:picLocks noChangeAspect="1"/>
          </p:cNvPicPr>
          <p:nvPr/>
        </p:nvPicPr>
        <p:blipFill>
          <a:blip r:embed="rId4" cstate="print"/>
          <a:srcRect r="957"/>
          <a:stretch>
            <a:fillRect/>
          </a:stretch>
        </p:blipFill>
        <p:spPr>
          <a:xfrm>
            <a:off x="521494" y="1"/>
            <a:ext cx="8101013" cy="703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613" y="-74544"/>
            <a:ext cx="7761569" cy="880923"/>
          </a:xfrm>
        </p:spPr>
        <p:txBody>
          <a:bodyPr>
            <a:normAutofit/>
          </a:bodyPr>
          <a:lstStyle/>
          <a:p>
            <a:pPr algn="ctr"/>
            <a:r>
              <a:rPr lang="en-US" altLang="ru-RU" sz="1800" b="1" dirty="0">
                <a:solidFill>
                  <a:schemeClr val="accent1">
                    <a:lumMod val="75000"/>
                  </a:schemeClr>
                </a:solidFill>
              </a:rPr>
              <a:t>Royal BAM Group</a:t>
            </a: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строительство и недвижимость, Нидерланды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altLang="ru-RU" sz="1800" dirty="0">
                <a:solidFill>
                  <a:schemeClr val="accent1">
                    <a:lumMod val="75000"/>
                  </a:schemeClr>
                </a:solidFill>
                <a:hlinkClick r:id="rId5"/>
              </a:rPr>
              <a:t>AR 2016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ru-RU" altLang="ru-RU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Shape 112"/>
          <p:cNvSpPr txBox="1">
            <a:spLocks/>
          </p:cNvSpPr>
          <p:nvPr/>
        </p:nvSpPr>
        <p:spPr bwMode="auto">
          <a:xfrm>
            <a:off x="6246186" y="1545636"/>
            <a:ext cx="1890210" cy="167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9628" tIns="69628" rIns="69628" bIns="69628" numCol="1" anchor="t" anchorCtr="0" compatLnSpc="1">
            <a:prstTxWarp prst="textNoShape">
              <a:avLst/>
            </a:prstTxWarp>
            <a:no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/>
              <a:t>	Развернутые интервью по теме </a:t>
            </a:r>
            <a:r>
              <a:rPr lang="ru-RU" altLang="ru-RU" sz="1200" dirty="0" err="1"/>
              <a:t>инноватики</a:t>
            </a:r>
            <a:r>
              <a:rPr lang="ru-RU" altLang="ru-RU" sz="1200" dirty="0"/>
              <a:t> и устойчивого развития.</a:t>
            </a: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843558"/>
            <a:ext cx="2031206" cy="349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839" y="1005576"/>
            <a:ext cx="2717006" cy="350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04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04934" y="4806216"/>
            <a:ext cx="1822728" cy="273844"/>
          </a:xfrm>
          <a:prstGeom prst="rect">
            <a:avLst/>
          </a:prstGeom>
        </p:spPr>
        <p:txBody>
          <a:bodyPr>
            <a:noAutofit/>
          </a:bodyPr>
          <a:lstStyle/>
          <a:p>
            <a:fld id="{CDCE078A-D389-4395-9057-A338ABFA704F}" type="slidenum">
              <a:rPr lang="ru-RU" sz="15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118</a:t>
            </a:fld>
            <a:endParaRPr lang="ru-RU" sz="15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0694" y="4856117"/>
            <a:ext cx="5654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Lucida Console" pitchFamily="49" charset="0"/>
                <a:cs typeface="Arial" pitchFamily="34" charset="0"/>
              </a:rPr>
              <a:t>РОССИЙСКАЯ РЕГИОНАЛЬНАЯ СЕТЬ ПО ИНТЕГРИРОВАННОЙ ОТЧЕТНОСТИ</a:t>
            </a:r>
          </a:p>
        </p:txBody>
      </p:sp>
      <p:pic>
        <p:nvPicPr>
          <p:cNvPr id="10" name="Picture 2" descr="C:\Users\Игорь\Desktop\Ролл Аппы\logo-r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40" y="4731990"/>
            <a:ext cx="430613" cy="486054"/>
          </a:xfrm>
          <a:prstGeom prst="rect">
            <a:avLst/>
          </a:prstGeom>
          <a:noFill/>
        </p:spPr>
      </p:pic>
      <p:pic>
        <p:nvPicPr>
          <p:cNvPr id="14" name="Picture 6" descr="полоса.png"/>
          <p:cNvPicPr>
            <a:picLocks noChangeAspect="1"/>
          </p:cNvPicPr>
          <p:nvPr/>
        </p:nvPicPr>
        <p:blipFill>
          <a:blip r:embed="rId4" cstate="print"/>
          <a:srcRect r="957"/>
          <a:stretch>
            <a:fillRect/>
          </a:stretch>
        </p:blipFill>
        <p:spPr>
          <a:xfrm>
            <a:off x="521494" y="1"/>
            <a:ext cx="8101013" cy="703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613" y="-74544"/>
            <a:ext cx="7761569" cy="880923"/>
          </a:xfrm>
        </p:spPr>
        <p:txBody>
          <a:bodyPr>
            <a:normAutofit/>
          </a:bodyPr>
          <a:lstStyle/>
          <a:p>
            <a:pPr algn="ctr"/>
            <a:r>
              <a:rPr lang="en-US" altLang="ru-RU" b="1" dirty="0">
                <a:solidFill>
                  <a:schemeClr val="accent1">
                    <a:lumMod val="75000"/>
                  </a:schemeClr>
                </a:solidFill>
              </a:rPr>
              <a:t>Marui Group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ритейл, Япония</a:t>
            </a: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altLang="ru-RU" dirty="0">
                <a:solidFill>
                  <a:schemeClr val="accent1">
                    <a:lumMod val="75000"/>
                  </a:schemeClr>
                </a:solidFill>
                <a:hlinkClick r:id="rId5"/>
              </a:rPr>
              <a:t>IR 2016</a:t>
            </a: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ru-RU" alt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Shape 112"/>
          <p:cNvSpPr txBox="1">
            <a:spLocks/>
          </p:cNvSpPr>
          <p:nvPr/>
        </p:nvSpPr>
        <p:spPr bwMode="auto">
          <a:xfrm>
            <a:off x="899593" y="3759882"/>
            <a:ext cx="7884932" cy="77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9628" tIns="69628" rIns="69628" bIns="69628" numCol="1" anchor="t" anchorCtr="0" compatLnSpc="1">
            <a:prstTxWarp prst="textNoShape">
              <a:avLst/>
            </a:prstTxWarp>
            <a:no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/>
              <a:t>Развернутые интервью-диалоги</a:t>
            </a:r>
            <a:endParaRPr lang="en-US" altLang="ru-RU" sz="1200" dirty="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/>
              <a:t>представителей компании со </a:t>
            </a:r>
            <a:r>
              <a:rPr lang="ru-RU" altLang="ru-RU" sz="1200" dirty="0" err="1"/>
              <a:t>стейкхолдерами</a:t>
            </a:r>
            <a:endParaRPr lang="ru-RU" altLang="ru-RU" sz="1200" dirty="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/>
              <a:t>(инвесторами)</a:t>
            </a:r>
          </a:p>
        </p:txBody>
      </p:sp>
      <p:pic>
        <p:nvPicPr>
          <p:cNvPr id="1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62" y="1113589"/>
            <a:ext cx="3874294" cy="2336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025" y="1131279"/>
            <a:ext cx="3896168" cy="2303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06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04934" y="4806216"/>
            <a:ext cx="1822728" cy="273844"/>
          </a:xfrm>
          <a:prstGeom prst="rect">
            <a:avLst/>
          </a:prstGeom>
        </p:spPr>
        <p:txBody>
          <a:bodyPr>
            <a:noAutofit/>
          </a:bodyPr>
          <a:lstStyle/>
          <a:p>
            <a:fld id="{CDCE078A-D389-4395-9057-A338ABFA704F}" type="slidenum">
              <a:rPr lang="ru-RU" sz="15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119</a:t>
            </a:fld>
            <a:endParaRPr lang="ru-RU" sz="15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0694" y="4856117"/>
            <a:ext cx="5654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Lucida Console" pitchFamily="49" charset="0"/>
                <a:cs typeface="Arial" pitchFamily="34" charset="0"/>
              </a:rPr>
              <a:t>РОССИЙСКАЯ РЕГИОНАЛЬНАЯ СЕТЬ ПО ИНТЕГРИРОВАННОЙ ОТЧЕТНОСТИ</a:t>
            </a:r>
          </a:p>
        </p:txBody>
      </p:sp>
      <p:pic>
        <p:nvPicPr>
          <p:cNvPr id="10" name="Picture 2" descr="C:\Users\Игорь\Desktop\Ролл Аппы\logo-r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40" y="4731990"/>
            <a:ext cx="430613" cy="486054"/>
          </a:xfrm>
          <a:prstGeom prst="rect">
            <a:avLst/>
          </a:prstGeom>
          <a:noFill/>
        </p:spPr>
      </p:pic>
      <p:pic>
        <p:nvPicPr>
          <p:cNvPr id="14" name="Picture 6" descr="полоса.png"/>
          <p:cNvPicPr>
            <a:picLocks noChangeAspect="1"/>
          </p:cNvPicPr>
          <p:nvPr/>
        </p:nvPicPr>
        <p:blipFill>
          <a:blip r:embed="rId4" cstate="print"/>
          <a:srcRect r="957"/>
          <a:stretch>
            <a:fillRect/>
          </a:stretch>
        </p:blipFill>
        <p:spPr>
          <a:xfrm>
            <a:off x="521494" y="1"/>
            <a:ext cx="8101013" cy="703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613" y="-74544"/>
            <a:ext cx="7761569" cy="880923"/>
          </a:xfrm>
        </p:spPr>
        <p:txBody>
          <a:bodyPr>
            <a:normAutofit/>
          </a:bodyPr>
          <a:lstStyle/>
          <a:p>
            <a:pPr marL="257175" indent="-257175" algn="ctr">
              <a:buClr>
                <a:srgbClr val="CC0000"/>
              </a:buClr>
              <a:buSzPct val="25000"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АО «ОКБМ им. И.И. Африкантова»,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энергетика, РФ (</a:t>
            </a:r>
            <a:r>
              <a:rPr lang="ru-RU" sz="1800" u="sng" dirty="0">
                <a:solidFill>
                  <a:schemeClr val="accent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  <a:hlinkClick r:id="rId5"/>
              </a:rPr>
              <a:t>Г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  <a:hlinkClick r:id="rId5"/>
              </a:rPr>
              <a:t>О 2016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)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" name="Shape 112"/>
          <p:cNvSpPr txBox="1">
            <a:spLocks/>
          </p:cNvSpPr>
          <p:nvPr/>
        </p:nvSpPr>
        <p:spPr bwMode="auto">
          <a:xfrm>
            <a:off x="413539" y="4191930"/>
            <a:ext cx="7884932" cy="77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9628" tIns="69628" rIns="69628" bIns="69628" numCol="1" anchor="t" anchorCtr="0" compatLnSpc="1">
            <a:prstTxWarp prst="textNoShape">
              <a:avLst/>
            </a:prstTxWarp>
            <a:no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2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05" y="1227394"/>
            <a:ext cx="4434822" cy="25321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17" y="1244979"/>
            <a:ext cx="2716929" cy="310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5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18026" y="1361118"/>
            <a:ext cx="878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</a:rPr>
              <a:t>Эффект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22298" y="1361118"/>
            <a:ext cx="851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</a:rPr>
              <a:t>Затраты</a:t>
            </a:r>
          </a:p>
        </p:txBody>
      </p:sp>
      <p:sp>
        <p:nvSpPr>
          <p:cNvPr id="10" name="Хорда 9"/>
          <p:cNvSpPr/>
          <p:nvPr/>
        </p:nvSpPr>
        <p:spPr bwMode="auto">
          <a:xfrm rot="10800000">
            <a:off x="3747002" y="1093187"/>
            <a:ext cx="1477132" cy="1477132"/>
          </a:xfrm>
          <a:prstGeom prst="chord">
            <a:avLst>
              <a:gd name="adj1" fmla="val 21543632"/>
              <a:gd name="adj2" fmla="val 10834100"/>
            </a:avLst>
          </a:prstGeom>
          <a:solidFill>
            <a:schemeClr val="bg1">
              <a:lumMod val="85000"/>
            </a:schemeClr>
          </a:solidFill>
          <a:ln w="19050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ru-RU" sz="1350" dirty="0">
              <a:solidFill>
                <a:schemeClr val="tx2"/>
              </a:solidFill>
            </a:endParaRPr>
          </a:p>
        </p:txBody>
      </p:sp>
      <p:sp>
        <p:nvSpPr>
          <p:cNvPr id="11" name="Арка 10"/>
          <p:cNvSpPr/>
          <p:nvPr/>
        </p:nvSpPr>
        <p:spPr bwMode="auto">
          <a:xfrm rot="10800000">
            <a:off x="3747002" y="1093187"/>
            <a:ext cx="1477132" cy="1477132"/>
          </a:xfrm>
          <a:prstGeom prst="blockArc">
            <a:avLst>
              <a:gd name="adj1" fmla="val 2618701"/>
              <a:gd name="adj2" fmla="val 4562081"/>
              <a:gd name="adj3" fmla="val 16383"/>
            </a:avLst>
          </a:prstGeom>
          <a:solidFill>
            <a:srgbClr val="519173"/>
          </a:solidFill>
          <a:ln w="19050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ru-RU" sz="1350" dirty="0">
              <a:solidFill>
                <a:schemeClr val="tx2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4445509" y="1838313"/>
            <a:ext cx="101870" cy="2673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schemeClr val="tx2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rot="5400000">
            <a:off x="4126219" y="1471790"/>
            <a:ext cx="718697" cy="113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Арка 16"/>
          <p:cNvSpPr/>
          <p:nvPr/>
        </p:nvSpPr>
        <p:spPr bwMode="auto">
          <a:xfrm rot="10800000">
            <a:off x="3747001" y="1093187"/>
            <a:ext cx="1477132" cy="1477132"/>
          </a:xfrm>
          <a:prstGeom prst="blockArc">
            <a:avLst>
              <a:gd name="adj1" fmla="val 5633479"/>
              <a:gd name="adj2" fmla="val 6246500"/>
              <a:gd name="adj3" fmla="val 17154"/>
            </a:avLst>
          </a:prstGeom>
          <a:solidFill>
            <a:schemeClr val="tx2"/>
          </a:solidFill>
          <a:ln w="19050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ru-RU" sz="1350" dirty="0">
              <a:solidFill>
                <a:schemeClr val="tx2"/>
              </a:solidFill>
            </a:endParaRPr>
          </a:p>
        </p:txBody>
      </p:sp>
      <p:grpSp>
        <p:nvGrpSpPr>
          <p:cNvPr id="2" name="Группа 35"/>
          <p:cNvGrpSpPr/>
          <p:nvPr/>
        </p:nvGrpSpPr>
        <p:grpSpPr>
          <a:xfrm>
            <a:off x="1893076" y="1244873"/>
            <a:ext cx="5294228" cy="3347578"/>
            <a:chOff x="1000101" y="1345232"/>
            <a:chExt cx="7058970" cy="4463438"/>
          </a:xfrm>
        </p:grpSpPr>
        <p:sp>
          <p:nvSpPr>
            <p:cNvPr id="19" name="Равнобедренный треугольник 18"/>
            <p:cNvSpPr/>
            <p:nvPr/>
          </p:nvSpPr>
          <p:spPr bwMode="auto">
            <a:xfrm>
              <a:off x="5047389" y="1486035"/>
              <a:ext cx="2920261" cy="2268001"/>
            </a:xfrm>
            <a:prstGeom prst="triangl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ru-RU" sz="1350" dirty="0">
                <a:solidFill>
                  <a:schemeClr val="tx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78061" y="2655539"/>
              <a:ext cx="2920261" cy="1282403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35731" indent="-135731">
                <a:spcAft>
                  <a:spcPts val="300"/>
                </a:spcAft>
                <a:buFont typeface="Arial" pitchFamily="34" charset="0"/>
                <a:buChar char="•"/>
              </a:pPr>
              <a:r>
                <a:rPr lang="ru-RU" sz="900" b="1" dirty="0">
                  <a:solidFill>
                    <a:schemeClr val="tx2"/>
                  </a:solidFill>
                  <a:latin typeface="+mj-lt"/>
                </a:rPr>
                <a:t>Стоимость команды</a:t>
              </a:r>
              <a:br>
                <a:rPr lang="ru-RU" sz="900" b="1" dirty="0">
                  <a:solidFill>
                    <a:schemeClr val="tx2"/>
                  </a:solidFill>
                  <a:latin typeface="+mj-lt"/>
                </a:rPr>
              </a:br>
              <a:r>
                <a:rPr lang="ru-RU" sz="900" b="1" dirty="0">
                  <a:solidFill>
                    <a:schemeClr val="tx2"/>
                  </a:solidFill>
                  <a:latin typeface="+mj-lt"/>
                </a:rPr>
                <a:t>(РП, планировщик, администратор,</a:t>
              </a:r>
              <a:br>
                <a:rPr lang="ru-RU" sz="900" b="1" dirty="0">
                  <a:solidFill>
                    <a:schemeClr val="tx2"/>
                  </a:solidFill>
                  <a:latin typeface="+mj-lt"/>
                </a:rPr>
              </a:br>
              <a:r>
                <a:rPr lang="ru-RU" sz="900" b="1" dirty="0">
                  <a:solidFill>
                    <a:schemeClr val="tx2"/>
                  </a:solidFill>
                  <a:latin typeface="+mj-lt"/>
                </a:rPr>
                <a:t>технические эксперты)</a:t>
              </a:r>
            </a:p>
            <a:p>
              <a:pPr marL="135731" indent="-135731">
                <a:spcAft>
                  <a:spcPts val="300"/>
                </a:spcAft>
                <a:buFont typeface="Arial" pitchFamily="34" charset="0"/>
                <a:buChar char="•"/>
              </a:pPr>
              <a:r>
                <a:rPr lang="ru-RU" sz="900" b="1" dirty="0">
                  <a:solidFill>
                    <a:schemeClr val="tx2"/>
                  </a:solidFill>
                  <a:latin typeface="+mj-lt"/>
                </a:rPr>
                <a:t>Стоимость системы управления проектами</a:t>
              </a:r>
            </a:p>
          </p:txBody>
        </p:sp>
        <p:sp>
          <p:nvSpPr>
            <p:cNvPr id="21" name="Равнобедренный треугольник 20"/>
            <p:cNvSpPr/>
            <p:nvPr/>
          </p:nvSpPr>
          <p:spPr bwMode="auto">
            <a:xfrm>
              <a:off x="1023608" y="2928935"/>
              <a:ext cx="2920261" cy="2279369"/>
            </a:xfrm>
            <a:prstGeom prst="triangl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ru-RU" sz="1350" dirty="0">
                <a:solidFill>
                  <a:schemeClr val="tx2"/>
                </a:solidFill>
              </a:endParaRPr>
            </a:p>
          </p:txBody>
        </p:sp>
        <p:sp>
          <p:nvSpPr>
            <p:cNvPr id="22" name="Стрелка вверх 21"/>
            <p:cNvSpPr/>
            <p:nvPr/>
          </p:nvSpPr>
          <p:spPr bwMode="auto">
            <a:xfrm rot="19709739">
              <a:off x="4155536" y="1345232"/>
              <a:ext cx="251480" cy="867553"/>
            </a:xfrm>
            <a:prstGeom prst="upArrow">
              <a:avLst>
                <a:gd name="adj1" fmla="val 48608"/>
                <a:gd name="adj2" fmla="val 255855"/>
              </a:avLst>
            </a:prstGeom>
            <a:solidFill>
              <a:schemeClr val="bg1">
                <a:lumMod val="75000"/>
              </a:schemeClr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>
                <a:solidFill>
                  <a:schemeClr val="tx2"/>
                </a:solidFill>
              </a:endParaRPr>
            </a:p>
          </p:txBody>
        </p:sp>
        <p:sp>
          <p:nvSpPr>
            <p:cNvPr id="23" name="Блок-схема: задержка 22"/>
            <p:cNvSpPr/>
            <p:nvPr/>
          </p:nvSpPr>
          <p:spPr>
            <a:xfrm rot="5400000">
              <a:off x="6119592" y="2543840"/>
              <a:ext cx="867275" cy="3011682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78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vert270" wrap="square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900" b="1" dirty="0">
                  <a:solidFill>
                    <a:schemeClr val="tx2"/>
                  </a:solidFill>
                </a:rPr>
                <a:t>Стоимость затрат на проектное управление</a:t>
              </a:r>
              <a:r>
                <a:rPr lang="en-US" sz="900" b="1" dirty="0">
                  <a:solidFill>
                    <a:schemeClr val="tx2"/>
                  </a:solidFill>
                </a:rPr>
                <a:t> 2-10%</a:t>
              </a:r>
            </a:p>
          </p:txBody>
        </p:sp>
        <p:sp>
          <p:nvSpPr>
            <p:cNvPr id="24" name="Скругленный прямоугольник 23"/>
            <p:cNvSpPr/>
            <p:nvPr/>
          </p:nvSpPr>
          <p:spPr bwMode="auto">
            <a:xfrm rot="20410632">
              <a:off x="2232746" y="2106209"/>
              <a:ext cx="4463999" cy="180000"/>
            </a:xfrm>
            <a:prstGeom prst="roundRect">
              <a:avLst>
                <a:gd name="adj" fmla="val 48377"/>
              </a:avLst>
            </a:prstGeom>
            <a:solidFill>
              <a:schemeClr val="bg1">
                <a:lumMod val="75000"/>
              </a:schemeClr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>
                <a:solidFill>
                  <a:schemeClr val="tx2"/>
                </a:solidFill>
              </a:endParaRPr>
            </a:p>
          </p:txBody>
        </p:sp>
        <p:sp>
          <p:nvSpPr>
            <p:cNvPr id="25" name="Блок-схема: задержка 24"/>
            <p:cNvSpPr/>
            <p:nvPr/>
          </p:nvSpPr>
          <p:spPr>
            <a:xfrm rot="5400000">
              <a:off x="2169066" y="3965954"/>
              <a:ext cx="673751" cy="3011682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78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vert270" wrap="square" anchor="ctr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900"/>
                </a:spcAft>
              </a:pPr>
              <a:r>
                <a:rPr lang="ru-RU" sz="900" b="1" dirty="0">
                  <a:solidFill>
                    <a:schemeClr val="tx2"/>
                  </a:solidFill>
                  <a:latin typeface="+mj-lt"/>
                </a:rPr>
                <a:t>Прирост стоимости бизнеса  до 20%</a:t>
              </a:r>
            </a:p>
          </p:txBody>
        </p:sp>
      </p:grpSp>
      <p:grpSp>
        <p:nvGrpSpPr>
          <p:cNvPr id="3" name="Группа 36"/>
          <p:cNvGrpSpPr/>
          <p:nvPr/>
        </p:nvGrpSpPr>
        <p:grpSpPr>
          <a:xfrm>
            <a:off x="1785917" y="1253923"/>
            <a:ext cx="5473474" cy="2956947"/>
            <a:chOff x="9410899" y="1867904"/>
            <a:chExt cx="7297965" cy="3942597"/>
          </a:xfrm>
        </p:grpSpPr>
        <p:sp>
          <p:nvSpPr>
            <p:cNvPr id="27" name="Стрелка вверх 26"/>
            <p:cNvSpPr/>
            <p:nvPr/>
          </p:nvSpPr>
          <p:spPr bwMode="auto">
            <a:xfrm rot="350266">
              <a:off x="12973715" y="1867904"/>
              <a:ext cx="251480" cy="867553"/>
            </a:xfrm>
            <a:prstGeom prst="upArrow">
              <a:avLst>
                <a:gd name="adj1" fmla="val 48608"/>
                <a:gd name="adj2" fmla="val 255855"/>
              </a:avLst>
            </a:prstGeom>
            <a:solidFill>
              <a:schemeClr val="bg1">
                <a:lumMod val="75000"/>
              </a:schemeClr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>
                <a:solidFill>
                  <a:schemeClr val="tx2"/>
                </a:solidFill>
              </a:endParaRPr>
            </a:p>
          </p:txBody>
        </p:sp>
        <p:sp>
          <p:nvSpPr>
            <p:cNvPr id="28" name="Равнобедренный треугольник 27"/>
            <p:cNvSpPr/>
            <p:nvPr/>
          </p:nvSpPr>
          <p:spPr bwMode="auto">
            <a:xfrm>
              <a:off x="13697181" y="2813216"/>
              <a:ext cx="2920261" cy="2268001"/>
            </a:xfrm>
            <a:prstGeom prst="triangl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ru-RU" sz="1350" dirty="0">
                <a:solidFill>
                  <a:schemeClr val="tx2"/>
                </a:solidFill>
              </a:endParaRPr>
            </a:p>
          </p:txBody>
        </p:sp>
        <p:sp>
          <p:nvSpPr>
            <p:cNvPr id="29" name="Равнобедренный треугольник 28"/>
            <p:cNvSpPr/>
            <p:nvPr/>
          </p:nvSpPr>
          <p:spPr bwMode="auto">
            <a:xfrm>
              <a:off x="9434409" y="2548251"/>
              <a:ext cx="2920261" cy="2279369"/>
            </a:xfrm>
            <a:prstGeom prst="triangl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ru-RU" sz="1350" dirty="0">
                <a:solidFill>
                  <a:schemeClr val="tx2"/>
                </a:solidFill>
              </a:endParaRPr>
            </a:p>
          </p:txBody>
        </p:sp>
        <p:sp>
          <p:nvSpPr>
            <p:cNvPr id="30" name="Блок-схема: задержка 29"/>
            <p:cNvSpPr/>
            <p:nvPr/>
          </p:nvSpPr>
          <p:spPr>
            <a:xfrm rot="5400000">
              <a:off x="14769385" y="3871022"/>
              <a:ext cx="867275" cy="3011683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78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vert270" wrap="square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900" b="1" dirty="0">
                  <a:solidFill>
                    <a:schemeClr val="tx2"/>
                  </a:solidFill>
                </a:rPr>
                <a:t>Стоимость затрат на проектное управление</a:t>
              </a:r>
              <a:r>
                <a:rPr lang="en-US" sz="900" b="1" dirty="0">
                  <a:solidFill>
                    <a:schemeClr val="tx2"/>
                  </a:solidFill>
                </a:rPr>
                <a:t> 2-10%</a:t>
              </a:r>
            </a:p>
          </p:txBody>
        </p:sp>
        <p:sp>
          <p:nvSpPr>
            <p:cNvPr id="31" name="Блок-схема: задержка 30"/>
            <p:cNvSpPr/>
            <p:nvPr/>
          </p:nvSpPr>
          <p:spPr>
            <a:xfrm rot="5400000">
              <a:off x="10676627" y="3585696"/>
              <a:ext cx="480227" cy="3011683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78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vert270" wrap="square" anchor="ctr">
              <a:spAutoFit/>
            </a:bodyPr>
            <a:lstStyle/>
            <a:p>
              <a:pPr>
                <a:lnSpc>
                  <a:spcPct val="90000"/>
                </a:lnSpc>
                <a:spcAft>
                  <a:spcPts val="900"/>
                </a:spcAft>
              </a:pPr>
              <a:endParaRPr lang="ru-RU" sz="900" b="1" dirty="0">
                <a:solidFill>
                  <a:schemeClr val="tx2"/>
                </a:solidFill>
              </a:endParaRPr>
            </a:p>
          </p:txBody>
        </p:sp>
        <p:sp>
          <p:nvSpPr>
            <p:cNvPr id="32" name="Скругленный прямоугольник 31"/>
            <p:cNvSpPr/>
            <p:nvPr/>
          </p:nvSpPr>
          <p:spPr bwMode="auto">
            <a:xfrm rot="251521">
              <a:off x="10786423" y="2603051"/>
              <a:ext cx="4463999" cy="180000"/>
            </a:xfrm>
            <a:prstGeom prst="roundRect">
              <a:avLst>
                <a:gd name="adj" fmla="val 48377"/>
              </a:avLst>
            </a:prstGeom>
            <a:solidFill>
              <a:schemeClr val="bg1">
                <a:lumMod val="75000"/>
              </a:schemeClr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>
                <a:solidFill>
                  <a:schemeClr val="tx2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045894" y="2837362"/>
            <a:ext cx="2190196" cy="96180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35731" indent="-135731">
              <a:spcAft>
                <a:spcPts val="300"/>
              </a:spcAft>
              <a:buFont typeface="Arial" pitchFamily="34" charset="0"/>
              <a:buChar char="•"/>
            </a:pPr>
            <a:r>
              <a:rPr lang="ru-RU" sz="900" b="1" dirty="0">
                <a:solidFill>
                  <a:schemeClr val="tx2"/>
                </a:solidFill>
                <a:latin typeface="+mj-lt"/>
              </a:rPr>
              <a:t>Стоимость команды</a:t>
            </a:r>
            <a:br>
              <a:rPr lang="ru-RU" sz="900" b="1" dirty="0">
                <a:solidFill>
                  <a:schemeClr val="tx2"/>
                </a:solidFill>
                <a:latin typeface="+mj-lt"/>
              </a:rPr>
            </a:br>
            <a:r>
              <a:rPr lang="ru-RU" sz="900" b="1" dirty="0">
                <a:solidFill>
                  <a:schemeClr val="tx2"/>
                </a:solidFill>
                <a:latin typeface="+mj-lt"/>
              </a:rPr>
              <a:t>(РП, планировщик, администратор,</a:t>
            </a:r>
            <a:br>
              <a:rPr lang="ru-RU" sz="900" b="1" dirty="0">
                <a:solidFill>
                  <a:schemeClr val="tx2"/>
                </a:solidFill>
                <a:latin typeface="+mj-lt"/>
              </a:rPr>
            </a:br>
            <a:r>
              <a:rPr lang="ru-RU" sz="900" b="1" dirty="0">
                <a:solidFill>
                  <a:schemeClr val="tx2"/>
                </a:solidFill>
                <a:latin typeface="+mj-lt"/>
              </a:rPr>
              <a:t>технические эксперты)</a:t>
            </a:r>
          </a:p>
          <a:p>
            <a:pPr marL="135731" indent="-135731">
              <a:spcAft>
                <a:spcPts val="300"/>
              </a:spcAft>
              <a:buFont typeface="Arial" pitchFamily="34" charset="0"/>
              <a:buChar char="•"/>
            </a:pPr>
            <a:r>
              <a:rPr lang="ru-RU" sz="900" b="1" dirty="0">
                <a:solidFill>
                  <a:schemeClr val="tx2"/>
                </a:solidFill>
                <a:latin typeface="+mj-lt"/>
              </a:rPr>
              <a:t>Стоимость системы управления проектами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03712" y="4804080"/>
            <a:ext cx="64841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900"/>
              </a:spcAft>
            </a:pPr>
            <a:r>
              <a:rPr lang="ru-RU" sz="1050" dirty="0">
                <a:solidFill>
                  <a:schemeClr val="tx2"/>
                </a:solidFill>
                <a:latin typeface="+mj-lt"/>
              </a:rPr>
              <a:t>Источник</a:t>
            </a:r>
            <a:r>
              <a:rPr lang="en-US" sz="1050" dirty="0">
                <a:solidFill>
                  <a:schemeClr val="tx2"/>
                </a:solidFill>
                <a:latin typeface="+mj-lt"/>
              </a:rPr>
              <a:t>: IBM</a:t>
            </a:r>
            <a:r>
              <a:rPr lang="ru-RU" sz="105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050" dirty="0">
                <a:solidFill>
                  <a:schemeClr val="tx2"/>
                </a:solidFill>
                <a:latin typeface="+mj-lt"/>
              </a:rPr>
              <a:t>Institute for Business Value </a:t>
            </a:r>
            <a:endParaRPr lang="ru-RU" sz="105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491416" y="986030"/>
            <a:ext cx="6639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50" b="1" dirty="0">
                <a:solidFill>
                  <a:schemeClr val="tx2"/>
                </a:solidFill>
              </a:rPr>
              <a:t>до 20%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86315" y="986030"/>
            <a:ext cx="5822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chemeClr val="tx2"/>
                </a:solidFill>
              </a:rPr>
              <a:t>2-10%</a:t>
            </a:r>
          </a:p>
        </p:txBody>
      </p:sp>
      <p:sp>
        <p:nvSpPr>
          <p:cNvPr id="34" name="Диагональная полоса 33"/>
          <p:cNvSpPr/>
          <p:nvPr/>
        </p:nvSpPr>
        <p:spPr bwMode="auto">
          <a:xfrm rot="2700000">
            <a:off x="4169378" y="4333903"/>
            <a:ext cx="642966" cy="642966"/>
          </a:xfrm>
          <a:prstGeom prst="diagStripe">
            <a:avLst>
              <a:gd name="adj" fmla="val 63356"/>
            </a:avLst>
          </a:prstGeom>
          <a:solidFill>
            <a:schemeClr val="bg1">
              <a:lumMod val="65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schemeClr val="tx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41558" y="2772708"/>
            <a:ext cx="2139261" cy="163121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35731" indent="-135731">
              <a:spcAft>
                <a:spcPts val="300"/>
              </a:spcAft>
              <a:buFont typeface="Arial" pitchFamily="34" charset="0"/>
              <a:buChar char="•"/>
            </a:pPr>
            <a:r>
              <a:rPr lang="ru-RU" sz="900" b="1" dirty="0">
                <a:solidFill>
                  <a:schemeClr val="tx2"/>
                </a:solidFill>
                <a:latin typeface="+mj-lt"/>
              </a:rPr>
              <a:t>Сокращение сроков вследствие эффективного планирования</a:t>
            </a:r>
          </a:p>
          <a:p>
            <a:pPr marL="135731" indent="-135731">
              <a:spcAft>
                <a:spcPts val="300"/>
              </a:spcAft>
              <a:buFont typeface="Arial" pitchFamily="34" charset="0"/>
              <a:buChar char="•"/>
            </a:pPr>
            <a:r>
              <a:rPr lang="ru-RU" sz="900" b="1" dirty="0">
                <a:solidFill>
                  <a:schemeClr val="tx2"/>
                </a:solidFill>
                <a:latin typeface="+mj-lt"/>
              </a:rPr>
              <a:t>Эффективное управление ресурсами (людских</a:t>
            </a:r>
            <a:r>
              <a:rPr lang="en-US" sz="9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900" b="1" dirty="0">
                <a:solidFill>
                  <a:schemeClr val="tx2"/>
                </a:solidFill>
                <a:latin typeface="+mj-lt"/>
              </a:rPr>
              <a:t>и материальных)</a:t>
            </a:r>
          </a:p>
          <a:p>
            <a:pPr marL="135731" indent="-135731">
              <a:spcAft>
                <a:spcPts val="300"/>
              </a:spcAft>
              <a:buFont typeface="Arial" pitchFamily="34" charset="0"/>
              <a:buChar char="•"/>
            </a:pPr>
            <a:r>
              <a:rPr lang="ru-RU" sz="900" b="1" dirty="0">
                <a:solidFill>
                  <a:schemeClr val="tx2"/>
                </a:solidFill>
                <a:latin typeface="+mj-lt"/>
              </a:rPr>
              <a:t>Ранняя идентификация рисков</a:t>
            </a:r>
            <a:br>
              <a:rPr lang="ru-RU" sz="900" b="1" dirty="0">
                <a:solidFill>
                  <a:schemeClr val="tx2"/>
                </a:solidFill>
                <a:latin typeface="+mj-lt"/>
              </a:rPr>
            </a:br>
            <a:r>
              <a:rPr lang="ru-RU" sz="900" b="1" dirty="0">
                <a:solidFill>
                  <a:schemeClr val="tx2"/>
                </a:solidFill>
                <a:latin typeface="+mj-lt"/>
              </a:rPr>
              <a:t>и управление ими</a:t>
            </a:r>
          </a:p>
          <a:p>
            <a:pPr marL="135731" indent="-135731">
              <a:spcAft>
                <a:spcPts val="300"/>
              </a:spcAft>
              <a:buFont typeface="Arial" pitchFamily="34" charset="0"/>
              <a:buChar char="•"/>
            </a:pPr>
            <a:r>
              <a:rPr lang="ru-RU" sz="900" b="1" dirty="0">
                <a:solidFill>
                  <a:schemeClr val="tx2"/>
                </a:solidFill>
                <a:latin typeface="+mj-lt"/>
              </a:rPr>
              <a:t>Планирование бюджетов</a:t>
            </a:r>
          </a:p>
          <a:p>
            <a:pPr marL="135731" indent="-135731">
              <a:spcAft>
                <a:spcPts val="300"/>
              </a:spcAft>
              <a:buFont typeface="Arial" pitchFamily="34" charset="0"/>
              <a:buChar char="•"/>
            </a:pPr>
            <a:r>
              <a:rPr lang="ru-RU" sz="900" b="1" dirty="0">
                <a:solidFill>
                  <a:schemeClr val="tx2"/>
                </a:solidFill>
                <a:latin typeface="+mj-lt"/>
              </a:rPr>
              <a:t>Управление поставщиками</a:t>
            </a:r>
          </a:p>
        </p:txBody>
      </p:sp>
      <p:sp>
        <p:nvSpPr>
          <p:cNvPr id="37" name="Заголовок 1"/>
          <p:cNvSpPr>
            <a:spLocks noGrp="1"/>
          </p:cNvSpPr>
          <p:nvPr>
            <p:ph type="title"/>
          </p:nvPr>
        </p:nvSpPr>
        <p:spPr>
          <a:xfrm>
            <a:off x="1411295" y="249492"/>
            <a:ext cx="6268967" cy="351244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dirty="0" smtClean="0"/>
              <a:t>Стоимость и</a:t>
            </a:r>
            <a:r>
              <a:rPr lang="en-US" dirty="0" smtClean="0"/>
              <a:t> </a:t>
            </a:r>
            <a:r>
              <a:rPr lang="ru-RU" dirty="0" smtClean="0"/>
              <a:t>ценность управления проектами</a:t>
            </a:r>
          </a:p>
        </p:txBody>
      </p:sp>
    </p:spTree>
    <p:extLst>
      <p:ext uri="{BB962C8B-B14F-4D97-AF65-F5344CB8AC3E}">
        <p14:creationId xmlns:p14="http://schemas.microsoft.com/office/powerpoint/2010/main" val="26148432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36" grpId="0" animBg="1"/>
      <p:bldP spid="38" grpId="0"/>
      <p:bldP spid="39" grpId="0"/>
      <p:bldP spid="33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04934" y="4806216"/>
            <a:ext cx="1822728" cy="273844"/>
          </a:xfrm>
          <a:prstGeom prst="rect">
            <a:avLst/>
          </a:prstGeom>
        </p:spPr>
        <p:txBody>
          <a:bodyPr>
            <a:noAutofit/>
          </a:bodyPr>
          <a:lstStyle/>
          <a:p>
            <a:fld id="{CDCE078A-D389-4395-9057-A338ABFA704F}" type="slidenum">
              <a:rPr lang="ru-RU" sz="15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120</a:t>
            </a:fld>
            <a:endParaRPr lang="ru-RU" sz="15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0694" y="4856117"/>
            <a:ext cx="5654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Lucida Console" pitchFamily="49" charset="0"/>
                <a:cs typeface="Arial" pitchFamily="34" charset="0"/>
              </a:rPr>
              <a:t>РОССИЙСКАЯ РЕГИОНАЛЬНАЯ СЕТЬ ПО ИНТЕГРИРОВАННОЙ ОТЧЕТНОСТИ</a:t>
            </a:r>
          </a:p>
        </p:txBody>
      </p:sp>
      <p:pic>
        <p:nvPicPr>
          <p:cNvPr id="10" name="Picture 2" descr="C:\Users\Игорь\Desktop\Ролл Аппы\logo-r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40" y="4731990"/>
            <a:ext cx="430613" cy="486054"/>
          </a:xfrm>
          <a:prstGeom prst="rect">
            <a:avLst/>
          </a:prstGeom>
          <a:noFill/>
        </p:spPr>
      </p:pic>
      <p:pic>
        <p:nvPicPr>
          <p:cNvPr id="14" name="Picture 6" descr="полоса.png"/>
          <p:cNvPicPr>
            <a:picLocks noChangeAspect="1"/>
          </p:cNvPicPr>
          <p:nvPr/>
        </p:nvPicPr>
        <p:blipFill>
          <a:blip r:embed="rId4" cstate="print"/>
          <a:srcRect r="957"/>
          <a:stretch>
            <a:fillRect/>
          </a:stretch>
        </p:blipFill>
        <p:spPr>
          <a:xfrm>
            <a:off x="521494" y="1"/>
            <a:ext cx="8101013" cy="703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613" y="-74544"/>
            <a:ext cx="7761569" cy="880923"/>
          </a:xfrm>
        </p:spPr>
        <p:txBody>
          <a:bodyPr>
            <a:normAutofit/>
          </a:bodyPr>
          <a:lstStyle/>
          <a:p>
            <a:pPr marL="257175" indent="-257175" algn="ctr">
              <a:buClr>
                <a:srgbClr val="CC0000"/>
              </a:buClr>
              <a:buSzPct val="25000"/>
            </a:pP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ПАО «Сбербанк»,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банк, РФ (</a:t>
            </a:r>
            <a:r>
              <a:rPr lang="ru-RU" sz="2100" u="sng" dirty="0">
                <a:solidFill>
                  <a:schemeClr val="accent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  <a:hlinkClick r:id="rId5" action="ppaction://hlinkfile"/>
              </a:rPr>
              <a:t>Г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  <a:hlinkClick r:id="rId5" action="ppaction://hlinkfile"/>
              </a:rPr>
              <a:t>О 2016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)</a:t>
            </a:r>
            <a:endParaRPr lang="ru-RU" sz="2100" b="1" dirty="0">
              <a:solidFill>
                <a:schemeClr val="accent1">
                  <a:lumMod val="75000"/>
                </a:schemeClr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0" y="929509"/>
            <a:ext cx="2937481" cy="30457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817" y="985882"/>
            <a:ext cx="3267328" cy="309803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3569" y="4083919"/>
            <a:ext cx="4055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Компания в начале отчета говорит </a:t>
            </a:r>
          </a:p>
          <a:p>
            <a:r>
              <a:rPr lang="ru-RU" sz="1200" dirty="0"/>
              <a:t>о </a:t>
            </a:r>
            <a:r>
              <a:rPr lang="ru-RU" sz="1200" dirty="0" err="1"/>
              <a:t>цифровизации</a:t>
            </a:r>
            <a:r>
              <a:rPr lang="ru-RU" sz="1200" dirty="0"/>
              <a:t>, информационных технологиях,</a:t>
            </a:r>
          </a:p>
          <a:p>
            <a:r>
              <a:rPr lang="ru-RU" sz="1200" dirty="0"/>
              <a:t>как о преимуществах перед конкурентами.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7995" y="4029913"/>
            <a:ext cx="4177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По тексту слева даются ключевые цифры </a:t>
            </a:r>
          </a:p>
          <a:p>
            <a:r>
              <a:rPr lang="ru-RU" sz="1200" dirty="0"/>
              <a:t>четко напротив соответствующего абзаца текста – </a:t>
            </a:r>
          </a:p>
          <a:p>
            <a:r>
              <a:rPr lang="ru-RU" sz="1200" dirty="0"/>
              <a:t>хороший вариант визуализации.</a:t>
            </a:r>
          </a:p>
        </p:txBody>
      </p:sp>
    </p:spTree>
    <p:extLst>
      <p:ext uri="{BB962C8B-B14F-4D97-AF65-F5344CB8AC3E}">
        <p14:creationId xmlns:p14="http://schemas.microsoft.com/office/powerpoint/2010/main" val="44272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04934" y="4806216"/>
            <a:ext cx="1822728" cy="273844"/>
          </a:xfrm>
          <a:prstGeom prst="rect">
            <a:avLst/>
          </a:prstGeom>
        </p:spPr>
        <p:txBody>
          <a:bodyPr>
            <a:noAutofit/>
          </a:bodyPr>
          <a:lstStyle/>
          <a:p>
            <a:fld id="{CDCE078A-D389-4395-9057-A338ABFA704F}" type="slidenum">
              <a:rPr lang="ru-RU" sz="15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121</a:t>
            </a:fld>
            <a:endParaRPr lang="ru-RU" sz="15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0694" y="4856117"/>
            <a:ext cx="5654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Lucida Console" pitchFamily="49" charset="0"/>
                <a:cs typeface="Arial" pitchFamily="34" charset="0"/>
              </a:rPr>
              <a:t>РОССИЙСКАЯ РЕГИОНАЛЬНАЯ СЕТЬ ПО ИНТЕГРИРОВАННОЙ ОТЧЕТНОСТИ</a:t>
            </a:r>
          </a:p>
        </p:txBody>
      </p:sp>
      <p:pic>
        <p:nvPicPr>
          <p:cNvPr id="10" name="Picture 2" descr="C:\Users\Игорь\Desktop\Ролл Аппы\logo-r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40" y="4731990"/>
            <a:ext cx="430613" cy="486054"/>
          </a:xfrm>
          <a:prstGeom prst="rect">
            <a:avLst/>
          </a:prstGeom>
          <a:noFill/>
        </p:spPr>
      </p:pic>
      <p:pic>
        <p:nvPicPr>
          <p:cNvPr id="14" name="Picture 6" descr="полоса.png"/>
          <p:cNvPicPr>
            <a:picLocks noChangeAspect="1"/>
          </p:cNvPicPr>
          <p:nvPr/>
        </p:nvPicPr>
        <p:blipFill>
          <a:blip r:embed="rId4" cstate="print"/>
          <a:srcRect r="957"/>
          <a:stretch>
            <a:fillRect/>
          </a:stretch>
        </p:blipFill>
        <p:spPr>
          <a:xfrm>
            <a:off x="521494" y="1"/>
            <a:ext cx="8101013" cy="703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613" y="-74544"/>
            <a:ext cx="7761569" cy="880923"/>
          </a:xfrm>
        </p:spPr>
        <p:txBody>
          <a:bodyPr>
            <a:normAutofit/>
          </a:bodyPr>
          <a:lstStyle/>
          <a:p>
            <a:pPr marL="257175" indent="-257175" algn="ctr">
              <a:buClr>
                <a:srgbClr val="CC0000"/>
              </a:buClr>
              <a:buSzPct val="25000"/>
            </a:pP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EnBW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энергетика, Германия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hlinkClick r:id="rId5"/>
              </a:rPr>
              <a:t>IR 2016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2100" b="1" dirty="0">
              <a:solidFill>
                <a:schemeClr val="accent1">
                  <a:lumMod val="75000"/>
                </a:schemeClr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6"/>
          <a:stretch>
            <a:fillRect/>
          </a:stretch>
        </p:blipFill>
        <p:spPr>
          <a:xfrm>
            <a:off x="970146" y="897564"/>
            <a:ext cx="6140137" cy="3401875"/>
          </a:xfrm>
          <a:prstGeom prst="rect">
            <a:avLst/>
          </a:prstGeom>
        </p:spPr>
      </p:pic>
      <p:sp>
        <p:nvSpPr>
          <p:cNvPr id="12" name="Shape 112"/>
          <p:cNvSpPr txBox="1">
            <a:spLocks/>
          </p:cNvSpPr>
          <p:nvPr/>
        </p:nvSpPr>
        <p:spPr bwMode="auto">
          <a:xfrm>
            <a:off x="615072" y="3991708"/>
            <a:ext cx="7116115" cy="29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9628" tIns="69628" rIns="69628" bIns="69628" numCol="1" anchor="t" anchorCtr="0" compatLnSpc="1">
            <a:prstTxWarp prst="textNoShape">
              <a:avLst/>
            </a:prstTxWarp>
            <a:no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indent="0">
              <a:buNone/>
            </a:pPr>
            <a:r>
              <a:rPr lang="ru-RU" sz="1200" dirty="0"/>
              <a:t> </a:t>
            </a:r>
          </a:p>
          <a:p>
            <a:pPr marL="152400" indent="0">
              <a:buNone/>
            </a:pPr>
            <a:r>
              <a:rPr lang="ru-RU" sz="1200" dirty="0"/>
              <a:t>Показаны связи между основными рисками/возможностями и ключевыми показателями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89412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04934" y="4806216"/>
            <a:ext cx="1822728" cy="273844"/>
          </a:xfrm>
          <a:prstGeom prst="rect">
            <a:avLst/>
          </a:prstGeom>
        </p:spPr>
        <p:txBody>
          <a:bodyPr>
            <a:noAutofit/>
          </a:bodyPr>
          <a:lstStyle/>
          <a:p>
            <a:fld id="{CDCE078A-D389-4395-9057-A338ABFA704F}" type="slidenum">
              <a:rPr lang="ru-RU" sz="15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122</a:t>
            </a:fld>
            <a:endParaRPr lang="ru-RU" sz="15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0694" y="4856117"/>
            <a:ext cx="5654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Lucida Console" pitchFamily="49" charset="0"/>
                <a:cs typeface="Arial" pitchFamily="34" charset="0"/>
              </a:rPr>
              <a:t>РОССИЙСКАЯ РЕГИОНАЛЬНАЯ СЕТЬ ПО ИНТЕГРИРОВАННОЙ ОТЧЕТНОСТИ</a:t>
            </a:r>
          </a:p>
        </p:txBody>
      </p:sp>
      <p:pic>
        <p:nvPicPr>
          <p:cNvPr id="10" name="Picture 2" descr="C:\Users\Игорь\Desktop\Ролл Аппы\logo-r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40" y="4731990"/>
            <a:ext cx="430613" cy="486054"/>
          </a:xfrm>
          <a:prstGeom prst="rect">
            <a:avLst/>
          </a:prstGeom>
          <a:noFill/>
        </p:spPr>
      </p:pic>
      <p:pic>
        <p:nvPicPr>
          <p:cNvPr id="14" name="Picture 6" descr="полоса.png"/>
          <p:cNvPicPr>
            <a:picLocks noChangeAspect="1"/>
          </p:cNvPicPr>
          <p:nvPr/>
        </p:nvPicPr>
        <p:blipFill>
          <a:blip r:embed="rId4" cstate="print"/>
          <a:srcRect r="957"/>
          <a:stretch>
            <a:fillRect/>
          </a:stretch>
        </p:blipFill>
        <p:spPr>
          <a:xfrm>
            <a:off x="521494" y="1"/>
            <a:ext cx="8101013" cy="703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613" y="-128550"/>
            <a:ext cx="7761569" cy="880923"/>
          </a:xfrm>
        </p:spPr>
        <p:txBody>
          <a:bodyPr>
            <a:normAutofit/>
          </a:bodyPr>
          <a:lstStyle/>
          <a:p>
            <a:pPr marL="257175" indent="-257175" algn="ctr">
              <a:buClr>
                <a:srgbClr val="CC0000"/>
              </a:buClr>
              <a:buSzPct val="25000"/>
            </a:pP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АО «СУЭК»,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энергетика, РФ (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  <a:hlinkClick r:id="rId5"/>
              </a:rPr>
              <a:t>ГО 2016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PT Sans"/>
                <a:ea typeface="PT Sans"/>
                <a:cs typeface="PT Sans"/>
                <a:sym typeface="PT Sans"/>
              </a:rPr>
              <a:t>)</a:t>
            </a:r>
            <a:endParaRPr lang="ru-RU" sz="2100" b="1" dirty="0">
              <a:solidFill>
                <a:schemeClr val="accent1">
                  <a:lumMod val="75000"/>
                </a:schemeClr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" name="Shape 112"/>
          <p:cNvSpPr txBox="1">
            <a:spLocks/>
          </p:cNvSpPr>
          <p:nvPr/>
        </p:nvSpPr>
        <p:spPr bwMode="auto">
          <a:xfrm>
            <a:off x="1025364" y="1811216"/>
            <a:ext cx="1834883" cy="2646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9628" tIns="69628" rIns="69628" bIns="69628" numCol="1" anchor="t" anchorCtr="0" compatLnSpc="1">
            <a:prstTxWarp prst="textNoShape">
              <a:avLst/>
            </a:prstTxWarp>
            <a:no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200" b="1"/>
              <a:t>Контекст деятельности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/>
              <a:t>Выстроены связи: внешние тенденции – изменения в отрасли – реакция компании (кейс по Устойчивому развитию)</a:t>
            </a:r>
            <a:endParaRPr lang="ru-RU" sz="12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2D32066-BEAA-4823-BBC8-8581CFE42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7874" y="843558"/>
            <a:ext cx="4360061" cy="39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04934" y="4806216"/>
            <a:ext cx="1822728" cy="273844"/>
          </a:xfrm>
          <a:prstGeom prst="rect">
            <a:avLst/>
          </a:prstGeom>
        </p:spPr>
        <p:txBody>
          <a:bodyPr>
            <a:noAutofit/>
          </a:bodyPr>
          <a:lstStyle/>
          <a:p>
            <a:fld id="{CDCE078A-D389-4395-9057-A338ABFA704F}" type="slidenum">
              <a:rPr lang="ru-RU" sz="15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123</a:t>
            </a:fld>
            <a:endParaRPr lang="ru-RU" sz="15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0694" y="4856117"/>
            <a:ext cx="5654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Lucida Console" pitchFamily="49" charset="0"/>
                <a:cs typeface="Arial" pitchFamily="34" charset="0"/>
              </a:rPr>
              <a:t>РОССИЙСКАЯ РЕГИОНАЛЬНАЯ СЕТЬ ПО ИНТЕГРИРОВАННОЙ ОТЧЕТНОСТИ</a:t>
            </a:r>
          </a:p>
        </p:txBody>
      </p:sp>
      <p:pic>
        <p:nvPicPr>
          <p:cNvPr id="10" name="Picture 2" descr="C:\Users\Игорь\Desktop\Ролл Аппы\logo-r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40" y="4731990"/>
            <a:ext cx="430613" cy="486054"/>
          </a:xfrm>
          <a:prstGeom prst="rect">
            <a:avLst/>
          </a:prstGeom>
          <a:noFill/>
        </p:spPr>
      </p:pic>
      <p:pic>
        <p:nvPicPr>
          <p:cNvPr id="14" name="Picture 6" descr="полоса.png"/>
          <p:cNvPicPr>
            <a:picLocks noChangeAspect="1"/>
          </p:cNvPicPr>
          <p:nvPr/>
        </p:nvPicPr>
        <p:blipFill>
          <a:blip r:embed="rId4" cstate="print"/>
          <a:srcRect r="957"/>
          <a:stretch>
            <a:fillRect/>
          </a:stretch>
        </p:blipFill>
        <p:spPr>
          <a:xfrm>
            <a:off x="521494" y="1"/>
            <a:ext cx="8101013" cy="703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613" y="16641"/>
            <a:ext cx="7761569" cy="880923"/>
          </a:xfrm>
        </p:spPr>
        <p:txBody>
          <a:bodyPr>
            <a:normAutofit/>
          </a:bodyPr>
          <a:lstStyle/>
          <a:p>
            <a:pPr marL="257175" indent="-257175" algn="ctr">
              <a:buClr>
                <a:srgbClr val="CC0000"/>
              </a:buClr>
              <a:buSzPct val="25000"/>
            </a:pP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</a:rPr>
              <a:t>ПАО «ГМК «Норильский никель»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, горнодобывающая промышленность, металлургия, РФ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ru-RU" sz="2100" u="sng" dirty="0">
                <a:solidFill>
                  <a:schemeClr val="accent1">
                    <a:lumMod val="75000"/>
                  </a:schemeClr>
                </a:solidFill>
              </a:rPr>
              <a:t>ЭГО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hlinkClick r:id="rId5"/>
              </a:rPr>
              <a:t>, 201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hlinkClick r:id="rId5"/>
              </a:rPr>
              <a:t>6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ru-RU" sz="2100" b="1" dirty="0">
              <a:solidFill>
                <a:schemeClr val="accent1">
                  <a:lumMod val="75000"/>
                </a:schemeClr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" name="Shape 112"/>
          <p:cNvSpPr txBox="1">
            <a:spLocks/>
          </p:cNvSpPr>
          <p:nvPr/>
        </p:nvSpPr>
        <p:spPr bwMode="auto">
          <a:xfrm>
            <a:off x="5004048" y="3867894"/>
            <a:ext cx="230217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9628" tIns="69628" rIns="69628" bIns="69628" numCol="1" anchor="t" anchorCtr="0" compatLnSpc="1">
            <a:prstTxWarp prst="textNoShape">
              <a:avLst/>
            </a:prstTxWarp>
            <a:no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indent="0">
              <a:buNone/>
            </a:pPr>
            <a:r>
              <a:rPr lang="ru-RU" sz="1200" dirty="0"/>
              <a:t>Удобная навигация с подсказками, управляемая анимация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53" y="2264058"/>
            <a:ext cx="3578780" cy="2305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66" y="1014690"/>
            <a:ext cx="4175921" cy="2205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90" y="1404805"/>
            <a:ext cx="4083142" cy="2092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558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04934" y="4806216"/>
            <a:ext cx="1822728" cy="273844"/>
          </a:xfrm>
          <a:prstGeom prst="rect">
            <a:avLst/>
          </a:prstGeom>
        </p:spPr>
        <p:txBody>
          <a:bodyPr>
            <a:noAutofit/>
          </a:bodyPr>
          <a:lstStyle/>
          <a:p>
            <a:fld id="{CDCE078A-D389-4395-9057-A338ABFA704F}" type="slidenum">
              <a:rPr lang="ru-RU" sz="15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124</a:t>
            </a:fld>
            <a:endParaRPr lang="ru-RU" sz="15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0694" y="4856117"/>
            <a:ext cx="5654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Lucida Console" pitchFamily="49" charset="0"/>
                <a:cs typeface="Arial" pitchFamily="34" charset="0"/>
              </a:rPr>
              <a:t>РОССИЙСКАЯ РЕГИОНАЛЬНАЯ СЕТЬ ПО ИНТЕГРИРОВАННОЙ ОТЧЕТНОСТИ</a:t>
            </a:r>
          </a:p>
        </p:txBody>
      </p:sp>
      <p:pic>
        <p:nvPicPr>
          <p:cNvPr id="10" name="Picture 2" descr="C:\Users\Игорь\Desktop\Ролл Аппы\logo-r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40" y="4731990"/>
            <a:ext cx="430613" cy="486054"/>
          </a:xfrm>
          <a:prstGeom prst="rect">
            <a:avLst/>
          </a:prstGeom>
          <a:noFill/>
        </p:spPr>
      </p:pic>
      <p:pic>
        <p:nvPicPr>
          <p:cNvPr id="14" name="Picture 6" descr="полоса.png"/>
          <p:cNvPicPr>
            <a:picLocks noChangeAspect="1"/>
          </p:cNvPicPr>
          <p:nvPr/>
        </p:nvPicPr>
        <p:blipFill>
          <a:blip r:embed="rId4" cstate="print"/>
          <a:srcRect r="957"/>
          <a:stretch>
            <a:fillRect/>
          </a:stretch>
        </p:blipFill>
        <p:spPr>
          <a:xfrm>
            <a:off x="521494" y="1"/>
            <a:ext cx="8101013" cy="703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613" y="-128550"/>
            <a:ext cx="7761569" cy="880923"/>
          </a:xfrm>
        </p:spPr>
        <p:txBody>
          <a:bodyPr>
            <a:normAutofit/>
          </a:bodyPr>
          <a:lstStyle/>
          <a:p>
            <a:pPr algn="ctr">
              <a:lnSpc>
                <a:spcPct val="75000"/>
              </a:lnSpc>
            </a:pPr>
            <a:r>
              <a:rPr lang="en-US" altLang="ru-RU" sz="2100" b="1" dirty="0">
                <a:solidFill>
                  <a:schemeClr val="accent1">
                    <a:lumMod val="75000"/>
                  </a:schemeClr>
                </a:solidFill>
              </a:rPr>
              <a:t>Eskom, </a:t>
            </a:r>
            <a:r>
              <a:rPr lang="en-US" altLang="ru-RU" sz="2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altLang="ru-RU" sz="2100" dirty="0">
                <a:solidFill>
                  <a:schemeClr val="accent1">
                    <a:lumMod val="75000"/>
                  </a:schemeClr>
                </a:solidFill>
              </a:rPr>
              <a:t>энергетика, ЮАР (</a:t>
            </a:r>
            <a:r>
              <a:rPr lang="en-US" altLang="ru-RU" sz="2100" dirty="0">
                <a:solidFill>
                  <a:schemeClr val="accent1">
                    <a:lumMod val="75000"/>
                  </a:schemeClr>
                </a:solidFill>
                <a:hlinkClick r:id="rId5"/>
              </a:rPr>
              <a:t>IR 2016</a:t>
            </a:r>
            <a:r>
              <a:rPr lang="ru-RU" altLang="ru-RU" sz="21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61" y="883221"/>
            <a:ext cx="2698552" cy="18804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78" y="3103749"/>
            <a:ext cx="6236771" cy="14674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56" y="844312"/>
            <a:ext cx="1659079" cy="1939684"/>
          </a:xfrm>
          <a:prstGeom prst="rect">
            <a:avLst/>
          </a:prstGeom>
        </p:spPr>
      </p:pic>
      <p:sp>
        <p:nvSpPr>
          <p:cNvPr id="16" name="Shape 112"/>
          <p:cNvSpPr txBox="1">
            <a:spLocks/>
          </p:cNvSpPr>
          <p:nvPr/>
        </p:nvSpPr>
        <p:spPr bwMode="auto">
          <a:xfrm>
            <a:off x="2627784" y="897564"/>
            <a:ext cx="1841085" cy="170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9628" tIns="69628" rIns="69628" bIns="69628" numCol="1" anchor="t" anchorCtr="0" compatLnSpc="1">
            <a:prstTxWarp prst="textNoShape">
              <a:avLst/>
            </a:prstTxWarp>
            <a:no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ru-RU" sz="975" dirty="0"/>
              <a:t>(слева) в разделе операционных результатов представлены не только </a:t>
            </a:r>
            <a:r>
              <a:rPr lang="en-US" sz="975" dirty="0"/>
              <a:t>highlights</a:t>
            </a:r>
            <a:r>
              <a:rPr lang="ru-RU" sz="975" dirty="0"/>
              <a:t>, но и </a:t>
            </a:r>
            <a:r>
              <a:rPr lang="en-US" sz="975" dirty="0"/>
              <a:t>lowlights </a:t>
            </a:r>
          </a:p>
          <a:p>
            <a:pPr>
              <a:buFontTx/>
              <a:buChar char="-"/>
            </a:pPr>
            <a:r>
              <a:rPr lang="en-US" sz="975" dirty="0"/>
              <a:t>(</a:t>
            </a:r>
            <a:r>
              <a:rPr lang="ru-RU" sz="975" dirty="0"/>
              <a:t>справа</a:t>
            </a:r>
            <a:r>
              <a:rPr lang="en-US" sz="975" dirty="0"/>
              <a:t>)</a:t>
            </a:r>
            <a:r>
              <a:rPr lang="ru-RU" sz="975" dirty="0"/>
              <a:t> отражены планы по снижению рисков и для сравнения дается карта рисков предыдущего года</a:t>
            </a:r>
          </a:p>
          <a:p>
            <a:pPr>
              <a:buFontTx/>
              <a:buChar char="-"/>
            </a:pPr>
            <a:r>
              <a:rPr lang="ru-RU" sz="975" dirty="0"/>
              <a:t>(снизу) компактное представление состава СД</a:t>
            </a:r>
          </a:p>
        </p:txBody>
      </p:sp>
    </p:spTree>
    <p:extLst>
      <p:ext uri="{BB962C8B-B14F-4D97-AF65-F5344CB8AC3E}">
        <p14:creationId xmlns:p14="http://schemas.microsoft.com/office/powerpoint/2010/main" val="96795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04934" y="4806216"/>
            <a:ext cx="1822728" cy="273844"/>
          </a:xfrm>
          <a:prstGeom prst="rect">
            <a:avLst/>
          </a:prstGeom>
        </p:spPr>
        <p:txBody>
          <a:bodyPr>
            <a:noAutofit/>
          </a:bodyPr>
          <a:lstStyle/>
          <a:p>
            <a:fld id="{CDCE078A-D389-4395-9057-A338ABFA704F}" type="slidenum">
              <a:rPr lang="ru-RU" sz="15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125</a:t>
            </a:fld>
            <a:endParaRPr lang="ru-RU" sz="15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0694" y="4856117"/>
            <a:ext cx="5654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Lucida Console" pitchFamily="49" charset="0"/>
                <a:cs typeface="Arial" pitchFamily="34" charset="0"/>
              </a:rPr>
              <a:t>РОССИЙСКАЯ РЕГИОНАЛЬНАЯ СЕТЬ ПО ИНТЕГРИРОВАННОЙ ОТЧЕТНОСТИ</a:t>
            </a:r>
          </a:p>
        </p:txBody>
      </p:sp>
      <p:pic>
        <p:nvPicPr>
          <p:cNvPr id="10" name="Picture 2" descr="C:\Users\Игорь\Desktop\Ролл Аппы\logo-r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40" y="4731990"/>
            <a:ext cx="430613" cy="486054"/>
          </a:xfrm>
          <a:prstGeom prst="rect">
            <a:avLst/>
          </a:prstGeom>
          <a:noFill/>
        </p:spPr>
      </p:pic>
      <p:pic>
        <p:nvPicPr>
          <p:cNvPr id="14" name="Picture 6" descr="полоса.png"/>
          <p:cNvPicPr>
            <a:picLocks noChangeAspect="1"/>
          </p:cNvPicPr>
          <p:nvPr/>
        </p:nvPicPr>
        <p:blipFill>
          <a:blip r:embed="rId4" cstate="print"/>
          <a:srcRect r="957"/>
          <a:stretch>
            <a:fillRect/>
          </a:stretch>
        </p:blipFill>
        <p:spPr>
          <a:xfrm>
            <a:off x="521494" y="1"/>
            <a:ext cx="8101013" cy="703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613" y="-74544"/>
            <a:ext cx="7761569" cy="880923"/>
          </a:xfrm>
        </p:spPr>
        <p:txBody>
          <a:bodyPr>
            <a:normAutofit/>
          </a:bodyPr>
          <a:lstStyle/>
          <a:p>
            <a:pPr marL="257175" indent="-257175" algn="ctr">
              <a:buClr>
                <a:srgbClr val="CC0000"/>
              </a:buClr>
              <a:buSzPct val="25000"/>
            </a:pP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</a:rPr>
              <a:t>ПАО «Газпром нефть»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 РФ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ru-RU" sz="2100" u="sng" dirty="0">
                <a:solidFill>
                  <a:schemeClr val="accent1">
                    <a:lumMod val="75000"/>
                  </a:schemeClr>
                </a:solidFill>
                <a:hlinkClick r:id="rId5"/>
              </a:rPr>
              <a:t>ГО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hlinkClick r:id="rId5"/>
              </a:rPr>
              <a:t>, 201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hlinkClick r:id="rId5"/>
              </a:rPr>
              <a:t>6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ru-RU" sz="2100" b="1" dirty="0">
              <a:solidFill>
                <a:schemeClr val="accent1">
                  <a:lumMod val="75000"/>
                </a:schemeClr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" name="Shape 112"/>
          <p:cNvSpPr txBox="1">
            <a:spLocks/>
          </p:cNvSpPr>
          <p:nvPr/>
        </p:nvSpPr>
        <p:spPr bwMode="auto">
          <a:xfrm>
            <a:off x="628502" y="4302420"/>
            <a:ext cx="3226501" cy="48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9628" tIns="69628" rIns="69628" bIns="69628" numCol="1" anchor="t" anchorCtr="0" compatLnSpc="1">
            <a:prstTxWarp prst="textNoShape">
              <a:avLst/>
            </a:prstTxWarp>
            <a:no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indent="0">
              <a:buNone/>
            </a:pPr>
            <a:r>
              <a:rPr lang="ru-RU" sz="1050" dirty="0"/>
              <a:t>Удачный вариант визуализации работ </a:t>
            </a:r>
          </a:p>
          <a:p>
            <a:pPr marL="152400" indent="0">
              <a:buNone/>
            </a:pPr>
            <a:r>
              <a:rPr lang="ru-RU" sz="1050" dirty="0"/>
              <a:t>по основным проектам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6" y="891559"/>
            <a:ext cx="3354988" cy="34623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702" y="1053583"/>
            <a:ext cx="3643291" cy="2710181"/>
          </a:xfrm>
          <a:prstGeom prst="rect">
            <a:avLst/>
          </a:prstGeom>
        </p:spPr>
      </p:pic>
      <p:sp>
        <p:nvSpPr>
          <p:cNvPr id="17" name="Shape 112"/>
          <p:cNvSpPr txBox="1">
            <a:spLocks/>
          </p:cNvSpPr>
          <p:nvPr/>
        </p:nvSpPr>
        <p:spPr>
          <a:xfrm>
            <a:off x="4076313" y="3956625"/>
            <a:ext cx="3226501" cy="483577"/>
          </a:xfrm>
          <a:prstGeom prst="rect">
            <a:avLst/>
          </a:prstGeom>
          <a:noFill/>
          <a:ln>
            <a:noFill/>
          </a:ln>
        </p:spPr>
        <p:txBody>
          <a:bodyPr wrap="square" lIns="69628" tIns="69628" rIns="69628" bIns="6962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152400" indent="0">
              <a:spcBef>
                <a:spcPts val="0"/>
              </a:spcBef>
              <a:buNone/>
            </a:pPr>
            <a:r>
              <a:rPr lang="ru-RU" sz="1050" dirty="0"/>
              <a:t>На одной схеме отражены: </a:t>
            </a:r>
          </a:p>
          <a:p>
            <a:pPr>
              <a:spcBef>
                <a:spcPts val="0"/>
              </a:spcBef>
            </a:pPr>
            <a:r>
              <a:rPr lang="ru-RU" sz="1050" dirty="0"/>
              <a:t>стаж работы каждого члена СД</a:t>
            </a:r>
          </a:p>
          <a:p>
            <a:pPr>
              <a:spcBef>
                <a:spcPts val="0"/>
              </a:spcBef>
            </a:pPr>
            <a:r>
              <a:rPr lang="ru-RU" sz="1050" dirty="0"/>
              <a:t>его вхождение в комитеты </a:t>
            </a:r>
          </a:p>
          <a:p>
            <a:pPr>
              <a:spcBef>
                <a:spcPts val="0"/>
              </a:spcBef>
            </a:pPr>
            <a:r>
              <a:rPr lang="ru-RU" sz="1050" dirty="0"/>
              <a:t>общее количество членов СД в каждом комитете.</a:t>
            </a:r>
          </a:p>
        </p:txBody>
      </p:sp>
    </p:spTree>
    <p:extLst>
      <p:ext uri="{BB962C8B-B14F-4D97-AF65-F5344CB8AC3E}">
        <p14:creationId xmlns:p14="http://schemas.microsoft.com/office/powerpoint/2010/main" val="102448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04934" y="4806216"/>
            <a:ext cx="1822728" cy="273844"/>
          </a:xfrm>
          <a:prstGeom prst="rect">
            <a:avLst/>
          </a:prstGeom>
        </p:spPr>
        <p:txBody>
          <a:bodyPr>
            <a:noAutofit/>
          </a:bodyPr>
          <a:lstStyle/>
          <a:p>
            <a:fld id="{CDCE078A-D389-4395-9057-A338ABFA704F}" type="slidenum">
              <a:rPr lang="ru-RU" sz="15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126</a:t>
            </a:fld>
            <a:endParaRPr lang="ru-RU" sz="15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0694" y="4856117"/>
            <a:ext cx="5654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Lucida Console" pitchFamily="49" charset="0"/>
                <a:cs typeface="Arial" pitchFamily="34" charset="0"/>
              </a:rPr>
              <a:t>РОССИЙСКАЯ РЕГИОНАЛЬНАЯ СЕТЬ ПО ИНТЕГРИРОВАННОЙ ОТЧЕТНОСТИ</a:t>
            </a:r>
          </a:p>
        </p:txBody>
      </p:sp>
      <p:pic>
        <p:nvPicPr>
          <p:cNvPr id="10" name="Picture 2" descr="C:\Users\Игорь\Desktop\Ролл Аппы\logo-r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40" y="4731990"/>
            <a:ext cx="430613" cy="486054"/>
          </a:xfrm>
          <a:prstGeom prst="rect">
            <a:avLst/>
          </a:prstGeom>
          <a:noFill/>
        </p:spPr>
      </p:pic>
      <p:pic>
        <p:nvPicPr>
          <p:cNvPr id="14" name="Picture 6" descr="полоса.png"/>
          <p:cNvPicPr>
            <a:picLocks noChangeAspect="1"/>
          </p:cNvPicPr>
          <p:nvPr/>
        </p:nvPicPr>
        <p:blipFill>
          <a:blip r:embed="rId4" cstate="print"/>
          <a:srcRect r="957"/>
          <a:stretch>
            <a:fillRect/>
          </a:stretch>
        </p:blipFill>
        <p:spPr>
          <a:xfrm>
            <a:off x="521494" y="1"/>
            <a:ext cx="8101013" cy="703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613" y="-128550"/>
            <a:ext cx="7761569" cy="880923"/>
          </a:xfrm>
        </p:spPr>
        <p:txBody>
          <a:bodyPr>
            <a:normAutofit/>
          </a:bodyPr>
          <a:lstStyle/>
          <a:p>
            <a:pPr marL="257175" indent="-257175" algn="ctr">
              <a:buClr>
                <a:srgbClr val="CC0000"/>
              </a:buClr>
              <a:buSzPct val="25000"/>
            </a:pP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Microsoft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, IT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, США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100" u="sng" dirty="0">
                <a:solidFill>
                  <a:schemeClr val="accent1">
                    <a:lumMod val="75000"/>
                  </a:schemeClr>
                </a:solidFill>
              </a:rPr>
              <a:t>CS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hlinkClick r:id="rId5"/>
              </a:rPr>
              <a:t>R, 2016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ru-RU" sz="2100" b="1" dirty="0">
              <a:solidFill>
                <a:schemeClr val="accent1">
                  <a:lumMod val="75000"/>
                </a:schemeClr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94" y="1056547"/>
            <a:ext cx="6726115" cy="3297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55" y="815184"/>
            <a:ext cx="2742277" cy="3084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Shape 112"/>
          <p:cNvSpPr txBox="1">
            <a:spLocks/>
          </p:cNvSpPr>
          <p:nvPr/>
        </p:nvSpPr>
        <p:spPr bwMode="auto">
          <a:xfrm>
            <a:off x="1061610" y="4356426"/>
            <a:ext cx="6912768" cy="48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9628" tIns="69628" rIns="69628" bIns="69628" numCol="1" anchor="t" anchorCtr="0" compatLnSpc="1">
            <a:prstTxWarp prst="textNoShape">
              <a:avLst/>
            </a:prstTxWarp>
            <a:no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indent="0">
              <a:buNone/>
            </a:pPr>
            <a:r>
              <a:rPr lang="ru-RU" sz="1200" dirty="0"/>
              <a:t>Компания стремится к формату </a:t>
            </a:r>
            <a:r>
              <a:rPr lang="en-US" sz="1200" dirty="0" err="1"/>
              <a:t>RealTime</a:t>
            </a:r>
            <a:r>
              <a:rPr lang="en-US" sz="1200" dirty="0"/>
              <a:t>, </a:t>
            </a:r>
            <a:r>
              <a:rPr lang="ru-RU" sz="1200" dirty="0"/>
              <a:t>обновляется информация чаще одного раза в год.</a:t>
            </a:r>
          </a:p>
        </p:txBody>
      </p:sp>
    </p:spTree>
    <p:extLst>
      <p:ext uri="{BB962C8B-B14F-4D97-AF65-F5344CB8AC3E}">
        <p14:creationId xmlns:p14="http://schemas.microsoft.com/office/powerpoint/2010/main" val="81382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720588" y="-57186"/>
            <a:ext cx="9864588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" name="TextBox 4"/>
          <p:cNvSpPr txBox="1"/>
          <p:nvPr/>
        </p:nvSpPr>
        <p:spPr>
          <a:xfrm>
            <a:off x="3286116" y="107139"/>
            <a:ext cx="25181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2900368"/>
            <a:ext cx="6858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 с проектной командой </a:t>
            </a:r>
          </a:p>
        </p:txBody>
      </p:sp>
    </p:spTree>
    <p:extLst>
      <p:ext uri="{BB962C8B-B14F-4D97-AF65-F5344CB8AC3E}">
        <p14:creationId xmlns:p14="http://schemas.microsoft.com/office/powerpoint/2010/main" val="325476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403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4036" name="Рисунок 1" descr="image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20588" y="54006"/>
            <a:ext cx="9685076" cy="511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586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719572" y="160718"/>
            <a:ext cx="7131389" cy="428628"/>
          </a:xfrm>
        </p:spPr>
        <p:txBody>
          <a:bodyPr>
            <a:noAutofit/>
          </a:bodyPr>
          <a:lstStyle/>
          <a:p>
            <a:pPr eaLnBrk="1" hangingPunct="1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Ключевые характеристики команды</a:t>
            </a:r>
          </a:p>
        </p:txBody>
      </p:sp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1619672" y="2355726"/>
            <a:ext cx="664373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57175" indent="-257175">
              <a:buClr>
                <a:srgbClr val="FF0000"/>
              </a:buClr>
              <a:buFontTx/>
              <a:buAutoNum type="arabicPeriod"/>
            </a:pPr>
            <a:r>
              <a:rPr lang="ru-RU" sz="1400" dirty="0"/>
              <a:t>Общий результат, совместные цели</a:t>
            </a:r>
          </a:p>
          <a:p>
            <a:pPr marL="257175" indent="-257175">
              <a:buClr>
                <a:srgbClr val="FF0000"/>
              </a:buClr>
              <a:buFontTx/>
              <a:buAutoNum type="arabicPeriod"/>
            </a:pPr>
            <a:r>
              <a:rPr lang="ru-RU" sz="1400" dirty="0"/>
              <a:t>Постоянный относительно стабильный состав в течение определенного времени</a:t>
            </a:r>
          </a:p>
          <a:p>
            <a:pPr marL="257175" indent="-257175">
              <a:buClr>
                <a:srgbClr val="FF0000"/>
              </a:buClr>
              <a:buFontTx/>
              <a:buAutoNum type="arabicPeriod"/>
            </a:pPr>
            <a:r>
              <a:rPr lang="ru-RU" sz="1400" dirty="0"/>
              <a:t>Самостоятельность и личная ответственность членов команды за свою работу и внутренние процессы в команде</a:t>
            </a:r>
          </a:p>
          <a:p>
            <a:pPr marL="257175" indent="-257175">
              <a:buClr>
                <a:srgbClr val="FF0000"/>
              </a:buClr>
              <a:buFontTx/>
              <a:buAutoNum type="arabicPeriod"/>
            </a:pPr>
            <a:r>
              <a:rPr lang="ru-RU" sz="1400" dirty="0"/>
              <a:t>Взаимозависимость, коллективная ответственность за результат</a:t>
            </a:r>
          </a:p>
          <a:p>
            <a:pPr marL="257175" indent="-257175">
              <a:buClr>
                <a:srgbClr val="FF0000"/>
              </a:buClr>
              <a:buFontTx/>
              <a:buAutoNum type="arabicPeriod"/>
            </a:pPr>
            <a:r>
              <a:rPr lang="ru-RU" sz="1400" dirty="0"/>
              <a:t>Открытая конструктивная коммуникация</a:t>
            </a:r>
          </a:p>
          <a:p>
            <a:pPr marL="257175" indent="-257175">
              <a:buClr>
                <a:srgbClr val="FF0000"/>
              </a:buClr>
              <a:buFontTx/>
              <a:buAutoNum type="arabicPeriod"/>
            </a:pPr>
            <a:r>
              <a:rPr lang="ru-RU" sz="1400" dirty="0" smtClean="0"/>
              <a:t>Развитие </a:t>
            </a:r>
            <a:r>
              <a:rPr lang="ru-RU" sz="1400" dirty="0"/>
              <a:t>членов </a:t>
            </a:r>
            <a:r>
              <a:rPr lang="ru-RU" sz="1400" dirty="0" smtClean="0"/>
              <a:t>команды</a:t>
            </a:r>
          </a:p>
          <a:p>
            <a:pPr marL="257175" indent="-257175">
              <a:buClr>
                <a:srgbClr val="FF0000"/>
              </a:buClr>
              <a:buFontTx/>
              <a:buAutoNum type="arabicPeriod"/>
            </a:pPr>
            <a:r>
              <a:rPr lang="ru-RU" sz="1400" dirty="0" smtClean="0"/>
              <a:t>Открытость внешнему миру</a:t>
            </a:r>
            <a:endParaRPr lang="ru-RU" sz="14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45183413"/>
              </p:ext>
            </p:extLst>
          </p:nvPr>
        </p:nvGraphicFramePr>
        <p:xfrm>
          <a:off x="1115616" y="2756276"/>
          <a:ext cx="7229583" cy="2083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051720" y="803660"/>
            <a:ext cx="5842147" cy="12280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257175" indent="-257175" algn="ctr" defTabSz="6858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400" b="1" dirty="0"/>
              <a:t>Команда –  </a:t>
            </a:r>
            <a:r>
              <a:rPr lang="ru-RU" sz="1400" dirty="0"/>
              <a:t>группа людей, имеющих общие цели, взаимодополняющие навыки и умения, высокий уровень взаимозависимости и разделяющих ответственность за достижение конечных результатов.</a:t>
            </a:r>
          </a:p>
          <a:p>
            <a:pPr marL="257175" indent="-257175" algn="ctr" defTabSz="6858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400" b="1" dirty="0" smtClean="0"/>
              <a:t>Синергетический эффект!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70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2"/>
          <p:cNvSpPr>
            <a:spLocks noGrp="1"/>
          </p:cNvSpPr>
          <p:nvPr>
            <p:ph type="title"/>
          </p:nvPr>
        </p:nvSpPr>
        <p:spPr>
          <a:xfrm>
            <a:off x="1485900" y="107156"/>
            <a:ext cx="6172200" cy="857250"/>
          </a:xfrm>
        </p:spPr>
        <p:txBody>
          <a:bodyPr/>
          <a:lstStyle/>
          <a:p>
            <a:r>
              <a:rPr lang="ru-RU" dirty="0">
                <a:solidFill>
                  <a:srgbClr val="121B44"/>
                </a:solidFill>
                <a:latin typeface="Arial Black" pitchFamily="34" charset="0"/>
              </a:rPr>
              <a:t>                    </a:t>
            </a:r>
            <a:r>
              <a:rPr lang="ru-RU" dirty="0">
                <a:solidFill>
                  <a:srgbClr val="121B44"/>
                </a:solidFill>
                <a:latin typeface="+mj-lt"/>
              </a:rPr>
              <a:t>Проекты и программы</a:t>
            </a:r>
          </a:p>
        </p:txBody>
      </p:sp>
      <p:grpSp>
        <p:nvGrpSpPr>
          <p:cNvPr id="2" name="Группа 63"/>
          <p:cNvGrpSpPr>
            <a:grpSpLocks/>
          </p:cNvGrpSpPr>
          <p:nvPr/>
        </p:nvGrpSpPr>
        <p:grpSpPr bwMode="auto">
          <a:xfrm>
            <a:off x="1464469" y="3611167"/>
            <a:ext cx="5087541" cy="686990"/>
            <a:chOff x="428625" y="4814888"/>
            <a:chExt cx="6783388" cy="915987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428625" y="4814888"/>
              <a:ext cx="1832125" cy="43088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defTabSz="571500" eaLnBrk="0" hangingPunct="0">
                <a:defRPr/>
              </a:pPr>
              <a:r>
                <a:rPr lang="ru-RU" sz="1500" dirty="0"/>
                <a:t>Программа</a:t>
              </a:r>
            </a:p>
          </p:txBody>
        </p:sp>
        <p:sp>
          <p:nvSpPr>
            <p:cNvPr id="25631" name="AutoShape 12"/>
            <p:cNvSpPr>
              <a:spLocks noChangeArrowheads="1"/>
            </p:cNvSpPr>
            <p:nvPr/>
          </p:nvSpPr>
          <p:spPr bwMode="auto">
            <a:xfrm>
              <a:off x="4489450" y="4854575"/>
              <a:ext cx="946150" cy="4381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0 w 21600"/>
                <a:gd name="T19" fmla="*/ 3150 h 21600"/>
                <a:gd name="T20" fmla="*/ 18450 w 21600"/>
                <a:gd name="T21" fmla="*/ 1845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8044" y="15057"/>
                  </a:moveTo>
                  <a:cubicBezTo>
                    <a:pt x="8865" y="15589"/>
                    <a:pt x="9822" y="15872"/>
                    <a:pt x="10800" y="15872"/>
                  </a:cubicBezTo>
                  <a:cubicBezTo>
                    <a:pt x="13601" y="15872"/>
                    <a:pt x="15872" y="13601"/>
                    <a:pt x="15872" y="10800"/>
                  </a:cubicBezTo>
                  <a:cubicBezTo>
                    <a:pt x="15872" y="7998"/>
                    <a:pt x="13601" y="5728"/>
                    <a:pt x="10800" y="5728"/>
                  </a:cubicBezTo>
                  <a:cubicBezTo>
                    <a:pt x="7998" y="5728"/>
                    <a:pt x="5728" y="7998"/>
                    <a:pt x="5728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8717" y="21600"/>
                    <a:pt x="6679" y="20998"/>
                    <a:pt x="4931" y="19866"/>
                  </a:cubicBezTo>
                  <a:lnTo>
                    <a:pt x="3464" y="22133"/>
                  </a:lnTo>
                  <a:lnTo>
                    <a:pt x="1816" y="14438"/>
                  </a:lnTo>
                  <a:lnTo>
                    <a:pt x="9511" y="12791"/>
                  </a:lnTo>
                  <a:lnTo>
                    <a:pt x="8044" y="15057"/>
                  </a:lnTo>
                  <a:close/>
                </a:path>
              </a:pathLst>
            </a:custGeom>
            <a:solidFill>
              <a:srgbClr val="33CC33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25632" name="AutoShape 13"/>
            <p:cNvSpPr>
              <a:spLocks noChangeArrowheads="1"/>
            </p:cNvSpPr>
            <p:nvPr/>
          </p:nvSpPr>
          <p:spPr bwMode="auto">
            <a:xfrm>
              <a:off x="4994275" y="4854575"/>
              <a:ext cx="946150" cy="4381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0 w 21600"/>
                <a:gd name="T19" fmla="*/ 3150 h 21600"/>
                <a:gd name="T20" fmla="*/ 18450 w 21600"/>
                <a:gd name="T21" fmla="*/ 1845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8044" y="15057"/>
                  </a:moveTo>
                  <a:cubicBezTo>
                    <a:pt x="8865" y="15589"/>
                    <a:pt x="9822" y="15872"/>
                    <a:pt x="10800" y="15872"/>
                  </a:cubicBezTo>
                  <a:cubicBezTo>
                    <a:pt x="13601" y="15872"/>
                    <a:pt x="15872" y="13601"/>
                    <a:pt x="15872" y="10800"/>
                  </a:cubicBezTo>
                  <a:cubicBezTo>
                    <a:pt x="15872" y="7998"/>
                    <a:pt x="13601" y="5728"/>
                    <a:pt x="10800" y="5728"/>
                  </a:cubicBezTo>
                  <a:cubicBezTo>
                    <a:pt x="7998" y="5728"/>
                    <a:pt x="5728" y="7998"/>
                    <a:pt x="5728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8717" y="21600"/>
                    <a:pt x="6679" y="20998"/>
                    <a:pt x="4931" y="19866"/>
                  </a:cubicBezTo>
                  <a:lnTo>
                    <a:pt x="3464" y="22133"/>
                  </a:lnTo>
                  <a:lnTo>
                    <a:pt x="1816" y="14438"/>
                  </a:lnTo>
                  <a:lnTo>
                    <a:pt x="9511" y="12791"/>
                  </a:lnTo>
                  <a:lnTo>
                    <a:pt x="8044" y="15057"/>
                  </a:lnTo>
                  <a:close/>
                </a:path>
              </a:pathLst>
            </a:custGeom>
            <a:solidFill>
              <a:srgbClr val="33CC33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 sz="1350"/>
            </a:p>
          </p:txBody>
        </p:sp>
        <p:grpSp>
          <p:nvGrpSpPr>
            <p:cNvPr id="3" name="Group 28"/>
            <p:cNvGrpSpPr>
              <a:grpSpLocks/>
            </p:cNvGrpSpPr>
            <p:nvPr/>
          </p:nvGrpSpPr>
          <p:grpSpPr bwMode="auto">
            <a:xfrm>
              <a:off x="2786063" y="4856163"/>
              <a:ext cx="1703387" cy="430212"/>
              <a:chOff x="2400" y="1826"/>
              <a:chExt cx="2488" cy="1047"/>
            </a:xfrm>
          </p:grpSpPr>
          <p:grpSp>
            <p:nvGrpSpPr>
              <p:cNvPr id="7" name="Group 29"/>
              <p:cNvGrpSpPr>
                <a:grpSpLocks/>
              </p:cNvGrpSpPr>
              <p:nvPr/>
            </p:nvGrpSpPr>
            <p:grpSpPr bwMode="auto">
              <a:xfrm>
                <a:off x="2400" y="1826"/>
                <a:ext cx="2488" cy="1047"/>
                <a:chOff x="820" y="2165"/>
                <a:chExt cx="2056" cy="807"/>
              </a:xfrm>
            </p:grpSpPr>
            <p:sp>
              <p:nvSpPr>
                <p:cNvPr id="39" name="Oval 30"/>
                <p:cNvSpPr>
                  <a:spLocks noChangeArrowheads="1"/>
                </p:cNvSpPr>
                <p:nvPr/>
              </p:nvSpPr>
              <p:spPr bwMode="auto">
                <a:xfrm>
                  <a:off x="820" y="2165"/>
                  <a:ext cx="2056" cy="807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ru-RU" sz="1350">
                    <a:latin typeface="Arial" charset="0"/>
                  </a:endParaRPr>
                </a:p>
              </p:txBody>
            </p:sp>
            <p:sp>
              <p:nvSpPr>
                <p:cNvPr id="25662" name="Rectangle 31"/>
                <p:cNvSpPr>
                  <a:spLocks noChangeArrowheads="1"/>
                </p:cNvSpPr>
                <p:nvPr/>
              </p:nvSpPr>
              <p:spPr bwMode="auto">
                <a:xfrm>
                  <a:off x="1088" y="2256"/>
                  <a:ext cx="225" cy="5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69056" tIns="34529" rIns="69056" bIns="34529">
                  <a:spAutoFit/>
                </a:bodyPr>
                <a:lstStyle/>
                <a:p>
                  <a:pPr defTabSz="571500" eaLnBrk="0" hangingPunct="0"/>
                  <a:endParaRPr lang="ru-RU" sz="900">
                    <a:latin typeface="Baltica"/>
                  </a:endParaRPr>
                </a:p>
              </p:txBody>
            </p:sp>
          </p:grpSp>
          <p:sp>
            <p:nvSpPr>
              <p:cNvPr id="25651" name="Rectangle 32"/>
              <p:cNvSpPr>
                <a:spLocks noChangeArrowheads="1"/>
              </p:cNvSpPr>
              <p:nvPr/>
            </p:nvSpPr>
            <p:spPr bwMode="auto">
              <a:xfrm>
                <a:off x="2728" y="2164"/>
                <a:ext cx="339" cy="176"/>
              </a:xfrm>
              <a:prstGeom prst="rect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 sz="1350"/>
              </a:p>
            </p:txBody>
          </p:sp>
          <p:sp>
            <p:nvSpPr>
              <p:cNvPr id="25652" name="Line 33"/>
              <p:cNvSpPr>
                <a:spLocks noChangeShapeType="1"/>
              </p:cNvSpPr>
              <p:nvPr/>
            </p:nvSpPr>
            <p:spPr bwMode="auto">
              <a:xfrm>
                <a:off x="3081" y="2283"/>
                <a:ext cx="28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ru-RU" sz="1350"/>
              </a:p>
            </p:txBody>
          </p:sp>
          <p:sp>
            <p:nvSpPr>
              <p:cNvPr id="25653" name="Rectangle 34"/>
              <p:cNvSpPr>
                <a:spLocks noChangeArrowheads="1"/>
              </p:cNvSpPr>
              <p:nvPr/>
            </p:nvSpPr>
            <p:spPr bwMode="auto">
              <a:xfrm>
                <a:off x="3135" y="2413"/>
                <a:ext cx="339" cy="176"/>
              </a:xfrm>
              <a:prstGeom prst="rect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 sz="1350"/>
              </a:p>
            </p:txBody>
          </p:sp>
          <p:sp>
            <p:nvSpPr>
              <p:cNvPr id="25654" name="Line 35"/>
              <p:cNvSpPr>
                <a:spLocks noChangeShapeType="1"/>
              </p:cNvSpPr>
              <p:nvPr/>
            </p:nvSpPr>
            <p:spPr bwMode="auto">
              <a:xfrm>
                <a:off x="3484" y="2532"/>
                <a:ext cx="169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ru-RU" sz="1350"/>
              </a:p>
            </p:txBody>
          </p:sp>
          <p:sp>
            <p:nvSpPr>
              <p:cNvPr id="25655" name="Rectangle 36"/>
              <p:cNvSpPr>
                <a:spLocks noChangeArrowheads="1"/>
              </p:cNvSpPr>
              <p:nvPr/>
            </p:nvSpPr>
            <p:spPr bwMode="auto">
              <a:xfrm>
                <a:off x="3367" y="2164"/>
                <a:ext cx="339" cy="176"/>
              </a:xfrm>
              <a:prstGeom prst="rect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 sz="1350"/>
              </a:p>
            </p:txBody>
          </p:sp>
          <p:sp>
            <p:nvSpPr>
              <p:cNvPr id="25656" name="Line 37"/>
              <p:cNvSpPr>
                <a:spLocks noChangeShapeType="1"/>
              </p:cNvSpPr>
              <p:nvPr/>
            </p:nvSpPr>
            <p:spPr bwMode="auto">
              <a:xfrm>
                <a:off x="3727" y="2283"/>
                <a:ext cx="507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ru-RU" sz="1350"/>
              </a:p>
            </p:txBody>
          </p:sp>
          <p:sp>
            <p:nvSpPr>
              <p:cNvPr id="25657" name="Rectangle 38"/>
              <p:cNvSpPr>
                <a:spLocks noChangeArrowheads="1"/>
              </p:cNvSpPr>
              <p:nvPr/>
            </p:nvSpPr>
            <p:spPr bwMode="auto">
              <a:xfrm>
                <a:off x="3658" y="2413"/>
                <a:ext cx="339" cy="176"/>
              </a:xfrm>
              <a:prstGeom prst="rect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 sz="1350"/>
              </a:p>
            </p:txBody>
          </p:sp>
          <p:sp>
            <p:nvSpPr>
              <p:cNvPr id="25658" name="Line 39"/>
              <p:cNvSpPr>
                <a:spLocks noChangeShapeType="1"/>
              </p:cNvSpPr>
              <p:nvPr/>
            </p:nvSpPr>
            <p:spPr bwMode="auto">
              <a:xfrm flipV="1">
                <a:off x="4001" y="2283"/>
                <a:ext cx="233" cy="24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ru-RU" sz="1350"/>
              </a:p>
            </p:txBody>
          </p:sp>
          <p:sp>
            <p:nvSpPr>
              <p:cNvPr id="25659" name="Line 40"/>
              <p:cNvSpPr>
                <a:spLocks noChangeShapeType="1"/>
              </p:cNvSpPr>
              <p:nvPr/>
            </p:nvSpPr>
            <p:spPr bwMode="auto">
              <a:xfrm>
                <a:off x="2898" y="2345"/>
                <a:ext cx="232" cy="1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ru-RU" sz="1350"/>
              </a:p>
            </p:txBody>
          </p:sp>
          <p:sp>
            <p:nvSpPr>
              <p:cNvPr id="38" name="AutoShape 41"/>
              <p:cNvSpPr>
                <a:spLocks noChangeArrowheads="1"/>
              </p:cNvSpPr>
              <p:nvPr/>
            </p:nvSpPr>
            <p:spPr bwMode="auto">
              <a:xfrm>
                <a:off x="4225" y="2066"/>
                <a:ext cx="431" cy="429"/>
              </a:xfrm>
              <a:prstGeom prst="star5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ru-RU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8" name="Group 42"/>
            <p:cNvGrpSpPr>
              <a:grpSpLocks/>
            </p:cNvGrpSpPr>
            <p:nvPr/>
          </p:nvGrpSpPr>
          <p:grpSpPr bwMode="auto">
            <a:xfrm>
              <a:off x="4616450" y="5292725"/>
              <a:ext cx="1703388" cy="431800"/>
              <a:chOff x="2400" y="1825"/>
              <a:chExt cx="2488" cy="1047"/>
            </a:xfrm>
          </p:grpSpPr>
          <p:grpSp>
            <p:nvGrpSpPr>
              <p:cNvPr id="9" name="Group 43"/>
              <p:cNvGrpSpPr>
                <a:grpSpLocks/>
              </p:cNvGrpSpPr>
              <p:nvPr/>
            </p:nvGrpSpPr>
            <p:grpSpPr bwMode="auto">
              <a:xfrm>
                <a:off x="2400" y="1825"/>
                <a:ext cx="2488" cy="1047"/>
                <a:chOff x="820" y="2164"/>
                <a:chExt cx="2056" cy="807"/>
              </a:xfrm>
            </p:grpSpPr>
            <p:sp>
              <p:nvSpPr>
                <p:cNvPr id="26" name="Oval 44"/>
                <p:cNvSpPr>
                  <a:spLocks noChangeArrowheads="1"/>
                </p:cNvSpPr>
                <p:nvPr/>
              </p:nvSpPr>
              <p:spPr bwMode="auto">
                <a:xfrm>
                  <a:off x="820" y="2164"/>
                  <a:ext cx="2056" cy="807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ru-RU" sz="1350">
                    <a:latin typeface="Arial" charset="0"/>
                  </a:endParaRPr>
                </a:p>
              </p:txBody>
            </p:sp>
            <p:sp>
              <p:nvSpPr>
                <p:cNvPr id="25649" name="Rectangle 45"/>
                <p:cNvSpPr>
                  <a:spLocks noChangeArrowheads="1"/>
                </p:cNvSpPr>
                <p:nvPr/>
              </p:nvSpPr>
              <p:spPr bwMode="auto">
                <a:xfrm>
                  <a:off x="1088" y="2259"/>
                  <a:ext cx="225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69056" tIns="34529" rIns="69056" bIns="34529">
                  <a:spAutoFit/>
                </a:bodyPr>
                <a:lstStyle/>
                <a:p>
                  <a:pPr defTabSz="571500" eaLnBrk="0" hangingPunct="0"/>
                  <a:endParaRPr lang="ru-RU" sz="900">
                    <a:latin typeface="Baltica"/>
                  </a:endParaRPr>
                </a:p>
              </p:txBody>
            </p:sp>
          </p:grpSp>
          <p:sp>
            <p:nvSpPr>
              <p:cNvPr id="25638" name="Rectangle 46"/>
              <p:cNvSpPr>
                <a:spLocks noChangeArrowheads="1"/>
              </p:cNvSpPr>
              <p:nvPr/>
            </p:nvSpPr>
            <p:spPr bwMode="auto">
              <a:xfrm>
                <a:off x="2728" y="2164"/>
                <a:ext cx="339" cy="176"/>
              </a:xfrm>
              <a:prstGeom prst="rect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 sz="1350"/>
              </a:p>
            </p:txBody>
          </p:sp>
          <p:sp>
            <p:nvSpPr>
              <p:cNvPr id="25639" name="Line 47"/>
              <p:cNvSpPr>
                <a:spLocks noChangeShapeType="1"/>
              </p:cNvSpPr>
              <p:nvPr/>
            </p:nvSpPr>
            <p:spPr bwMode="auto">
              <a:xfrm>
                <a:off x="3081" y="2283"/>
                <a:ext cx="28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ru-RU" sz="1350"/>
              </a:p>
            </p:txBody>
          </p:sp>
          <p:sp>
            <p:nvSpPr>
              <p:cNvPr id="25640" name="Rectangle 48"/>
              <p:cNvSpPr>
                <a:spLocks noChangeArrowheads="1"/>
              </p:cNvSpPr>
              <p:nvPr/>
            </p:nvSpPr>
            <p:spPr bwMode="auto">
              <a:xfrm>
                <a:off x="3135" y="2413"/>
                <a:ext cx="339" cy="176"/>
              </a:xfrm>
              <a:prstGeom prst="rect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 sz="1350"/>
              </a:p>
            </p:txBody>
          </p:sp>
          <p:sp>
            <p:nvSpPr>
              <p:cNvPr id="25641" name="Line 49"/>
              <p:cNvSpPr>
                <a:spLocks noChangeShapeType="1"/>
              </p:cNvSpPr>
              <p:nvPr/>
            </p:nvSpPr>
            <p:spPr bwMode="auto">
              <a:xfrm>
                <a:off x="3484" y="2532"/>
                <a:ext cx="169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ru-RU" sz="1350"/>
              </a:p>
            </p:txBody>
          </p:sp>
          <p:sp>
            <p:nvSpPr>
              <p:cNvPr id="25642" name="Rectangle 50"/>
              <p:cNvSpPr>
                <a:spLocks noChangeArrowheads="1"/>
              </p:cNvSpPr>
              <p:nvPr/>
            </p:nvSpPr>
            <p:spPr bwMode="auto">
              <a:xfrm>
                <a:off x="3367" y="2164"/>
                <a:ext cx="339" cy="176"/>
              </a:xfrm>
              <a:prstGeom prst="rect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 sz="1350"/>
              </a:p>
            </p:txBody>
          </p:sp>
          <p:sp>
            <p:nvSpPr>
              <p:cNvPr id="25643" name="Line 51"/>
              <p:cNvSpPr>
                <a:spLocks noChangeShapeType="1"/>
              </p:cNvSpPr>
              <p:nvPr/>
            </p:nvSpPr>
            <p:spPr bwMode="auto">
              <a:xfrm>
                <a:off x="3727" y="2283"/>
                <a:ext cx="507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ru-RU" sz="1350"/>
              </a:p>
            </p:txBody>
          </p:sp>
          <p:sp>
            <p:nvSpPr>
              <p:cNvPr id="25644" name="Rectangle 52"/>
              <p:cNvSpPr>
                <a:spLocks noChangeArrowheads="1"/>
              </p:cNvSpPr>
              <p:nvPr/>
            </p:nvSpPr>
            <p:spPr bwMode="auto">
              <a:xfrm>
                <a:off x="3658" y="2413"/>
                <a:ext cx="339" cy="176"/>
              </a:xfrm>
              <a:prstGeom prst="rect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 sz="1350"/>
              </a:p>
            </p:txBody>
          </p:sp>
          <p:sp>
            <p:nvSpPr>
              <p:cNvPr id="25645" name="Line 53"/>
              <p:cNvSpPr>
                <a:spLocks noChangeShapeType="1"/>
              </p:cNvSpPr>
              <p:nvPr/>
            </p:nvSpPr>
            <p:spPr bwMode="auto">
              <a:xfrm flipV="1">
                <a:off x="4001" y="2283"/>
                <a:ext cx="233" cy="24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ru-RU" sz="1350"/>
              </a:p>
            </p:txBody>
          </p:sp>
          <p:sp>
            <p:nvSpPr>
              <p:cNvPr id="25646" name="Line 54"/>
              <p:cNvSpPr>
                <a:spLocks noChangeShapeType="1"/>
              </p:cNvSpPr>
              <p:nvPr/>
            </p:nvSpPr>
            <p:spPr bwMode="auto">
              <a:xfrm>
                <a:off x="2898" y="2345"/>
                <a:ext cx="232" cy="1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ru-RU" sz="1350"/>
              </a:p>
            </p:txBody>
          </p:sp>
          <p:sp>
            <p:nvSpPr>
              <p:cNvPr id="25" name="AutoShape 55"/>
              <p:cNvSpPr>
                <a:spLocks noChangeArrowheads="1"/>
              </p:cNvSpPr>
              <p:nvPr/>
            </p:nvSpPr>
            <p:spPr bwMode="auto">
              <a:xfrm>
                <a:off x="4225" y="2064"/>
                <a:ext cx="431" cy="431"/>
              </a:xfrm>
              <a:prstGeom prst="star5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ru-RU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5635" name="AutoShape 56"/>
            <p:cNvSpPr>
              <a:spLocks noChangeArrowheads="1"/>
            </p:cNvSpPr>
            <p:nvPr/>
          </p:nvSpPr>
          <p:spPr bwMode="auto">
            <a:xfrm>
              <a:off x="6067425" y="5292725"/>
              <a:ext cx="946150" cy="4381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0 w 21600"/>
                <a:gd name="T19" fmla="*/ 3150 h 21600"/>
                <a:gd name="T20" fmla="*/ 18450 w 21600"/>
                <a:gd name="T21" fmla="*/ 1845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8044" y="15057"/>
                  </a:moveTo>
                  <a:cubicBezTo>
                    <a:pt x="8865" y="15589"/>
                    <a:pt x="9822" y="15872"/>
                    <a:pt x="10800" y="15872"/>
                  </a:cubicBezTo>
                  <a:cubicBezTo>
                    <a:pt x="13601" y="15872"/>
                    <a:pt x="15872" y="13601"/>
                    <a:pt x="15872" y="10800"/>
                  </a:cubicBezTo>
                  <a:cubicBezTo>
                    <a:pt x="15872" y="7998"/>
                    <a:pt x="13601" y="5728"/>
                    <a:pt x="10800" y="5728"/>
                  </a:cubicBezTo>
                  <a:cubicBezTo>
                    <a:pt x="7998" y="5728"/>
                    <a:pt x="5728" y="7998"/>
                    <a:pt x="5728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8717" y="21600"/>
                    <a:pt x="6679" y="20998"/>
                    <a:pt x="4931" y="19866"/>
                  </a:cubicBezTo>
                  <a:lnTo>
                    <a:pt x="3464" y="22133"/>
                  </a:lnTo>
                  <a:lnTo>
                    <a:pt x="1816" y="14438"/>
                  </a:lnTo>
                  <a:lnTo>
                    <a:pt x="9511" y="12791"/>
                  </a:lnTo>
                  <a:lnTo>
                    <a:pt x="8044" y="15057"/>
                  </a:lnTo>
                  <a:close/>
                </a:path>
              </a:pathLst>
            </a:custGeom>
            <a:solidFill>
              <a:srgbClr val="33CC33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14" name="AutoShape 57"/>
            <p:cNvSpPr>
              <a:spLocks noChangeArrowheads="1"/>
            </p:cNvSpPr>
            <p:nvPr/>
          </p:nvSpPr>
          <p:spPr bwMode="auto">
            <a:xfrm>
              <a:off x="6643688" y="4857750"/>
              <a:ext cx="568325" cy="395288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ru-RU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" name="Группа 61"/>
          <p:cNvGrpSpPr>
            <a:grpSpLocks/>
          </p:cNvGrpSpPr>
          <p:nvPr/>
        </p:nvGrpSpPr>
        <p:grpSpPr bwMode="auto">
          <a:xfrm>
            <a:off x="1357313" y="1017985"/>
            <a:ext cx="6346031" cy="1126836"/>
            <a:chOff x="285750" y="1357313"/>
            <a:chExt cx="8461375" cy="1502449"/>
          </a:xfrm>
        </p:grpSpPr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285750" y="1655762"/>
              <a:ext cx="1600200" cy="104644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defTabSz="571500" eaLnBrk="0" hangingPunct="0">
                <a:defRPr/>
              </a:pPr>
              <a:r>
                <a:rPr lang="ru-RU" sz="1500" dirty="0"/>
                <a:t>Операции</a:t>
              </a:r>
            </a:p>
            <a:p>
              <a:pPr algn="ctr" defTabSz="571500" eaLnBrk="0" hangingPunct="0">
                <a:defRPr/>
              </a:pPr>
              <a:r>
                <a:rPr lang="ru-RU" sz="1500" dirty="0"/>
                <a:t>(процесс)</a:t>
              </a:r>
            </a:p>
          </p:txBody>
        </p:sp>
        <p:sp>
          <p:nvSpPr>
            <p:cNvPr id="54" name="Rectangle 58"/>
            <p:cNvSpPr>
              <a:spLocks noChangeArrowheads="1"/>
            </p:cNvSpPr>
            <p:nvPr/>
          </p:nvSpPr>
          <p:spPr bwMode="auto">
            <a:xfrm>
              <a:off x="6286500" y="1357313"/>
              <a:ext cx="2460625" cy="1477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9056" tIns="34529" rIns="69056" bIns="34529">
              <a:spAutoFit/>
            </a:bodyPr>
            <a:lstStyle/>
            <a:p>
              <a:pPr algn="ctr" defTabSz="571500" eaLnBrk="0" hangingPunct="0">
                <a:defRPr/>
              </a:pPr>
              <a:r>
                <a:rPr lang="ru-RU" sz="1350" dirty="0"/>
                <a:t>Высокая степень определенности,</a:t>
              </a:r>
            </a:p>
            <a:p>
              <a:pPr algn="ctr" defTabSz="571500" eaLnBrk="0" hangingPunct="0">
                <a:defRPr/>
              </a:pPr>
              <a:r>
                <a:rPr lang="ru-RU" sz="1350" dirty="0"/>
                <a:t>т.к. деятельность повторяется </a:t>
              </a:r>
            </a:p>
            <a:p>
              <a:pPr algn="ctr" defTabSz="571500" eaLnBrk="0" hangingPunct="0">
                <a:defRPr/>
              </a:pPr>
              <a:r>
                <a:rPr lang="ru-RU" sz="1350" dirty="0"/>
                <a:t>в неизменном виде</a:t>
              </a:r>
              <a:endParaRPr lang="ru-RU" sz="1500" dirty="0"/>
            </a:p>
          </p:txBody>
        </p:sp>
        <p:grpSp>
          <p:nvGrpSpPr>
            <p:cNvPr id="11" name="Group 59"/>
            <p:cNvGrpSpPr>
              <a:grpSpLocks/>
            </p:cNvGrpSpPr>
            <p:nvPr/>
          </p:nvGrpSpPr>
          <p:grpSpPr bwMode="auto">
            <a:xfrm>
              <a:off x="2571750" y="1714500"/>
              <a:ext cx="3470275" cy="1079500"/>
              <a:chOff x="1663" y="709"/>
              <a:chExt cx="2186" cy="1001"/>
            </a:xfrm>
          </p:grpSpPr>
          <p:sp>
            <p:nvSpPr>
              <p:cNvPr id="25626" name="AutoShape 60"/>
              <p:cNvSpPr>
                <a:spLocks noChangeArrowheads="1"/>
              </p:cNvSpPr>
              <p:nvPr/>
            </p:nvSpPr>
            <p:spPr bwMode="auto">
              <a:xfrm>
                <a:off x="1663" y="709"/>
                <a:ext cx="914" cy="60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67 w 21600"/>
                  <a:gd name="T19" fmla="*/ 3163 h 21600"/>
                  <a:gd name="T20" fmla="*/ 18433 w 21600"/>
                  <a:gd name="T21" fmla="*/ 1843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8044" y="15057"/>
                    </a:moveTo>
                    <a:cubicBezTo>
                      <a:pt x="8865" y="15589"/>
                      <a:pt x="9822" y="15872"/>
                      <a:pt x="10800" y="15872"/>
                    </a:cubicBezTo>
                    <a:cubicBezTo>
                      <a:pt x="13601" y="15872"/>
                      <a:pt x="15872" y="13601"/>
                      <a:pt x="15872" y="10800"/>
                    </a:cubicBezTo>
                    <a:cubicBezTo>
                      <a:pt x="15872" y="7998"/>
                      <a:pt x="13601" y="5728"/>
                      <a:pt x="10800" y="5728"/>
                    </a:cubicBezTo>
                    <a:cubicBezTo>
                      <a:pt x="7998" y="5728"/>
                      <a:pt x="5728" y="7998"/>
                      <a:pt x="5728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6764"/>
                      <a:pt x="16764" y="21600"/>
                      <a:pt x="10800" y="21600"/>
                    </a:cubicBezTo>
                    <a:cubicBezTo>
                      <a:pt x="8717" y="21600"/>
                      <a:pt x="6679" y="20998"/>
                      <a:pt x="4931" y="19866"/>
                    </a:cubicBezTo>
                    <a:lnTo>
                      <a:pt x="3464" y="22133"/>
                    </a:lnTo>
                    <a:lnTo>
                      <a:pt x="1816" y="14438"/>
                    </a:lnTo>
                    <a:lnTo>
                      <a:pt x="9511" y="12791"/>
                    </a:lnTo>
                    <a:lnTo>
                      <a:pt x="8044" y="15057"/>
                    </a:lnTo>
                    <a:close/>
                  </a:path>
                </a:pathLst>
              </a:custGeom>
              <a:solidFill>
                <a:srgbClr val="33CC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ru-RU" sz="1350"/>
              </a:p>
            </p:txBody>
          </p:sp>
          <p:sp>
            <p:nvSpPr>
              <p:cNvPr id="25627" name="AutoShape 61"/>
              <p:cNvSpPr>
                <a:spLocks noChangeArrowheads="1"/>
              </p:cNvSpPr>
              <p:nvPr/>
            </p:nvSpPr>
            <p:spPr bwMode="auto">
              <a:xfrm>
                <a:off x="2299" y="709"/>
                <a:ext cx="914" cy="60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67 w 21600"/>
                  <a:gd name="T19" fmla="*/ 3163 h 21600"/>
                  <a:gd name="T20" fmla="*/ 18433 w 21600"/>
                  <a:gd name="T21" fmla="*/ 1843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8044" y="15057"/>
                    </a:moveTo>
                    <a:cubicBezTo>
                      <a:pt x="8865" y="15589"/>
                      <a:pt x="9822" y="15872"/>
                      <a:pt x="10800" y="15872"/>
                    </a:cubicBezTo>
                    <a:cubicBezTo>
                      <a:pt x="13601" y="15872"/>
                      <a:pt x="15872" y="13601"/>
                      <a:pt x="15872" y="10800"/>
                    </a:cubicBezTo>
                    <a:cubicBezTo>
                      <a:pt x="15872" y="7998"/>
                      <a:pt x="13601" y="5728"/>
                      <a:pt x="10800" y="5728"/>
                    </a:cubicBezTo>
                    <a:cubicBezTo>
                      <a:pt x="7998" y="5728"/>
                      <a:pt x="5728" y="7998"/>
                      <a:pt x="5728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6764"/>
                      <a:pt x="16764" y="21600"/>
                      <a:pt x="10800" y="21600"/>
                    </a:cubicBezTo>
                    <a:cubicBezTo>
                      <a:pt x="8717" y="21600"/>
                      <a:pt x="6679" y="20998"/>
                      <a:pt x="4931" y="19866"/>
                    </a:cubicBezTo>
                    <a:lnTo>
                      <a:pt x="3464" y="22133"/>
                    </a:lnTo>
                    <a:lnTo>
                      <a:pt x="1816" y="14438"/>
                    </a:lnTo>
                    <a:lnTo>
                      <a:pt x="9511" y="12791"/>
                    </a:lnTo>
                    <a:lnTo>
                      <a:pt x="8044" y="15057"/>
                    </a:lnTo>
                    <a:close/>
                  </a:path>
                </a:pathLst>
              </a:custGeom>
              <a:solidFill>
                <a:srgbClr val="33CC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ru-RU" sz="1350"/>
              </a:p>
            </p:txBody>
          </p:sp>
          <p:sp>
            <p:nvSpPr>
              <p:cNvPr id="25628" name="AutoShape 62"/>
              <p:cNvSpPr>
                <a:spLocks noChangeArrowheads="1"/>
              </p:cNvSpPr>
              <p:nvPr/>
            </p:nvSpPr>
            <p:spPr bwMode="auto">
              <a:xfrm>
                <a:off x="2935" y="709"/>
                <a:ext cx="914" cy="60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67 w 21600"/>
                  <a:gd name="T19" fmla="*/ 3163 h 21600"/>
                  <a:gd name="T20" fmla="*/ 18433 w 21600"/>
                  <a:gd name="T21" fmla="*/ 1843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8044" y="15057"/>
                    </a:moveTo>
                    <a:cubicBezTo>
                      <a:pt x="8865" y="15589"/>
                      <a:pt x="9822" y="15872"/>
                      <a:pt x="10800" y="15872"/>
                    </a:cubicBezTo>
                    <a:cubicBezTo>
                      <a:pt x="13601" y="15872"/>
                      <a:pt x="15872" y="13601"/>
                      <a:pt x="15872" y="10800"/>
                    </a:cubicBezTo>
                    <a:cubicBezTo>
                      <a:pt x="15872" y="7998"/>
                      <a:pt x="13601" y="5728"/>
                      <a:pt x="10800" y="5728"/>
                    </a:cubicBezTo>
                    <a:cubicBezTo>
                      <a:pt x="7998" y="5728"/>
                      <a:pt x="5728" y="7998"/>
                      <a:pt x="5728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6764"/>
                      <a:pt x="16764" y="21600"/>
                      <a:pt x="10800" y="21600"/>
                    </a:cubicBezTo>
                    <a:cubicBezTo>
                      <a:pt x="8717" y="21600"/>
                      <a:pt x="6679" y="20998"/>
                      <a:pt x="4931" y="19866"/>
                    </a:cubicBezTo>
                    <a:lnTo>
                      <a:pt x="3464" y="22133"/>
                    </a:lnTo>
                    <a:lnTo>
                      <a:pt x="1816" y="14438"/>
                    </a:lnTo>
                    <a:lnTo>
                      <a:pt x="9511" y="12791"/>
                    </a:lnTo>
                    <a:lnTo>
                      <a:pt x="8044" y="15057"/>
                    </a:lnTo>
                    <a:close/>
                  </a:path>
                </a:pathLst>
              </a:custGeom>
              <a:solidFill>
                <a:srgbClr val="33CC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ru-RU" sz="1350"/>
              </a:p>
            </p:txBody>
          </p:sp>
          <p:sp>
            <p:nvSpPr>
              <p:cNvPr id="25629" name="AutoShape 63"/>
              <p:cNvSpPr>
                <a:spLocks noChangeArrowheads="1"/>
              </p:cNvSpPr>
              <p:nvPr/>
            </p:nvSpPr>
            <p:spPr bwMode="auto">
              <a:xfrm>
                <a:off x="3094" y="1210"/>
                <a:ext cx="557" cy="500"/>
              </a:xfrm>
              <a:prstGeom prst="lightningBolt">
                <a:avLst/>
              </a:prstGeom>
              <a:solidFill>
                <a:srgbClr val="66FF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ru-RU" sz="1350"/>
              </a:p>
            </p:txBody>
          </p:sp>
        </p:grpSp>
        <p:sp>
          <p:nvSpPr>
            <p:cNvPr id="60" name="Text Box 64"/>
            <p:cNvSpPr txBox="1">
              <a:spLocks noChangeArrowheads="1"/>
            </p:cNvSpPr>
            <p:nvPr/>
          </p:nvSpPr>
          <p:spPr bwMode="auto">
            <a:xfrm>
              <a:off x="2571750" y="2428875"/>
              <a:ext cx="2479740" cy="43088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defTabSz="571500" eaLnBrk="0" hangingPunct="0">
                <a:defRPr/>
              </a:pPr>
              <a:r>
                <a:rPr lang="ru-RU" sz="1500" dirty="0"/>
                <a:t>Текущие задания</a:t>
              </a:r>
            </a:p>
          </p:txBody>
        </p:sp>
      </p:grpSp>
      <p:grpSp>
        <p:nvGrpSpPr>
          <p:cNvPr id="12" name="Группа 62"/>
          <p:cNvGrpSpPr>
            <a:grpSpLocks/>
          </p:cNvGrpSpPr>
          <p:nvPr/>
        </p:nvGrpSpPr>
        <p:grpSpPr bwMode="auto">
          <a:xfrm>
            <a:off x="1518048" y="2464594"/>
            <a:ext cx="6279653" cy="746558"/>
            <a:chOff x="500063" y="3286125"/>
            <a:chExt cx="8372870" cy="995411"/>
          </a:xfrm>
        </p:grpSpPr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>
              <a:off x="500063" y="3643313"/>
              <a:ext cx="1158865" cy="43088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defTabSz="571500" eaLnBrk="0" hangingPunct="0">
                <a:defRPr/>
              </a:pPr>
              <a:r>
                <a:rPr lang="ru-RU" sz="1500" dirty="0"/>
                <a:t>Проект</a:t>
              </a:r>
            </a:p>
          </p:txBody>
        </p:sp>
        <p:grpSp>
          <p:nvGrpSpPr>
            <p:cNvPr id="13" name="Group 14"/>
            <p:cNvGrpSpPr>
              <a:grpSpLocks/>
            </p:cNvGrpSpPr>
            <p:nvPr/>
          </p:nvGrpSpPr>
          <p:grpSpPr bwMode="auto">
            <a:xfrm>
              <a:off x="2786063" y="3286125"/>
              <a:ext cx="3270250" cy="957263"/>
              <a:chOff x="2400" y="1824"/>
              <a:chExt cx="2488" cy="1048"/>
            </a:xfrm>
          </p:grpSpPr>
          <p:grpSp>
            <p:nvGrpSpPr>
              <p:cNvPr id="15" name="Group 15"/>
              <p:cNvGrpSpPr>
                <a:grpSpLocks/>
              </p:cNvGrpSpPr>
              <p:nvPr/>
            </p:nvGrpSpPr>
            <p:grpSpPr bwMode="auto">
              <a:xfrm>
                <a:off x="2400" y="1824"/>
                <a:ext cx="2488" cy="1048"/>
                <a:chOff x="820" y="2164"/>
                <a:chExt cx="2056" cy="808"/>
              </a:xfrm>
            </p:grpSpPr>
            <p:sp>
              <p:nvSpPr>
                <p:cNvPr id="52" name="Oval 16"/>
                <p:cNvSpPr>
                  <a:spLocks noChangeArrowheads="1"/>
                </p:cNvSpPr>
                <p:nvPr/>
              </p:nvSpPr>
              <p:spPr bwMode="auto">
                <a:xfrm>
                  <a:off x="820" y="2164"/>
                  <a:ext cx="2056" cy="808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ru-RU" sz="1350">
                    <a:latin typeface="Arial" charset="0"/>
                  </a:endParaRPr>
                </a:p>
              </p:txBody>
            </p:sp>
            <p:sp>
              <p:nvSpPr>
                <p:cNvPr id="25621" name="Rectangle 17"/>
                <p:cNvSpPr>
                  <a:spLocks noChangeArrowheads="1"/>
                </p:cNvSpPr>
                <p:nvPr/>
              </p:nvSpPr>
              <p:spPr bwMode="auto">
                <a:xfrm>
                  <a:off x="1142" y="2256"/>
                  <a:ext cx="117" cy="2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69056" tIns="34529" rIns="69056" bIns="34529">
                  <a:spAutoFit/>
                </a:bodyPr>
                <a:lstStyle/>
                <a:p>
                  <a:pPr defTabSz="571500" eaLnBrk="0" hangingPunct="0"/>
                  <a:endParaRPr lang="ru-RU" sz="900">
                    <a:latin typeface="Baltica"/>
                  </a:endParaRPr>
                </a:p>
              </p:txBody>
            </p:sp>
          </p:grpSp>
          <p:sp>
            <p:nvSpPr>
              <p:cNvPr id="25610" name="Rectangle 18"/>
              <p:cNvSpPr>
                <a:spLocks noChangeArrowheads="1"/>
              </p:cNvSpPr>
              <p:nvPr/>
            </p:nvSpPr>
            <p:spPr bwMode="auto">
              <a:xfrm>
                <a:off x="2728" y="2164"/>
                <a:ext cx="339" cy="176"/>
              </a:xfrm>
              <a:prstGeom prst="rect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 sz="1350"/>
              </a:p>
            </p:txBody>
          </p:sp>
          <p:sp>
            <p:nvSpPr>
              <p:cNvPr id="25611" name="Line 19"/>
              <p:cNvSpPr>
                <a:spLocks noChangeShapeType="1"/>
              </p:cNvSpPr>
              <p:nvPr/>
            </p:nvSpPr>
            <p:spPr bwMode="auto">
              <a:xfrm>
                <a:off x="3081" y="2283"/>
                <a:ext cx="28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ru-RU" sz="1350"/>
              </a:p>
            </p:txBody>
          </p:sp>
          <p:sp>
            <p:nvSpPr>
              <p:cNvPr id="25612" name="Rectangle 20"/>
              <p:cNvSpPr>
                <a:spLocks noChangeArrowheads="1"/>
              </p:cNvSpPr>
              <p:nvPr/>
            </p:nvSpPr>
            <p:spPr bwMode="auto">
              <a:xfrm>
                <a:off x="3135" y="2413"/>
                <a:ext cx="339" cy="176"/>
              </a:xfrm>
              <a:prstGeom prst="rect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 sz="1350"/>
              </a:p>
            </p:txBody>
          </p:sp>
          <p:sp>
            <p:nvSpPr>
              <p:cNvPr id="25613" name="Line 21"/>
              <p:cNvSpPr>
                <a:spLocks noChangeShapeType="1"/>
              </p:cNvSpPr>
              <p:nvPr/>
            </p:nvSpPr>
            <p:spPr bwMode="auto">
              <a:xfrm>
                <a:off x="3484" y="2532"/>
                <a:ext cx="169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ru-RU" sz="1350"/>
              </a:p>
            </p:txBody>
          </p:sp>
          <p:sp>
            <p:nvSpPr>
              <p:cNvPr id="25614" name="Rectangle 22"/>
              <p:cNvSpPr>
                <a:spLocks noChangeArrowheads="1"/>
              </p:cNvSpPr>
              <p:nvPr/>
            </p:nvSpPr>
            <p:spPr bwMode="auto">
              <a:xfrm>
                <a:off x="3367" y="2164"/>
                <a:ext cx="339" cy="176"/>
              </a:xfrm>
              <a:prstGeom prst="rect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 sz="1350"/>
              </a:p>
            </p:txBody>
          </p:sp>
          <p:sp>
            <p:nvSpPr>
              <p:cNvPr id="25615" name="Line 23"/>
              <p:cNvSpPr>
                <a:spLocks noChangeShapeType="1"/>
              </p:cNvSpPr>
              <p:nvPr/>
            </p:nvSpPr>
            <p:spPr bwMode="auto">
              <a:xfrm>
                <a:off x="3727" y="2283"/>
                <a:ext cx="507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ru-RU" sz="1350"/>
              </a:p>
            </p:txBody>
          </p:sp>
          <p:sp>
            <p:nvSpPr>
              <p:cNvPr id="25616" name="Rectangle 24"/>
              <p:cNvSpPr>
                <a:spLocks noChangeArrowheads="1"/>
              </p:cNvSpPr>
              <p:nvPr/>
            </p:nvSpPr>
            <p:spPr bwMode="auto">
              <a:xfrm>
                <a:off x="3658" y="2413"/>
                <a:ext cx="339" cy="176"/>
              </a:xfrm>
              <a:prstGeom prst="rect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 sz="1350"/>
              </a:p>
            </p:txBody>
          </p:sp>
          <p:sp>
            <p:nvSpPr>
              <p:cNvPr id="25617" name="Line 25"/>
              <p:cNvSpPr>
                <a:spLocks noChangeShapeType="1"/>
              </p:cNvSpPr>
              <p:nvPr/>
            </p:nvSpPr>
            <p:spPr bwMode="auto">
              <a:xfrm flipV="1">
                <a:off x="4001" y="2283"/>
                <a:ext cx="233" cy="24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ru-RU" sz="1350"/>
              </a:p>
            </p:txBody>
          </p:sp>
          <p:sp>
            <p:nvSpPr>
              <p:cNvPr id="25618" name="Line 26"/>
              <p:cNvSpPr>
                <a:spLocks noChangeShapeType="1"/>
              </p:cNvSpPr>
              <p:nvPr/>
            </p:nvSpPr>
            <p:spPr bwMode="auto">
              <a:xfrm>
                <a:off x="2898" y="2345"/>
                <a:ext cx="232" cy="1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ru-RU" sz="1350"/>
              </a:p>
            </p:txBody>
          </p:sp>
          <p:sp>
            <p:nvSpPr>
              <p:cNvPr id="51" name="AutoShape 27"/>
              <p:cNvSpPr>
                <a:spLocks noChangeArrowheads="1"/>
              </p:cNvSpPr>
              <p:nvPr/>
            </p:nvSpPr>
            <p:spPr bwMode="auto">
              <a:xfrm>
                <a:off x="4224" y="2064"/>
                <a:ext cx="432" cy="433"/>
              </a:xfrm>
              <a:prstGeom prst="star5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ru-RU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1" name="Rectangle 65"/>
            <p:cNvSpPr>
              <a:spLocks noChangeArrowheads="1"/>
            </p:cNvSpPr>
            <p:nvPr/>
          </p:nvSpPr>
          <p:spPr bwMode="auto">
            <a:xfrm>
              <a:off x="6438505" y="3357562"/>
              <a:ext cx="2434428" cy="923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algn="ctr" defTabSz="571500" eaLnBrk="0" hangingPunct="0">
                <a:defRPr/>
              </a:pPr>
              <a:r>
                <a:rPr lang="ru-RU" sz="1350" dirty="0"/>
                <a:t>Новизна</a:t>
              </a:r>
            </a:p>
            <a:p>
              <a:pPr algn="ctr" defTabSz="571500" eaLnBrk="0" hangingPunct="0">
                <a:defRPr/>
              </a:pPr>
              <a:r>
                <a:rPr lang="ru-RU" sz="1350" dirty="0"/>
                <a:t>Неопределенность</a:t>
              </a:r>
            </a:p>
            <a:p>
              <a:pPr algn="ctr" defTabSz="571500" eaLnBrk="0" hangingPunct="0">
                <a:defRPr/>
              </a:pPr>
              <a:r>
                <a:rPr lang="ru-RU" sz="1350" dirty="0"/>
                <a:t>Риски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441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719572" y="160718"/>
            <a:ext cx="7131389" cy="428628"/>
          </a:xfrm>
        </p:spPr>
        <p:txBody>
          <a:bodyPr>
            <a:noAutofit/>
          </a:bodyPr>
          <a:lstStyle/>
          <a:p>
            <a:pPr eaLnBrk="1" hangingPunct="1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Ключевые характеристики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команды (2)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82019381"/>
              </p:ext>
            </p:extLst>
          </p:nvPr>
        </p:nvGraphicFramePr>
        <p:xfrm>
          <a:off x="719572" y="1419622"/>
          <a:ext cx="6755166" cy="3060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93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07139"/>
            <a:ext cx="7212009" cy="383367"/>
          </a:xfrm>
        </p:spPr>
        <p:txBody>
          <a:bodyPr>
            <a:noAutofit/>
          </a:bodyPr>
          <a:lstStyle/>
          <a:p>
            <a:pPr eaLnBrk="1" hangingPunct="1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«Кристаллическая решётка команды»</a:t>
            </a:r>
          </a:p>
        </p:txBody>
      </p:sp>
      <p:pic>
        <p:nvPicPr>
          <p:cNvPr id="204803" name="Picture 3" descr="Картинка 107 из 608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18026" y="910817"/>
            <a:ext cx="1982404" cy="173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1303712" y="2678907"/>
            <a:ext cx="257176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500" dirty="0"/>
              <a:t>Команда не выстроена – «броуновское движение»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4411265" y="535767"/>
            <a:ext cx="3344469" cy="2369350"/>
            <a:chOff x="827088" y="1484313"/>
            <a:chExt cx="7561262" cy="4392612"/>
          </a:xfrm>
        </p:grpSpPr>
        <p:pic>
          <p:nvPicPr>
            <p:cNvPr id="6" name="Picture 3" descr="Картинка 7 из 705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DFDFB"/>
                </a:clrFrom>
                <a:clrTo>
                  <a:srgbClr val="FDFDFB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68538" y="2066925"/>
              <a:ext cx="4657725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4787900" y="3429000"/>
              <a:ext cx="3600450" cy="936625"/>
              <a:chOff x="3016" y="2160"/>
              <a:chExt cx="2268" cy="590"/>
            </a:xfrm>
          </p:grpSpPr>
          <p:sp>
            <p:nvSpPr>
              <p:cNvPr id="16" name="Oval 6"/>
              <p:cNvSpPr>
                <a:spLocks noChangeArrowheads="1"/>
              </p:cNvSpPr>
              <p:nvPr/>
            </p:nvSpPr>
            <p:spPr bwMode="auto">
              <a:xfrm>
                <a:off x="4604" y="2160"/>
                <a:ext cx="680" cy="5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ru-RU" sz="900" b="1" dirty="0">
                    <a:solidFill>
                      <a:schemeClr val="bg1"/>
                    </a:solidFill>
                  </a:rPr>
                  <a:t>Лидер</a:t>
                </a:r>
              </a:p>
              <a:p>
                <a:pPr algn="ctr"/>
                <a:r>
                  <a:rPr lang="ru-RU" sz="900" b="1" dirty="0">
                    <a:solidFill>
                      <a:schemeClr val="bg1"/>
                    </a:solidFill>
                  </a:rPr>
                  <a:t>проекта</a:t>
                </a:r>
              </a:p>
            </p:txBody>
          </p:sp>
          <p:sp>
            <p:nvSpPr>
              <p:cNvPr id="17" name="Freeform 7"/>
              <p:cNvSpPr>
                <a:spLocks/>
              </p:cNvSpPr>
              <p:nvPr/>
            </p:nvSpPr>
            <p:spPr bwMode="auto">
              <a:xfrm>
                <a:off x="3016" y="2266"/>
                <a:ext cx="1542" cy="423"/>
              </a:xfrm>
              <a:custGeom>
                <a:avLst/>
                <a:gdLst>
                  <a:gd name="T0" fmla="*/ 1542 w 1542"/>
                  <a:gd name="T1" fmla="*/ 212 h 423"/>
                  <a:gd name="T2" fmla="*/ 998 w 1542"/>
                  <a:gd name="T3" fmla="*/ 30 h 423"/>
                  <a:gd name="T4" fmla="*/ 363 w 1542"/>
                  <a:gd name="T5" fmla="*/ 393 h 423"/>
                  <a:gd name="T6" fmla="*/ 0 w 1542"/>
                  <a:gd name="T7" fmla="*/ 212 h 42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42"/>
                  <a:gd name="T13" fmla="*/ 0 h 423"/>
                  <a:gd name="T14" fmla="*/ 1542 w 1542"/>
                  <a:gd name="T15" fmla="*/ 423 h 42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42" h="423">
                    <a:moveTo>
                      <a:pt x="1542" y="212"/>
                    </a:moveTo>
                    <a:cubicBezTo>
                      <a:pt x="1368" y="106"/>
                      <a:pt x="1194" y="0"/>
                      <a:pt x="998" y="30"/>
                    </a:cubicBezTo>
                    <a:cubicBezTo>
                      <a:pt x="802" y="60"/>
                      <a:pt x="529" y="363"/>
                      <a:pt x="363" y="393"/>
                    </a:cubicBezTo>
                    <a:cubicBezTo>
                      <a:pt x="197" y="423"/>
                      <a:pt x="53" y="242"/>
                      <a:pt x="0" y="212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 type="none" w="med" len="med"/>
                <a:tailEnd type="stealth" w="lg" len="lg"/>
              </a:ln>
            </p:spPr>
            <p:txBody>
              <a:bodyPr/>
              <a:lstStyle/>
              <a:p>
                <a:endParaRPr lang="ru-RU" sz="1350"/>
              </a:p>
            </p:txBody>
          </p:sp>
        </p:grpSp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827088" y="2420938"/>
              <a:ext cx="2089151" cy="3095625"/>
              <a:chOff x="521" y="1525"/>
              <a:chExt cx="1316" cy="1950"/>
            </a:xfrm>
          </p:grpSpPr>
          <p:sp>
            <p:nvSpPr>
              <p:cNvPr id="13" name="Oval 9"/>
              <p:cNvSpPr>
                <a:spLocks noChangeArrowheads="1"/>
              </p:cNvSpPr>
              <p:nvPr/>
            </p:nvSpPr>
            <p:spPr bwMode="auto">
              <a:xfrm>
                <a:off x="521" y="1525"/>
                <a:ext cx="817" cy="5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ru-RU" sz="900" b="1" dirty="0">
                    <a:solidFill>
                      <a:schemeClr val="bg1"/>
                    </a:solidFill>
                  </a:rPr>
                  <a:t>Члены</a:t>
                </a:r>
              </a:p>
              <a:p>
                <a:pPr algn="ctr"/>
                <a:r>
                  <a:rPr lang="ru-RU" sz="900" b="1" dirty="0">
                    <a:solidFill>
                      <a:schemeClr val="bg1"/>
                    </a:solidFill>
                  </a:rPr>
                  <a:t>команды</a:t>
                </a: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1338" y="1752"/>
                <a:ext cx="499" cy="143"/>
              </a:xfrm>
              <a:custGeom>
                <a:avLst/>
                <a:gdLst>
                  <a:gd name="T0" fmla="*/ 0 w 499"/>
                  <a:gd name="T1" fmla="*/ 45 h 143"/>
                  <a:gd name="T2" fmla="*/ 181 w 499"/>
                  <a:gd name="T3" fmla="*/ 136 h 143"/>
                  <a:gd name="T4" fmla="*/ 499 w 499"/>
                  <a:gd name="T5" fmla="*/ 0 h 143"/>
                  <a:gd name="T6" fmla="*/ 0 60000 65536"/>
                  <a:gd name="T7" fmla="*/ 0 60000 65536"/>
                  <a:gd name="T8" fmla="*/ 0 60000 65536"/>
                  <a:gd name="T9" fmla="*/ 0 w 499"/>
                  <a:gd name="T10" fmla="*/ 0 h 143"/>
                  <a:gd name="T11" fmla="*/ 499 w 499"/>
                  <a:gd name="T12" fmla="*/ 143 h 14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99" h="143">
                    <a:moveTo>
                      <a:pt x="0" y="45"/>
                    </a:moveTo>
                    <a:cubicBezTo>
                      <a:pt x="49" y="94"/>
                      <a:pt x="98" y="143"/>
                      <a:pt x="181" y="136"/>
                    </a:cubicBezTo>
                    <a:cubicBezTo>
                      <a:pt x="264" y="129"/>
                      <a:pt x="446" y="23"/>
                      <a:pt x="499" y="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 type="none" w="med" len="med"/>
                <a:tailEnd type="stealth" w="lg" len="lg"/>
              </a:ln>
            </p:spPr>
            <p:txBody>
              <a:bodyPr/>
              <a:lstStyle/>
              <a:p>
                <a:endParaRPr lang="ru-RU" sz="1350"/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1156" y="2024"/>
                <a:ext cx="681" cy="1451"/>
              </a:xfrm>
              <a:custGeom>
                <a:avLst/>
                <a:gdLst>
                  <a:gd name="T0" fmla="*/ 0 w 681"/>
                  <a:gd name="T1" fmla="*/ 0 h 1451"/>
                  <a:gd name="T2" fmla="*/ 136 w 681"/>
                  <a:gd name="T3" fmla="*/ 680 h 1451"/>
                  <a:gd name="T4" fmla="*/ 681 w 681"/>
                  <a:gd name="T5" fmla="*/ 1451 h 1451"/>
                  <a:gd name="T6" fmla="*/ 0 60000 65536"/>
                  <a:gd name="T7" fmla="*/ 0 60000 65536"/>
                  <a:gd name="T8" fmla="*/ 0 60000 65536"/>
                  <a:gd name="T9" fmla="*/ 0 w 681"/>
                  <a:gd name="T10" fmla="*/ 0 h 1451"/>
                  <a:gd name="T11" fmla="*/ 681 w 681"/>
                  <a:gd name="T12" fmla="*/ 1451 h 14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81" h="1451">
                    <a:moveTo>
                      <a:pt x="0" y="0"/>
                    </a:moveTo>
                    <a:cubicBezTo>
                      <a:pt x="11" y="219"/>
                      <a:pt x="22" y="438"/>
                      <a:pt x="136" y="680"/>
                    </a:cubicBezTo>
                    <a:cubicBezTo>
                      <a:pt x="250" y="922"/>
                      <a:pt x="590" y="1322"/>
                      <a:pt x="681" y="1451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 type="none" w="med" len="med"/>
                <a:tailEnd type="stealth" w="lg" len="lg"/>
              </a:ln>
            </p:spPr>
            <p:txBody>
              <a:bodyPr/>
              <a:lstStyle/>
              <a:p>
                <a:endParaRPr lang="ru-RU" sz="1350"/>
              </a:p>
            </p:txBody>
          </p:sp>
        </p:grpSp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4859339" y="1484314"/>
              <a:ext cx="3384551" cy="2016126"/>
              <a:chOff x="3061" y="935"/>
              <a:chExt cx="2132" cy="1270"/>
            </a:xfrm>
          </p:grpSpPr>
          <p:sp>
            <p:nvSpPr>
              <p:cNvPr id="10" name="Rectangle 13"/>
              <p:cNvSpPr>
                <a:spLocks noChangeArrowheads="1"/>
              </p:cNvSpPr>
              <p:nvPr/>
            </p:nvSpPr>
            <p:spPr bwMode="auto">
              <a:xfrm>
                <a:off x="3878" y="935"/>
                <a:ext cx="1315" cy="40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ru-RU" sz="825" b="1" dirty="0">
                    <a:solidFill>
                      <a:schemeClr val="bg1"/>
                    </a:solidFill>
                  </a:rPr>
                  <a:t>Коммуникативные</a:t>
                </a:r>
              </a:p>
              <a:p>
                <a:pPr algn="ctr"/>
                <a:r>
                  <a:rPr lang="ru-RU" sz="825" b="1" dirty="0">
                    <a:solidFill>
                      <a:schemeClr val="bg1"/>
                    </a:solidFill>
                  </a:rPr>
                  <a:t>связи</a:t>
                </a:r>
              </a:p>
            </p:txBody>
          </p:sp>
          <p:sp>
            <p:nvSpPr>
              <p:cNvPr id="11" name="Line 14"/>
              <p:cNvSpPr>
                <a:spLocks noChangeShapeType="1"/>
              </p:cNvSpPr>
              <p:nvPr/>
            </p:nvSpPr>
            <p:spPr bwMode="auto">
              <a:xfrm flipH="1">
                <a:off x="3061" y="1162"/>
                <a:ext cx="817" cy="31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 sz="1350"/>
              </a:p>
            </p:txBody>
          </p:sp>
          <p:sp>
            <p:nvSpPr>
              <p:cNvPr id="12" name="Line 15"/>
              <p:cNvSpPr>
                <a:spLocks noChangeShapeType="1"/>
              </p:cNvSpPr>
              <p:nvPr/>
            </p:nvSpPr>
            <p:spPr bwMode="auto">
              <a:xfrm flipH="1">
                <a:off x="3787" y="1344"/>
                <a:ext cx="726" cy="86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 sz="1350"/>
              </a:p>
            </p:txBody>
          </p:sp>
        </p:grpSp>
      </p:grp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000628" y="2893221"/>
            <a:ext cx="221813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500" dirty="0"/>
              <a:t>Команда выстроена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4625579" y="3321850"/>
            <a:ext cx="2834877" cy="1402553"/>
            <a:chOff x="649288" y="1563688"/>
            <a:chExt cx="7810500" cy="4306887"/>
          </a:xfrm>
        </p:grpSpPr>
        <p:pic>
          <p:nvPicPr>
            <p:cNvPr id="20" name="Picture 2" descr="joker"/>
            <p:cNvPicPr>
              <a:picLocks noChangeAspect="1" noChangeArrowheads="1"/>
            </p:cNvPicPr>
            <p:nvPr/>
          </p:nvPicPr>
          <p:blipFill>
            <a:blip r:embed="rId6" cstate="email">
              <a:lum bright="30000" contrast="12000"/>
            </a:blip>
            <a:srcRect/>
            <a:stretch>
              <a:fillRect/>
            </a:stretch>
          </p:blipFill>
          <p:spPr bwMode="auto">
            <a:xfrm>
              <a:off x="1908175" y="1563688"/>
              <a:ext cx="5327650" cy="425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4" descr="Картинка 7 из 705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DFDFB"/>
                </a:clrFrom>
                <a:clrTo>
                  <a:srgbClr val="FDFDFB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68538" y="2060575"/>
              <a:ext cx="4657725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" name="Group 6"/>
            <p:cNvGrpSpPr>
              <a:grpSpLocks/>
            </p:cNvGrpSpPr>
            <p:nvPr/>
          </p:nvGrpSpPr>
          <p:grpSpPr bwMode="auto">
            <a:xfrm>
              <a:off x="4859338" y="3500438"/>
              <a:ext cx="3600450" cy="1019175"/>
              <a:chOff x="3061" y="2205"/>
              <a:chExt cx="2268" cy="642"/>
            </a:xfrm>
          </p:grpSpPr>
          <p:pic>
            <p:nvPicPr>
              <p:cNvPr id="26" name="Picture 7" descr="j0352378[1]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4945" y="2205"/>
                <a:ext cx="384" cy="6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Freeform 8"/>
              <p:cNvSpPr>
                <a:spLocks/>
              </p:cNvSpPr>
              <p:nvPr/>
            </p:nvSpPr>
            <p:spPr bwMode="auto">
              <a:xfrm>
                <a:off x="3061" y="2432"/>
                <a:ext cx="1860" cy="326"/>
              </a:xfrm>
              <a:custGeom>
                <a:avLst/>
                <a:gdLst>
                  <a:gd name="T0" fmla="*/ 0 w 1860"/>
                  <a:gd name="T1" fmla="*/ 0 h 326"/>
                  <a:gd name="T2" fmla="*/ 1134 w 1860"/>
                  <a:gd name="T3" fmla="*/ 318 h 326"/>
                  <a:gd name="T4" fmla="*/ 1860 w 1860"/>
                  <a:gd name="T5" fmla="*/ 46 h 326"/>
                  <a:gd name="T6" fmla="*/ 0 60000 65536"/>
                  <a:gd name="T7" fmla="*/ 0 60000 65536"/>
                  <a:gd name="T8" fmla="*/ 0 60000 65536"/>
                  <a:gd name="T9" fmla="*/ 0 w 1860"/>
                  <a:gd name="T10" fmla="*/ 0 h 326"/>
                  <a:gd name="T11" fmla="*/ 1860 w 1860"/>
                  <a:gd name="T12" fmla="*/ 326 h 3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60" h="326">
                    <a:moveTo>
                      <a:pt x="0" y="0"/>
                    </a:moveTo>
                    <a:cubicBezTo>
                      <a:pt x="412" y="155"/>
                      <a:pt x="824" y="310"/>
                      <a:pt x="1134" y="318"/>
                    </a:cubicBezTo>
                    <a:cubicBezTo>
                      <a:pt x="1444" y="326"/>
                      <a:pt x="1739" y="91"/>
                      <a:pt x="1860" y="46"/>
                    </a:cubicBez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 type="none" w="med" len="med"/>
                <a:tailEnd type="stealth" w="lg" len="lg"/>
              </a:ln>
            </p:spPr>
            <p:txBody>
              <a:bodyPr/>
              <a:lstStyle/>
              <a:p>
                <a:endParaRPr lang="ru-RU" sz="1350"/>
              </a:p>
            </p:txBody>
          </p:sp>
        </p:grpSp>
        <p:grpSp>
          <p:nvGrpSpPr>
            <p:cNvPr id="23" name="Group 9"/>
            <p:cNvGrpSpPr>
              <a:grpSpLocks/>
            </p:cNvGrpSpPr>
            <p:nvPr/>
          </p:nvGrpSpPr>
          <p:grpSpPr bwMode="auto">
            <a:xfrm>
              <a:off x="649288" y="2133600"/>
              <a:ext cx="2266950" cy="1019175"/>
              <a:chOff x="409" y="1344"/>
              <a:chExt cx="1428" cy="642"/>
            </a:xfrm>
          </p:grpSpPr>
          <p:pic>
            <p:nvPicPr>
              <p:cNvPr id="24" name="Picture 10" descr="j0352378[1]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409" y="1344"/>
                <a:ext cx="384" cy="6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Freeform 11"/>
              <p:cNvSpPr>
                <a:spLocks/>
              </p:cNvSpPr>
              <p:nvPr/>
            </p:nvSpPr>
            <p:spPr bwMode="auto">
              <a:xfrm>
                <a:off x="748" y="1706"/>
                <a:ext cx="1089" cy="235"/>
              </a:xfrm>
              <a:custGeom>
                <a:avLst/>
                <a:gdLst>
                  <a:gd name="T0" fmla="*/ 1089 w 1089"/>
                  <a:gd name="T1" fmla="*/ 0 h 235"/>
                  <a:gd name="T2" fmla="*/ 726 w 1089"/>
                  <a:gd name="T3" fmla="*/ 227 h 235"/>
                  <a:gd name="T4" fmla="*/ 0 w 1089"/>
                  <a:gd name="T5" fmla="*/ 46 h 235"/>
                  <a:gd name="T6" fmla="*/ 0 60000 65536"/>
                  <a:gd name="T7" fmla="*/ 0 60000 65536"/>
                  <a:gd name="T8" fmla="*/ 0 60000 65536"/>
                  <a:gd name="T9" fmla="*/ 0 w 1089"/>
                  <a:gd name="T10" fmla="*/ 0 h 235"/>
                  <a:gd name="T11" fmla="*/ 1089 w 1089"/>
                  <a:gd name="T12" fmla="*/ 235 h 23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9" h="235">
                    <a:moveTo>
                      <a:pt x="1089" y="0"/>
                    </a:moveTo>
                    <a:cubicBezTo>
                      <a:pt x="998" y="109"/>
                      <a:pt x="907" y="219"/>
                      <a:pt x="726" y="227"/>
                    </a:cubicBezTo>
                    <a:cubicBezTo>
                      <a:pt x="545" y="235"/>
                      <a:pt x="121" y="76"/>
                      <a:pt x="0" y="46"/>
                    </a:cubicBez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 type="none" w="med" len="med"/>
                <a:tailEnd type="stealth" w="lg" len="lg"/>
              </a:ln>
            </p:spPr>
            <p:txBody>
              <a:bodyPr/>
              <a:lstStyle/>
              <a:p>
                <a:endParaRPr lang="ru-RU" sz="1350"/>
              </a:p>
            </p:txBody>
          </p:sp>
        </p:grpSp>
      </p:grpSp>
      <p:grpSp>
        <p:nvGrpSpPr>
          <p:cNvPr id="28" name="Группа 27"/>
          <p:cNvGrpSpPr/>
          <p:nvPr/>
        </p:nvGrpSpPr>
        <p:grpSpPr>
          <a:xfrm>
            <a:off x="5054206" y="3429006"/>
            <a:ext cx="1768091" cy="1285884"/>
            <a:chOff x="1908175" y="1700213"/>
            <a:chExt cx="5327650" cy="4033837"/>
          </a:xfrm>
        </p:grpSpPr>
        <p:sp>
          <p:nvSpPr>
            <p:cNvPr id="29" name="Line 12"/>
            <p:cNvSpPr>
              <a:spLocks noChangeShapeType="1"/>
            </p:cNvSpPr>
            <p:nvPr/>
          </p:nvSpPr>
          <p:spPr bwMode="auto">
            <a:xfrm flipV="1">
              <a:off x="2051050" y="1700213"/>
              <a:ext cx="5184775" cy="4033837"/>
            </a:xfrm>
            <a:prstGeom prst="line">
              <a:avLst/>
            </a:prstGeom>
            <a:noFill/>
            <a:ln w="1905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30" name="Line 13"/>
            <p:cNvSpPr>
              <a:spLocks noChangeShapeType="1"/>
            </p:cNvSpPr>
            <p:nvPr/>
          </p:nvSpPr>
          <p:spPr bwMode="auto">
            <a:xfrm flipH="1" flipV="1">
              <a:off x="1908175" y="1700213"/>
              <a:ext cx="5184775" cy="4033837"/>
            </a:xfrm>
            <a:prstGeom prst="line">
              <a:avLst/>
            </a:prstGeom>
            <a:noFill/>
            <a:ln w="1905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</p:grp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2750331" y="4768469"/>
            <a:ext cx="34504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>
                <a:solidFill>
                  <a:srgbClr val="FF0000"/>
                </a:solidFill>
              </a:rPr>
              <a:t>Уход лидера и членов команды очень болезнен</a:t>
            </a:r>
          </a:p>
        </p:txBody>
      </p:sp>
      <p:pic>
        <p:nvPicPr>
          <p:cNvPr id="32" name="Рисунок 1" descr="image001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625183" y="3268271"/>
            <a:ext cx="2786082" cy="157299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3809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719573" y="107139"/>
            <a:ext cx="6938528" cy="436946"/>
          </a:xfrm>
        </p:spPr>
        <p:txBody>
          <a:bodyPr>
            <a:noAutofit/>
          </a:bodyPr>
          <a:lstStyle/>
          <a:p>
            <a:pPr eaLnBrk="1" hangingPunct="1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Подходы к типологии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команд (1)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7290" y="857238"/>
            <a:ext cx="667109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+mj-lt"/>
            </a:endParaRPr>
          </a:p>
          <a:p>
            <a:r>
              <a:rPr lang="ru-RU" b="1" dirty="0" err="1">
                <a:latin typeface="+mj-lt"/>
              </a:rPr>
              <a:t>Кросс-функциональная</a:t>
            </a:r>
            <a:r>
              <a:rPr lang="ru-RU" b="1" dirty="0">
                <a:latin typeface="+mj-lt"/>
              </a:rPr>
              <a:t> команда: </a:t>
            </a:r>
            <a:r>
              <a:rPr lang="ru-RU" dirty="0">
                <a:latin typeface="+mj-lt"/>
              </a:rPr>
              <a:t>представители различных подразделений формальной организации для конкретного, одноразового задания, формально назначенный или выбранный из членов команды руководитель</a:t>
            </a:r>
          </a:p>
          <a:p>
            <a:endParaRPr lang="ru-RU" dirty="0">
              <a:latin typeface="+mj-lt"/>
            </a:endParaRPr>
          </a:p>
          <a:p>
            <a:r>
              <a:rPr lang="ru-RU" b="1" dirty="0" err="1">
                <a:latin typeface="+mj-lt"/>
              </a:rPr>
              <a:t>Интактная</a:t>
            </a:r>
            <a:r>
              <a:rPr lang="ru-RU" b="1" dirty="0">
                <a:latin typeface="+mj-lt"/>
              </a:rPr>
              <a:t> команда: </a:t>
            </a:r>
            <a:r>
              <a:rPr lang="ru-RU" dirty="0">
                <a:latin typeface="+mj-lt"/>
              </a:rPr>
              <a:t>производственное подразделение или долговременная рабочая  группа для выполнения долгосрочных процессов. </a:t>
            </a:r>
            <a:endParaRPr lang="ru-RU" dirty="0" smtClean="0">
              <a:latin typeface="+mj-lt"/>
            </a:endParaRPr>
          </a:p>
          <a:p>
            <a:r>
              <a:rPr lang="ru-RU" dirty="0" smtClean="0">
                <a:latin typeface="+mj-lt"/>
              </a:rPr>
              <a:t>Руководителем </a:t>
            </a:r>
            <a:r>
              <a:rPr lang="ru-RU" dirty="0">
                <a:latin typeface="+mj-lt"/>
              </a:rPr>
              <a:t>может быть как член команды, так и не входящий в её состав человек, возможно поочередное руководство, переходящее лидерство</a:t>
            </a:r>
          </a:p>
        </p:txBody>
      </p:sp>
    </p:spTree>
    <p:extLst>
      <p:ext uri="{BB962C8B-B14F-4D97-AF65-F5344CB8AC3E}">
        <p14:creationId xmlns:p14="http://schemas.microsoft.com/office/powerpoint/2010/main" val="320298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800" dirty="0">
                <a:solidFill>
                  <a:schemeClr val="tx1"/>
                </a:solidFill>
              </a:rPr>
              <a:t>                      </a:t>
            </a:r>
            <a:r>
              <a:rPr lang="ru-RU" dirty="0">
                <a:solidFill>
                  <a:schemeClr val="tx1"/>
                </a:solidFill>
              </a:rPr>
              <a:t>Разновидности </a:t>
            </a:r>
            <a:r>
              <a:rPr lang="ru-RU" dirty="0" smtClean="0">
                <a:solidFill>
                  <a:schemeClr val="tx1"/>
                </a:solidFill>
              </a:rPr>
              <a:t>команд (2)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1494235" y="1059657"/>
            <a:ext cx="610195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500">
                <a:solidFill>
                  <a:srgbClr val="FF0000"/>
                </a:solidFill>
              </a:rPr>
              <a:t>Какую команду хочет развить руководитель проекта?</a:t>
            </a:r>
          </a:p>
        </p:txBody>
      </p:sp>
      <p:graphicFrame>
        <p:nvGraphicFramePr>
          <p:cNvPr id="1048580" name="Group 4"/>
          <p:cNvGraphicFramePr>
            <a:graphicFrameLocks noGrp="1"/>
          </p:cNvGraphicFramePr>
          <p:nvPr>
            <p:ph idx="1"/>
          </p:nvPr>
        </p:nvGraphicFramePr>
        <p:xfrm>
          <a:off x="1277541" y="1600200"/>
          <a:ext cx="6561534" cy="3406140"/>
        </p:xfrm>
        <a:graphic>
          <a:graphicData uri="http://schemas.openxmlformats.org/drawingml/2006/table">
            <a:tbl>
              <a:tblPr/>
              <a:tblGrid>
                <a:gridCol w="1944290"/>
                <a:gridCol w="4617244"/>
              </a:tblGrid>
              <a:tr h="1165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Бейсбольная команда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 каждого игрока есть своё место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1201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Футбольная команда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 каждого игрока есть своя функция, но каждый может следовать за мячом и забивать голы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1201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Волейбольная команда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Характерна взаимозаменяемость игроков, каждый может заменить любого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207890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9738" y="1762125"/>
            <a:ext cx="125015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91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316" y="2950369"/>
            <a:ext cx="917972" cy="79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92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316" y="4095750"/>
            <a:ext cx="1026319" cy="74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695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1621" y="107139"/>
            <a:ext cx="6506480" cy="436946"/>
          </a:xfrm>
        </p:spPr>
        <p:txBody>
          <a:bodyPr>
            <a:noAutofit/>
          </a:bodyPr>
          <a:lstStyle/>
          <a:p>
            <a:pPr eaLnBrk="1" hangingPunct="1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Подходы к типологии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команд (3а)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7604" y="696503"/>
            <a:ext cx="7884876" cy="4582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75" dirty="0"/>
          </a:p>
          <a:p>
            <a:r>
              <a:rPr lang="ru-RU" b="1" dirty="0" err="1"/>
              <a:t>Интрафункциональные</a:t>
            </a:r>
            <a:r>
              <a:rPr lang="ru-RU" b="1" dirty="0"/>
              <a:t> команды: </a:t>
            </a:r>
            <a:r>
              <a:rPr lang="ru-RU" dirty="0"/>
              <a:t>информация и функции разделены между членами команды; структура и состав варьируются от задач</a:t>
            </a:r>
          </a:p>
          <a:p>
            <a:endParaRPr lang="ru-RU" dirty="0"/>
          </a:p>
          <a:p>
            <a:r>
              <a:rPr lang="ru-RU" b="1" dirty="0"/>
              <a:t>Оперативные команды: </a:t>
            </a:r>
            <a:r>
              <a:rPr lang="ru-RU" dirty="0"/>
              <a:t>временное объединение </a:t>
            </a:r>
            <a:r>
              <a:rPr lang="ru-RU" dirty="0" err="1"/>
              <a:t>разнопрофильных</a:t>
            </a:r>
            <a:r>
              <a:rPr lang="ru-RU" dirty="0"/>
              <a:t> специалистов для решения актуальных проблем и выработки рекомендаций</a:t>
            </a:r>
          </a:p>
          <a:p>
            <a:endParaRPr lang="ru-RU" dirty="0"/>
          </a:p>
          <a:p>
            <a:r>
              <a:rPr lang="ru-RU" b="1" dirty="0" err="1"/>
              <a:t>Кроссфункциональные</a:t>
            </a:r>
            <a:r>
              <a:rPr lang="ru-RU" b="1" dirty="0"/>
              <a:t> команды: </a:t>
            </a:r>
            <a:r>
              <a:rPr lang="ru-RU" dirty="0"/>
              <a:t>специалисты из различных подразделений для разработки и внедрения усовершенствований в процессах</a:t>
            </a:r>
          </a:p>
          <a:p>
            <a:endParaRPr lang="ru-RU" dirty="0"/>
          </a:p>
          <a:p>
            <a:r>
              <a:rPr lang="ru-RU" b="1" dirty="0"/>
              <a:t>Предпринимательские команды: </a:t>
            </a:r>
            <a:r>
              <a:rPr lang="ru-RU" dirty="0"/>
              <a:t>наблюдение за процессом производства специфического продукта, поддержка и совершенствовании системы, ориентированной на клиента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79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1621" y="107139"/>
            <a:ext cx="6506480" cy="436946"/>
          </a:xfrm>
        </p:spPr>
        <p:txBody>
          <a:bodyPr>
            <a:noAutofit/>
          </a:bodyPr>
          <a:lstStyle/>
          <a:p>
            <a:pPr eaLnBrk="1" hangingPunct="1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Подходы к типологии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команд (3б)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7604" y="696503"/>
            <a:ext cx="7884876" cy="4458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75" dirty="0"/>
          </a:p>
          <a:p>
            <a:endParaRPr lang="ru-RU" sz="1400" dirty="0"/>
          </a:p>
          <a:p>
            <a:r>
              <a:rPr lang="ru-RU" sz="1400" b="1" dirty="0"/>
              <a:t>Исполнительные команды менеджеров:</a:t>
            </a:r>
            <a:r>
              <a:rPr lang="ru-RU" sz="1400" dirty="0"/>
              <a:t> объединение для выработки стратегических решений и руководства.</a:t>
            </a:r>
          </a:p>
          <a:p>
            <a:endParaRPr lang="ru-RU" sz="1400" dirty="0"/>
          </a:p>
          <a:p>
            <a:r>
              <a:rPr lang="ru-RU" sz="1400" b="1" dirty="0"/>
              <a:t>Координационные команды менеджеров: </a:t>
            </a:r>
            <a:r>
              <a:rPr lang="ru-RU" sz="1400" dirty="0"/>
              <a:t>объединение в условиях сетевой организации для выработки стратегических решений и координации рабочих команд нижнего уровня.</a:t>
            </a:r>
          </a:p>
          <a:p>
            <a:endParaRPr lang="ru-RU" sz="1400" dirty="0"/>
          </a:p>
          <a:p>
            <a:r>
              <a:rPr lang="ru-RU" sz="1400" b="1" dirty="0"/>
              <a:t>Самоуправляемые команды: </a:t>
            </a:r>
            <a:r>
              <a:rPr lang="ru-RU" sz="1400" dirty="0"/>
              <a:t>имеют большие права, полномочия и ответственность по вопросам, не связанным с функциями постановки целей и планирования; внешние контакты обеспечиваются менеджерами или другими подразделениями.</a:t>
            </a:r>
          </a:p>
          <a:p>
            <a:endParaRPr lang="ru-RU" sz="1400" dirty="0"/>
          </a:p>
          <a:p>
            <a:r>
              <a:rPr lang="ru-RU" sz="1400" b="1" dirty="0" err="1"/>
              <a:t>Самонаправляемые</a:t>
            </a:r>
            <a:r>
              <a:rPr lang="ru-RU" sz="1400" b="1" dirty="0"/>
              <a:t> команды в производстве и сервисе:</a:t>
            </a:r>
            <a:r>
              <a:rPr lang="ru-RU" sz="1400" dirty="0"/>
              <a:t> обеспечивают производственный процесс или сервисные функции.</a:t>
            </a:r>
          </a:p>
          <a:p>
            <a:endParaRPr lang="ru-RU" sz="1400" dirty="0"/>
          </a:p>
          <a:p>
            <a:r>
              <a:rPr lang="ru-RU" sz="1400" b="1" dirty="0" err="1"/>
              <a:t>Самонаправляемые</a:t>
            </a:r>
            <a:r>
              <a:rPr lang="ru-RU" sz="1400" b="1" dirty="0"/>
              <a:t> команды в интеллектуальной сфере: </a:t>
            </a:r>
            <a:r>
              <a:rPr lang="ru-RU" sz="1400" dirty="0"/>
              <a:t>команды, связанные с разработкой новых изделий, процессов, технологий.</a:t>
            </a:r>
          </a:p>
          <a:p>
            <a:endParaRPr lang="ru-RU" sz="1400" dirty="0"/>
          </a:p>
          <a:p>
            <a:r>
              <a:rPr lang="ru-RU" sz="1400" b="1" dirty="0"/>
              <a:t>Виртуальные команды: </a:t>
            </a:r>
            <a:r>
              <a:rPr lang="ru-RU" sz="1400" dirty="0"/>
              <a:t>интеллектуальные команды, контактирующие посредством компьютерных сетей</a:t>
            </a:r>
          </a:p>
        </p:txBody>
      </p:sp>
    </p:spTree>
    <p:extLst>
      <p:ext uri="{BB962C8B-B14F-4D97-AF65-F5344CB8AC3E}">
        <p14:creationId xmlns:p14="http://schemas.microsoft.com/office/powerpoint/2010/main" val="252621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4447" y="910816"/>
            <a:ext cx="6115050" cy="1239437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400" b="1" dirty="0" smtClean="0"/>
              <a:t>«Пассажиры автобуса»</a:t>
            </a:r>
            <a:r>
              <a:rPr lang="ru-RU" sz="2400" dirty="0" smtClean="0"/>
              <a:t>: </a:t>
            </a:r>
            <a:r>
              <a:rPr lang="ru-RU" dirty="0" smtClean="0"/>
              <a:t>каждому важно только доехать до своей остановки, и никого не волнуют проблемы водителя </a:t>
            </a:r>
          </a:p>
        </p:txBody>
      </p:sp>
      <p:pic>
        <p:nvPicPr>
          <p:cNvPr id="172037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18422" y="2035965"/>
            <a:ext cx="2941544" cy="2000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2038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10869" y="2196700"/>
            <a:ext cx="3829050" cy="2539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75556" y="107139"/>
            <a:ext cx="7275405" cy="46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algn="ctr" eaLnBrk="0" hangingPunct="0">
              <a:spcBef>
                <a:spcPct val="20000"/>
              </a:spcBef>
              <a:defRPr/>
            </a:pPr>
            <a:r>
              <a:rPr lang="ru-RU" sz="2400" kern="0" dirty="0">
                <a:solidFill>
                  <a:schemeClr val="accent1">
                    <a:lumMod val="75000"/>
                  </a:schemeClr>
                </a:solidFill>
              </a:rPr>
              <a:t>Типичные командные </a:t>
            </a:r>
            <a:r>
              <a:rPr lang="ru-RU" sz="2400" kern="0" dirty="0" smtClean="0">
                <a:solidFill>
                  <a:schemeClr val="accent1">
                    <a:lumMod val="75000"/>
                  </a:schemeClr>
                </a:solidFill>
              </a:rPr>
              <a:t>проблемы</a:t>
            </a:r>
            <a:endParaRPr lang="ru-RU" sz="24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9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7290" y="857238"/>
            <a:ext cx="6229350" cy="14859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3600" b="1" dirty="0" smtClean="0"/>
              <a:t>«Мы и он»</a:t>
            </a:r>
            <a:r>
              <a:rPr lang="ru-RU" sz="3600" dirty="0" smtClean="0"/>
              <a:t>:</a:t>
            </a:r>
            <a:r>
              <a:rPr lang="ru-RU" dirty="0" smtClean="0"/>
              <a:t> осознание подчиненными глубоких различий интересов своих и руководителя</a:t>
            </a:r>
          </a:p>
        </p:txBody>
      </p:sp>
      <p:pic>
        <p:nvPicPr>
          <p:cNvPr id="173061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95737" y="2024680"/>
            <a:ext cx="5052245" cy="3031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59632" y="107139"/>
            <a:ext cx="6591329" cy="46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algn="ctr" eaLnBrk="0" hangingPunct="0">
              <a:spcBef>
                <a:spcPct val="20000"/>
              </a:spcBef>
              <a:defRPr/>
            </a:pPr>
            <a:endParaRPr lang="ru-RU" sz="24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6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742950"/>
            <a:ext cx="7088832" cy="17145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3600" b="1" dirty="0" smtClean="0"/>
              <a:t>«Один на поле, остальные на трибунах»</a:t>
            </a:r>
            <a:r>
              <a:rPr lang="ru-RU" sz="3600" dirty="0" smtClean="0"/>
              <a:t>: </a:t>
            </a:r>
            <a:r>
              <a:rPr lang="ru-RU" dirty="0" smtClean="0"/>
              <a:t>руководитель работает за всех, подчиненные наблюдают, изредка хлопают и комментируют </a:t>
            </a:r>
          </a:p>
        </p:txBody>
      </p:sp>
      <p:pic>
        <p:nvPicPr>
          <p:cNvPr id="174085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41697" y="2139702"/>
            <a:ext cx="5376597" cy="3024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04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964394"/>
            <a:ext cx="7070951" cy="2111411"/>
          </a:xfrm>
        </p:spPr>
        <p:txBody>
          <a:bodyPr>
            <a:normAutofit fontScale="62500" lnSpcReduction="20000"/>
          </a:bodyPr>
          <a:lstStyle/>
          <a:p>
            <a:pPr>
              <a:buFontTx/>
              <a:buNone/>
            </a:pPr>
            <a:r>
              <a:rPr lang="ru-RU" sz="6500" b="1" dirty="0" smtClean="0"/>
              <a:t>«Каждый несет свой чемодан, но без ручек»:</a:t>
            </a:r>
            <a:r>
              <a:rPr lang="ru-RU" sz="6500" dirty="0" smtClean="0"/>
              <a:t> </a:t>
            </a:r>
          </a:p>
          <a:p>
            <a:pPr>
              <a:buFontTx/>
              <a:buNone/>
            </a:pPr>
            <a:r>
              <a:rPr lang="ru-RU" sz="6500" dirty="0"/>
              <a:t> </a:t>
            </a:r>
            <a:r>
              <a:rPr lang="ru-RU" sz="6500" dirty="0" smtClean="0"/>
              <a:t>   </a:t>
            </a:r>
            <a:r>
              <a:rPr lang="ru-RU" sz="3200" dirty="0" smtClean="0"/>
              <a:t>большая нагрузка</a:t>
            </a:r>
          </a:p>
          <a:p>
            <a:pPr>
              <a:buFontTx/>
              <a:buNone/>
            </a:pPr>
            <a:r>
              <a:rPr lang="ru-RU" sz="3200" dirty="0" smtClean="0"/>
              <a:t> без прав и ресурсов </a:t>
            </a:r>
          </a:p>
        </p:txBody>
      </p:sp>
      <p:pic>
        <p:nvPicPr>
          <p:cNvPr id="17510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42491" y="1851670"/>
            <a:ext cx="4914546" cy="3363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015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>
          <a:xfrm>
            <a:off x="-360548" y="-75010"/>
            <a:ext cx="8018648" cy="857251"/>
          </a:xfrm>
        </p:spPr>
        <p:txBody>
          <a:bodyPr>
            <a:normAutofit/>
          </a:bodyPr>
          <a:lstStyle/>
          <a:p>
            <a:pPr eaLnBrk="1" hangingPunct="1"/>
            <a:r>
              <a:rPr lang="ru-RU" dirty="0" smtClean="0">
                <a:latin typeface="+mj-lt"/>
              </a:rPr>
              <a:t>                  </a:t>
            </a:r>
            <a:r>
              <a:rPr lang="ru-RU" sz="2325" dirty="0">
                <a:latin typeface="+mj-lt"/>
              </a:rPr>
              <a:t>Квадрат прояснения </a:t>
            </a:r>
            <a:r>
              <a:rPr lang="ru-RU" sz="2325" dirty="0" smtClean="0">
                <a:latin typeface="+mj-lt"/>
              </a:rPr>
              <a:t>задачи (1/9)</a:t>
            </a:r>
            <a:r>
              <a:rPr lang="en-US" sz="2325" dirty="0" smtClean="0">
                <a:latin typeface="+mj-lt"/>
              </a:rPr>
              <a:t> </a:t>
            </a:r>
            <a:endParaRPr lang="ru-RU" sz="2325" dirty="0">
              <a:latin typeface="+mj-lt"/>
            </a:endParaRPr>
          </a:p>
        </p:txBody>
      </p:sp>
      <p:pic>
        <p:nvPicPr>
          <p:cNvPr id="31748" name="Picture 16" descr="j040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419" y="1065589"/>
            <a:ext cx="2397367" cy="19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18"/>
          <p:cNvSpPr txBox="1">
            <a:spLocks noChangeArrowheads="1"/>
          </p:cNvSpPr>
          <p:nvPr/>
        </p:nvSpPr>
        <p:spPr bwMode="auto">
          <a:xfrm>
            <a:off x="2682452" y="1221581"/>
            <a:ext cx="6138020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500" dirty="0"/>
              <a:t>                           Прежде, чем браться за новый проект,      </a:t>
            </a:r>
          </a:p>
          <a:p>
            <a:pPr>
              <a:spcBef>
                <a:spcPct val="50000"/>
              </a:spcBef>
            </a:pPr>
            <a:r>
              <a:rPr lang="ru-RU" sz="1500" dirty="0"/>
              <a:t>                           ответь себе на 4 вопроса: </a:t>
            </a:r>
          </a:p>
        </p:txBody>
      </p:sp>
      <p:graphicFrame>
        <p:nvGraphicFramePr>
          <p:cNvPr id="106538" name="Group 42"/>
          <p:cNvGraphicFramePr>
            <a:graphicFrameLocks noGrp="1"/>
          </p:cNvGraphicFramePr>
          <p:nvPr>
            <p:ph idx="1"/>
          </p:nvPr>
        </p:nvGraphicFramePr>
        <p:xfrm>
          <a:off x="3065839" y="2407441"/>
          <a:ext cx="4806553" cy="2026472"/>
        </p:xfrm>
        <a:graphic>
          <a:graphicData uri="http://schemas.openxmlformats.org/drawingml/2006/table">
            <a:tbl>
              <a:tblPr/>
              <a:tblGrid>
                <a:gridCol w="2376488"/>
                <a:gridCol w="2430065"/>
              </a:tblGrid>
              <a:tr h="12557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Зачем?</a:t>
                      </a:r>
                    </a:p>
                  </a:txBody>
                  <a:tcPr marL="81000" marR="81000" marT="81000" marB="81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</a:rPr>
                        <a:t>Для кого?</a:t>
                      </a:r>
                    </a:p>
                  </a:txBody>
                  <a:tcPr marL="81000" marR="81000" marT="81000" marB="81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7707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Что?</a:t>
                      </a:r>
                    </a:p>
                  </a:txBody>
                  <a:tcPr marL="81000" marR="81000" marT="81000" marB="81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В каком виде?</a:t>
                      </a:r>
                    </a:p>
                  </a:txBody>
                  <a:tcPr marL="81000" marR="81000" marT="81000" marB="81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71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6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0" y="742950"/>
            <a:ext cx="6286500" cy="14859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3600" b="1" dirty="0" smtClean="0"/>
              <a:t>«Хор солистов»</a:t>
            </a:r>
            <a:r>
              <a:rPr lang="ru-RU" dirty="0" smtClean="0"/>
              <a:t>: сильные профессионалы, но не «спеты» между собой, не склонны к совместной работе</a:t>
            </a:r>
          </a:p>
        </p:txBody>
      </p:sp>
      <p:pic>
        <p:nvPicPr>
          <p:cNvPr id="176133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28850" y="1943099"/>
            <a:ext cx="4773420" cy="3184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86116" y="107139"/>
            <a:ext cx="4564845" cy="46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algn="ctr" eaLnBrk="0" hangingPunct="0">
              <a:spcBef>
                <a:spcPct val="20000"/>
              </a:spcBef>
              <a:defRPr/>
            </a:pPr>
            <a:endParaRPr lang="ru-RU" sz="2100" b="1" kern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03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0" y="742950"/>
            <a:ext cx="6400800" cy="13716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3200" b="1" dirty="0" smtClean="0"/>
              <a:t>«Серпентарий единомышленников»:</a:t>
            </a:r>
            <a:r>
              <a:rPr lang="ru-RU" sz="3200" dirty="0" smtClean="0"/>
              <a:t> </a:t>
            </a:r>
          </a:p>
          <a:p>
            <a:pPr algn="ctr">
              <a:buFontTx/>
              <a:buNone/>
            </a:pPr>
            <a:r>
              <a:rPr lang="ru-RU" dirty="0" smtClean="0"/>
              <a:t>работают в общем деле при острой конфликтности между собой</a:t>
            </a:r>
          </a:p>
        </p:txBody>
      </p:sp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9852" y="1995686"/>
            <a:ext cx="5187492" cy="32386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006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0" y="742950"/>
            <a:ext cx="6457950" cy="1943100"/>
          </a:xfrm>
        </p:spPr>
        <p:txBody>
          <a:bodyPr>
            <a:normAutofit fontScale="92500" lnSpcReduction="10000"/>
          </a:bodyPr>
          <a:lstStyle/>
          <a:p>
            <a:pPr algn="ctr">
              <a:buFontTx/>
              <a:buNone/>
            </a:pPr>
            <a:r>
              <a:rPr lang="ru-RU" sz="3600" b="1" dirty="0" smtClean="0"/>
              <a:t>«Уважайте меня, бездельники, полюбите меня, </a:t>
            </a:r>
            <a:r>
              <a:rPr lang="ru-RU" sz="3600" b="1" dirty="0" err="1" smtClean="0"/>
              <a:t>тупицы</a:t>
            </a:r>
            <a:r>
              <a:rPr lang="ru-RU" sz="3600" b="1" dirty="0" smtClean="0"/>
              <a:t>!»:</a:t>
            </a:r>
            <a:r>
              <a:rPr lang="ru-RU" sz="3600" dirty="0" smtClean="0"/>
              <a:t> </a:t>
            </a:r>
            <a:r>
              <a:rPr lang="ru-RU" dirty="0" smtClean="0"/>
              <a:t>руководитель унижает своих подчиненных, но требует высокой лояльности к себе, личной преданности </a:t>
            </a:r>
          </a:p>
        </p:txBody>
      </p:sp>
      <p:pic>
        <p:nvPicPr>
          <p:cNvPr id="178180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52020" y="2355726"/>
            <a:ext cx="4093908" cy="30102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322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7300" y="685800"/>
            <a:ext cx="6629400" cy="19431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3200" b="1" dirty="0" smtClean="0"/>
              <a:t>«Грозный отец и напуганные дети»</a:t>
            </a:r>
            <a:r>
              <a:rPr lang="ru-RU" b="1" dirty="0" smtClean="0"/>
              <a:t>:</a:t>
            </a:r>
            <a:r>
              <a:rPr lang="ru-RU" dirty="0" smtClean="0"/>
              <a:t> руководитель настойчиво включает подчиненных в общефирменные решения, расправляясь с каждым за ошибки, неудачи, оплошности</a:t>
            </a:r>
          </a:p>
        </p:txBody>
      </p:sp>
      <p:pic>
        <p:nvPicPr>
          <p:cNvPr id="17920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86100" y="2457450"/>
            <a:ext cx="3781439" cy="2760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948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0133" y="857238"/>
            <a:ext cx="6515100" cy="1982405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3000" b="1" dirty="0"/>
              <a:t>«Много умных, мало взрослых»</a:t>
            </a:r>
            <a:r>
              <a:rPr lang="ru-RU" sz="2100" b="1" dirty="0"/>
              <a:t>:</a:t>
            </a:r>
            <a:r>
              <a:rPr lang="ru-RU" sz="2100" dirty="0"/>
              <a:t> </a:t>
            </a:r>
            <a:r>
              <a:rPr lang="ru-RU" sz="1700" dirty="0"/>
              <a:t>специалисты высокого класса во главе с сильным руководителем избегают принятия на себя ответственности шире их прямых обязанностей, уклоняются от инициатив по решениям общефирменного уровня, во всем полагаясь на лидера. Либо он сам считает: «Они молодцы, но здесь мне виднее»</a:t>
            </a:r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57400" y="2686050"/>
            <a:ext cx="2914650" cy="18932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0229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29150" y="2571750"/>
            <a:ext cx="2457450" cy="20232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678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0150" y="742950"/>
            <a:ext cx="6686550" cy="19431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3600" b="1" dirty="0" smtClean="0"/>
              <a:t>«Негативная селекция»:</a:t>
            </a:r>
            <a:r>
              <a:rPr lang="ru-RU" sz="3600" dirty="0" smtClean="0"/>
              <a:t> </a:t>
            </a:r>
            <a:r>
              <a:rPr lang="ru-RU" dirty="0" smtClean="0"/>
              <a:t>руководитель намеренно подбирает заместителей, начальников служб с уровнем интеллекта и  профессионализма заведомо ниже своего </a:t>
            </a:r>
          </a:p>
        </p:txBody>
      </p:sp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28900" y="2286000"/>
            <a:ext cx="4725269" cy="27160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956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8098" name="Picture 2"/>
          <p:cNvPicPr>
            <a:picLocks noChangeAspect="1" noChangeArrowheads="1"/>
          </p:cNvPicPr>
          <p:nvPr/>
        </p:nvPicPr>
        <p:blipFill>
          <a:blip r:embed="rId2" cstate="email"/>
          <a:srcRect l="4984" r="5296"/>
          <a:stretch>
            <a:fillRect/>
          </a:stretch>
        </p:blipFill>
        <p:spPr bwMode="auto">
          <a:xfrm>
            <a:off x="1518026" y="964395"/>
            <a:ext cx="6062024" cy="353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7139"/>
            <a:ext cx="7850961" cy="46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algn="ctr" eaLnBrk="0" hangingPunct="0">
              <a:spcBef>
                <a:spcPct val="20000"/>
              </a:spcBef>
              <a:defRPr/>
            </a:pPr>
            <a:r>
              <a:rPr lang="ru-RU" sz="2400" kern="0" dirty="0">
                <a:solidFill>
                  <a:schemeClr val="accent1">
                    <a:lumMod val="75000"/>
                  </a:schemeClr>
                </a:solidFill>
              </a:rPr>
              <a:t>Взаимосвязь </a:t>
            </a:r>
            <a:r>
              <a:rPr lang="en-US" sz="2400" kern="0" dirty="0">
                <a:solidFill>
                  <a:schemeClr val="accent1">
                    <a:lumMod val="75000"/>
                  </a:schemeClr>
                </a:solidFill>
              </a:rPr>
              <a:t>HR</a:t>
            </a:r>
            <a:r>
              <a:rPr lang="ru-RU" sz="2400" kern="0" dirty="0">
                <a:solidFill>
                  <a:schemeClr val="accent1">
                    <a:lumMod val="75000"/>
                  </a:schemeClr>
                </a:solidFill>
              </a:rPr>
              <a:t> со статусом </a:t>
            </a:r>
            <a:r>
              <a:rPr lang="ru-RU" sz="2400" kern="0" dirty="0" err="1">
                <a:solidFill>
                  <a:schemeClr val="accent1">
                    <a:lumMod val="75000"/>
                  </a:schemeClr>
                </a:solidFill>
              </a:rPr>
              <a:t>стратегичности</a:t>
            </a:r>
            <a:r>
              <a:rPr lang="ru-RU" sz="24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24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500826" y="2357436"/>
            <a:ext cx="750099" cy="6965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Овал 6"/>
          <p:cNvSpPr/>
          <p:nvPr/>
        </p:nvSpPr>
        <p:spPr>
          <a:xfrm>
            <a:off x="3768323" y="1500180"/>
            <a:ext cx="750099" cy="6965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Овал 7"/>
          <p:cNvSpPr/>
          <p:nvPr/>
        </p:nvSpPr>
        <p:spPr>
          <a:xfrm>
            <a:off x="2911067" y="2946799"/>
            <a:ext cx="750099" cy="6965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2365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31540" y="0"/>
            <a:ext cx="7419421" cy="58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algn="ctr" eaLnBrk="0" hangingPunct="0">
              <a:spcBef>
                <a:spcPct val="20000"/>
              </a:spcBef>
              <a:defRPr/>
            </a:pPr>
            <a:r>
              <a:rPr lang="ru-RU" sz="2400" kern="0" dirty="0">
                <a:solidFill>
                  <a:schemeClr val="accent1">
                    <a:lumMod val="75000"/>
                  </a:schemeClr>
                </a:solidFill>
              </a:rPr>
              <a:t>Взаимосвязь аспектов</a:t>
            </a:r>
            <a:r>
              <a:rPr lang="en-US" sz="2400" kern="0" dirty="0">
                <a:solidFill>
                  <a:schemeClr val="accent1">
                    <a:lumMod val="75000"/>
                  </a:schemeClr>
                </a:solidFill>
              </a:rPr>
              <a:t> HR</a:t>
            </a:r>
            <a:r>
              <a:rPr lang="ru-RU" sz="2400" kern="0" dirty="0">
                <a:solidFill>
                  <a:schemeClr val="accent1">
                    <a:lumMod val="75000"/>
                  </a:schemeClr>
                </a:solidFill>
              </a:rPr>
              <a:t> с текущим статусом </a:t>
            </a:r>
            <a:r>
              <a:rPr lang="ru-RU" sz="2400" kern="0" dirty="0" err="1" smtClean="0">
                <a:solidFill>
                  <a:schemeClr val="accent1">
                    <a:lumMod val="75000"/>
                  </a:schemeClr>
                </a:solidFill>
              </a:rPr>
              <a:t>стратегичности</a:t>
            </a:r>
            <a:endParaRPr lang="ru-RU" sz="24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309123" name="Picture 3"/>
          <p:cNvPicPr>
            <a:picLocks noChangeAspect="1" noChangeArrowheads="1"/>
          </p:cNvPicPr>
          <p:nvPr/>
        </p:nvPicPr>
        <p:blipFill>
          <a:blip r:embed="rId2" cstate="email"/>
          <a:srcRect l="4487" t="4651" r="5306" b="4651"/>
          <a:stretch>
            <a:fillRect/>
          </a:stretch>
        </p:blipFill>
        <p:spPr bwMode="auto">
          <a:xfrm>
            <a:off x="1230900" y="987574"/>
            <a:ext cx="4110431" cy="2357454"/>
          </a:xfrm>
          <a:prstGeom prst="rect">
            <a:avLst/>
          </a:prstGeom>
          <a:noFill/>
        </p:spPr>
      </p:pic>
      <p:pic>
        <p:nvPicPr>
          <p:cNvPr id="2309122" name="Picture 2"/>
          <p:cNvPicPr>
            <a:picLocks noChangeAspect="1" noChangeArrowheads="1"/>
          </p:cNvPicPr>
          <p:nvPr/>
        </p:nvPicPr>
        <p:blipFill>
          <a:blip r:embed="rId3" cstate="email"/>
          <a:srcRect l="4928" t="3455" r="5387" b="3267"/>
          <a:stretch>
            <a:fillRect/>
          </a:stretch>
        </p:blipFill>
        <p:spPr bwMode="auto">
          <a:xfrm>
            <a:off x="3982637" y="2678907"/>
            <a:ext cx="3882457" cy="2303876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>
          <a:xfrm>
            <a:off x="1464447" y="2357436"/>
            <a:ext cx="750099" cy="6965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Овал 8"/>
          <p:cNvSpPr/>
          <p:nvPr/>
        </p:nvSpPr>
        <p:spPr>
          <a:xfrm>
            <a:off x="4732736" y="2357436"/>
            <a:ext cx="750099" cy="6965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Овал 9"/>
          <p:cNvSpPr/>
          <p:nvPr/>
        </p:nvSpPr>
        <p:spPr>
          <a:xfrm>
            <a:off x="2375282" y="2357436"/>
            <a:ext cx="750099" cy="6965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" name="Овал 10"/>
          <p:cNvSpPr/>
          <p:nvPr/>
        </p:nvSpPr>
        <p:spPr>
          <a:xfrm>
            <a:off x="5697149" y="4179105"/>
            <a:ext cx="750099" cy="6965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2" name="Овал 11"/>
          <p:cNvSpPr/>
          <p:nvPr/>
        </p:nvSpPr>
        <p:spPr>
          <a:xfrm>
            <a:off x="7143768" y="4125526"/>
            <a:ext cx="750099" cy="6965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42398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863589" y="107139"/>
            <a:ext cx="5797974" cy="436946"/>
          </a:xfrm>
        </p:spPr>
        <p:txBody>
          <a:bodyPr>
            <a:noAutofit/>
          </a:bodyPr>
          <a:lstStyle/>
          <a:p>
            <a:pPr eaLnBrk="1" hangingPunct="1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«Уроки птичьей стаи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» (1)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1494235" y="1006078"/>
            <a:ext cx="610195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350"/>
          </a:p>
        </p:txBody>
      </p:sp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4752020" y="159482"/>
            <a:ext cx="347917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1.</a:t>
            </a:r>
            <a:r>
              <a:rPr lang="ru-RU" sz="1400" dirty="0"/>
              <a:t> Каждая впереди летящая птица создает поток для птицы, летящей следом. Построение стаи в виде «V» наполовину снижает усилия при полете в одиночку.</a:t>
            </a:r>
          </a:p>
          <a:p>
            <a:r>
              <a:rPr lang="ru-RU" sz="1400" dirty="0">
                <a:solidFill>
                  <a:srgbClr val="FF0000"/>
                </a:solidFill>
              </a:rPr>
              <a:t>Вывод:</a:t>
            </a:r>
            <a:r>
              <a:rPr lang="ru-RU" sz="1400" dirty="0"/>
              <a:t> тот, кто движется в одном направлении с другими, достигает желаемого легче и быстрее, потому что другие участники команды создают для него восходящий поток.</a:t>
            </a:r>
          </a:p>
          <a:p>
            <a:r>
              <a:rPr lang="ru-RU" sz="1400" dirty="0">
                <a:solidFill>
                  <a:srgbClr val="FF0000"/>
                </a:solidFill>
              </a:rPr>
              <a:t>2.</a:t>
            </a:r>
            <a:r>
              <a:rPr lang="ru-RU" sz="1400" dirty="0"/>
              <a:t> Птица, начинающая лететь сама по себе, сразу чувствует сопротивление воздуха, замедляет полет и возвращается в стаю.</a:t>
            </a:r>
          </a:p>
          <a:p>
            <a:r>
              <a:rPr lang="ru-RU" sz="1400" dirty="0">
                <a:solidFill>
                  <a:srgbClr val="FF0000"/>
                </a:solidFill>
              </a:rPr>
              <a:t>Вывод:</a:t>
            </a:r>
            <a:r>
              <a:rPr lang="ru-RU" sz="1400" dirty="0"/>
              <a:t> разумнее оставаться в «стае» и лететь в одном направлении, быть готовым принять помощь членов «стаи», а также самому помогать другим участникам команды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2843" y="857238"/>
            <a:ext cx="4601122" cy="3298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723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863589" y="107139"/>
            <a:ext cx="5797974" cy="436946"/>
          </a:xfrm>
        </p:spPr>
        <p:txBody>
          <a:bodyPr>
            <a:noAutofit/>
          </a:bodyPr>
          <a:lstStyle/>
          <a:p>
            <a:pPr eaLnBrk="1" hangingPunct="1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«Уроки птичьей стаи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» (2)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1494235" y="1006078"/>
            <a:ext cx="610195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350"/>
          </a:p>
        </p:txBody>
      </p:sp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4824028" y="857238"/>
            <a:ext cx="396044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3</a:t>
            </a:r>
            <a:r>
              <a:rPr lang="ru-RU" sz="1600" dirty="0">
                <a:solidFill>
                  <a:srgbClr val="FF0000"/>
                </a:solidFill>
              </a:rPr>
              <a:t>.</a:t>
            </a:r>
            <a:r>
              <a:rPr lang="ru-RU" sz="1600" dirty="0"/>
              <a:t> Уставший вожак может возвратиться в стаю и на его место придет другая птица.</a:t>
            </a:r>
          </a:p>
          <a:p>
            <a:r>
              <a:rPr lang="ru-RU" sz="1600" dirty="0">
                <a:solidFill>
                  <a:srgbClr val="FF0000"/>
                </a:solidFill>
              </a:rPr>
              <a:t>Вывод:</a:t>
            </a:r>
            <a:r>
              <a:rPr lang="ru-RU" sz="1600" dirty="0"/>
              <a:t> попеременное лидерство позволяет ни на минуту не замедлять движение к цели, попеременное выполнение сложных задач идет на пользу всей команде.</a:t>
            </a:r>
          </a:p>
          <a:p>
            <a:r>
              <a:rPr lang="ru-RU" sz="1600" dirty="0">
                <a:solidFill>
                  <a:srgbClr val="FF0000"/>
                </a:solidFill>
              </a:rPr>
              <a:t>4.</a:t>
            </a:r>
            <a:r>
              <a:rPr lang="ru-RU" sz="1600" dirty="0"/>
              <a:t> Вместе с раненой или заболевшей птицей стаю покидают еще одна птица, помогает ему защищаться и кормиться.</a:t>
            </a:r>
          </a:p>
          <a:p>
            <a:r>
              <a:rPr lang="ru-RU" sz="1600" dirty="0">
                <a:solidFill>
                  <a:srgbClr val="FF0000"/>
                </a:solidFill>
              </a:rPr>
              <a:t>Вывод:</a:t>
            </a:r>
            <a:r>
              <a:rPr lang="ru-RU" sz="1600" dirty="0"/>
              <a:t> Нужно стоять друг за друга и в хорошие, и в плохие времена.</a:t>
            </a:r>
          </a:p>
          <a:p>
            <a:endParaRPr lang="ru-RU" sz="1600" dirty="0"/>
          </a:p>
          <a:p>
            <a:endParaRPr lang="ru-RU" sz="16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391040" y="915566"/>
            <a:ext cx="1768091" cy="1256118"/>
            <a:chOff x="1208088" y="1152525"/>
            <a:chExt cx="2392362" cy="2379663"/>
          </a:xfrm>
        </p:grpSpPr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1208088" y="1152525"/>
              <a:ext cx="2392362" cy="2379663"/>
            </a:xfrm>
            <a:prstGeom prst="rightArrow">
              <a:avLst>
                <a:gd name="adj1" fmla="val 50000"/>
                <a:gd name="adj2" fmla="val 34000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11" name="Line 5"/>
            <p:cNvSpPr>
              <a:spLocks noChangeShapeType="1"/>
            </p:cNvSpPr>
            <p:nvPr/>
          </p:nvSpPr>
          <p:spPr bwMode="auto">
            <a:xfrm>
              <a:off x="1730375" y="2384425"/>
              <a:ext cx="1408113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 flipH="1" flipV="1">
              <a:off x="1379538" y="2003425"/>
              <a:ext cx="492125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 flipH="1">
              <a:off x="1379538" y="2536825"/>
              <a:ext cx="211137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1871663" y="2536825"/>
              <a:ext cx="492125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 flipH="1" flipV="1">
              <a:off x="2012950" y="1927225"/>
              <a:ext cx="211138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 flipV="1">
              <a:off x="2644775" y="2003425"/>
              <a:ext cx="352425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2644775" y="2460625"/>
              <a:ext cx="282575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 flipV="1">
              <a:off x="2433638" y="2003425"/>
              <a:ext cx="141287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>
              <a:off x="2505075" y="2460625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35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942467" y="2307483"/>
            <a:ext cx="3750495" cy="1185858"/>
            <a:chOff x="1195388" y="3179763"/>
            <a:chExt cx="6964362" cy="2687637"/>
          </a:xfrm>
        </p:grpSpPr>
        <p:sp>
          <p:nvSpPr>
            <p:cNvPr id="21" name="AutoShape 4"/>
            <p:cNvSpPr>
              <a:spLocks noChangeArrowheads="1"/>
            </p:cNvSpPr>
            <p:nvPr/>
          </p:nvSpPr>
          <p:spPr bwMode="auto">
            <a:xfrm>
              <a:off x="1195388" y="3179763"/>
              <a:ext cx="6964362" cy="2687637"/>
            </a:xfrm>
            <a:prstGeom prst="rightArrow">
              <a:avLst>
                <a:gd name="adj1" fmla="val 50000"/>
                <a:gd name="adj2" fmla="val 88379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22" name="Line 6"/>
            <p:cNvSpPr>
              <a:spLocks noChangeShapeType="1"/>
            </p:cNvSpPr>
            <p:nvPr/>
          </p:nvSpPr>
          <p:spPr bwMode="auto">
            <a:xfrm>
              <a:off x="5064125" y="4800600"/>
              <a:ext cx="1406525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23" name="Line 7"/>
            <p:cNvSpPr>
              <a:spLocks noChangeShapeType="1"/>
            </p:cNvSpPr>
            <p:nvPr/>
          </p:nvSpPr>
          <p:spPr bwMode="auto">
            <a:xfrm>
              <a:off x="2673350" y="4495800"/>
              <a:ext cx="11255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24" name="Line 8"/>
            <p:cNvSpPr>
              <a:spLocks noChangeShapeType="1"/>
            </p:cNvSpPr>
            <p:nvPr/>
          </p:nvSpPr>
          <p:spPr bwMode="auto">
            <a:xfrm>
              <a:off x="3798888" y="4800600"/>
              <a:ext cx="9842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25" name="Line 9"/>
            <p:cNvSpPr>
              <a:spLocks noChangeShapeType="1"/>
            </p:cNvSpPr>
            <p:nvPr/>
          </p:nvSpPr>
          <p:spPr bwMode="auto">
            <a:xfrm>
              <a:off x="4149725" y="4495800"/>
              <a:ext cx="914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26" name="Line 10"/>
            <p:cNvSpPr>
              <a:spLocks noChangeShapeType="1"/>
            </p:cNvSpPr>
            <p:nvPr/>
          </p:nvSpPr>
          <p:spPr bwMode="auto">
            <a:xfrm>
              <a:off x="4219575" y="5105400"/>
              <a:ext cx="914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>
              <a:off x="2601913" y="5029200"/>
              <a:ext cx="11255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28" name="Line 12"/>
            <p:cNvSpPr>
              <a:spLocks noChangeShapeType="1"/>
            </p:cNvSpPr>
            <p:nvPr/>
          </p:nvSpPr>
          <p:spPr bwMode="auto">
            <a:xfrm>
              <a:off x="2039938" y="4800600"/>
              <a:ext cx="11255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29" name="Line 13"/>
            <p:cNvSpPr>
              <a:spLocks noChangeShapeType="1"/>
            </p:cNvSpPr>
            <p:nvPr/>
          </p:nvSpPr>
          <p:spPr bwMode="auto">
            <a:xfrm>
              <a:off x="1476375" y="4572000"/>
              <a:ext cx="11255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>
              <a:off x="1406525" y="5105400"/>
              <a:ext cx="11255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350"/>
            </a:p>
          </p:txBody>
        </p:sp>
      </p:grpSp>
    </p:spTree>
    <p:extLst>
      <p:ext uri="{BB962C8B-B14F-4D97-AF65-F5344CB8AC3E}">
        <p14:creationId xmlns:p14="http://schemas.microsoft.com/office/powerpoint/2010/main" val="51945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5010"/>
            <a:ext cx="7658100" cy="857251"/>
          </a:xfrm>
        </p:spPr>
        <p:txBody>
          <a:bodyPr>
            <a:normAutofit/>
          </a:bodyPr>
          <a:lstStyle/>
          <a:p>
            <a:pPr eaLnBrk="1" hangingPunct="1"/>
            <a:r>
              <a:rPr lang="ru-RU" dirty="0" smtClean="0"/>
              <a:t>                   </a:t>
            </a:r>
            <a:r>
              <a:rPr lang="ru-RU" sz="2325" dirty="0">
                <a:latin typeface="Arial Black" panose="020B0A04020102020204" pitchFamily="34" charset="0"/>
              </a:rPr>
              <a:t> </a:t>
            </a:r>
            <a:r>
              <a:rPr lang="ru-RU" dirty="0">
                <a:latin typeface="+mj-lt"/>
              </a:rPr>
              <a:t>Квадрат прояснения </a:t>
            </a:r>
            <a:r>
              <a:rPr lang="ru-RU" dirty="0" smtClean="0">
                <a:latin typeface="+mj-lt"/>
              </a:rPr>
              <a:t>задачи (2/9)</a:t>
            </a:r>
            <a:endParaRPr lang="ru-RU" dirty="0">
              <a:latin typeface="+mj-lt"/>
            </a:endParaRPr>
          </a:p>
        </p:txBody>
      </p:sp>
      <p:sp>
        <p:nvSpPr>
          <p:cNvPr id="32771" name="Text Box 19"/>
          <p:cNvSpPr txBox="1">
            <a:spLocks noChangeArrowheads="1"/>
          </p:cNvSpPr>
          <p:nvPr/>
        </p:nvSpPr>
        <p:spPr bwMode="auto">
          <a:xfrm>
            <a:off x="1527486" y="1005576"/>
            <a:ext cx="6271108" cy="32778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700" dirty="0">
                <a:solidFill>
                  <a:srgbClr val="FF0000"/>
                </a:solidFill>
              </a:rPr>
              <a:t>Зачем?</a:t>
            </a:r>
          </a:p>
          <a:p>
            <a:pPr>
              <a:spcBef>
                <a:spcPct val="50000"/>
              </a:spcBef>
            </a:pPr>
            <a:endParaRPr lang="ru-RU" sz="1500" dirty="0"/>
          </a:p>
          <a:p>
            <a:pPr>
              <a:spcBef>
                <a:spcPct val="50000"/>
              </a:spcBef>
            </a:pPr>
            <a:r>
              <a:rPr lang="ru-RU" sz="1500" dirty="0"/>
              <a:t>Что побудило Заказчика обратиться к вам, как менеджеру?</a:t>
            </a:r>
          </a:p>
          <a:p>
            <a:pPr algn="ctr">
              <a:spcBef>
                <a:spcPct val="50000"/>
              </a:spcBef>
            </a:pPr>
            <a:r>
              <a:rPr lang="ru-RU" sz="1500" dirty="0"/>
              <a:t>Проблема или возможность?</a:t>
            </a:r>
          </a:p>
          <a:p>
            <a:pPr>
              <a:spcBef>
                <a:spcPct val="50000"/>
              </a:spcBef>
            </a:pPr>
            <a:endParaRPr lang="ru-RU" sz="1500" dirty="0"/>
          </a:p>
          <a:p>
            <a:pPr>
              <a:spcBef>
                <a:spcPct val="50000"/>
              </a:spcBef>
            </a:pPr>
            <a:r>
              <a:rPr lang="ru-RU" sz="1500" dirty="0"/>
              <a:t>Менеджер проекта должен различать: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Потребности Заказчика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Требования Заказчика к продукту проекта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Критерии приёмки Заказчиком продукта проекта </a:t>
            </a:r>
          </a:p>
        </p:txBody>
      </p:sp>
      <p:pic>
        <p:nvPicPr>
          <p:cNvPr id="32772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2931" y="3141279"/>
            <a:ext cx="1665663" cy="18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271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AutoShape 31" descr="890081415@14012010-13B9"/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88068" name="AutoShape 32" descr="890081415@14012010-13B9"/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88069" name="AutoShape 35" descr="image001"/>
          <p:cNvSpPr>
            <a:spLocks noChangeAspect="1" noChangeArrowheads="1"/>
          </p:cNvSpPr>
          <p:nvPr/>
        </p:nvSpPr>
        <p:spPr bwMode="auto">
          <a:xfrm>
            <a:off x="2293144" y="-50007"/>
            <a:ext cx="4557713" cy="524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88072" name="Прямоугольник 7"/>
          <p:cNvSpPr>
            <a:spLocks noChangeArrowheads="1"/>
          </p:cNvSpPr>
          <p:nvPr/>
        </p:nvSpPr>
        <p:spPr bwMode="auto">
          <a:xfrm>
            <a:off x="251520" y="910817"/>
            <a:ext cx="8496944" cy="326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57175" indent="-257175">
              <a:buAutoNum type="arabicPeriod"/>
            </a:pPr>
            <a:r>
              <a:rPr lang="ru-RU" sz="1200" dirty="0"/>
              <a:t>Имеет ли старший менеджерский состав ясное коллективное представление о будущем Вашей компании и о том, что оно может отличаться от настоящего?</a:t>
            </a:r>
          </a:p>
          <a:p>
            <a:pPr marL="257175" indent="-257175">
              <a:buAutoNum type="arabicPeriod"/>
            </a:pPr>
            <a:endParaRPr lang="ru-RU" sz="1200" dirty="0"/>
          </a:p>
          <a:p>
            <a:pPr marL="257175" indent="-257175">
              <a:buFontTx/>
              <a:buAutoNum type="arabicPeriod"/>
            </a:pPr>
            <a:r>
              <a:rPr lang="ru-RU" sz="1200" dirty="0"/>
              <a:t>Видят ли старшие менеджеры себя революционерами в области стратегии или они удовлетворены своим положением?</a:t>
            </a:r>
          </a:p>
          <a:p>
            <a:pPr marL="257175" indent="-257175">
              <a:buFontTx/>
              <a:buAutoNum type="arabicPeriod"/>
            </a:pPr>
            <a:endParaRPr lang="ru-RU" sz="1200" dirty="0"/>
          </a:p>
          <a:p>
            <a:pPr marL="257175" indent="-257175">
              <a:buFontTx/>
              <a:buAutoNum type="arabicPeriod"/>
            </a:pPr>
            <a:r>
              <a:rPr lang="ru-RU" sz="1200" dirty="0"/>
              <a:t>Есть ли у команды менеджеров коллективный план построения конкурентных преимуществ компании — навыков, которые выгодно отличают фирму от конкурентов?</a:t>
            </a:r>
          </a:p>
          <a:p>
            <a:pPr marL="257175" indent="-257175">
              <a:buFontTx/>
              <a:buAutoNum type="arabicPeriod"/>
            </a:pPr>
            <a:endParaRPr lang="ru-RU" sz="1200" dirty="0"/>
          </a:p>
          <a:p>
            <a:pPr marL="257175" indent="-257175">
              <a:buFontTx/>
              <a:buAutoNum type="arabicPeriod"/>
            </a:pPr>
            <a:r>
              <a:rPr lang="ru-RU" sz="1200" dirty="0"/>
              <a:t>Тратит ли менеджерский состав столько же времени и интеллектуальной энергии на будущие проекты, сколько на настоящие?</a:t>
            </a:r>
          </a:p>
          <a:p>
            <a:pPr marL="257175" indent="-257175">
              <a:buFontTx/>
              <a:buAutoNum type="arabicPeriod"/>
            </a:pPr>
            <a:endParaRPr lang="ru-RU" sz="1200" dirty="0"/>
          </a:p>
          <a:p>
            <a:pPr marL="257175" indent="-257175">
              <a:buFontTx/>
              <a:buAutoNum type="arabicPeriod"/>
            </a:pPr>
            <a:r>
              <a:rPr lang="ru-RU" sz="1200" dirty="0"/>
              <a:t>Подвергается ли компания вследствие эволюции отрасли намного большему, чем позволяют ресурсы, воздействию?</a:t>
            </a:r>
          </a:p>
          <a:p>
            <a:pPr marL="257175" indent="-257175">
              <a:buFontTx/>
              <a:buAutoNum type="arabicPeriod"/>
            </a:pPr>
            <a:endParaRPr lang="ru-RU" sz="1200" dirty="0"/>
          </a:p>
          <a:p>
            <a:pPr marL="257175" indent="-257175">
              <a:buFontTx/>
              <a:buAutoNum type="arabicPeriod"/>
            </a:pPr>
            <a:r>
              <a:rPr lang="ru-RU" sz="1200" dirty="0"/>
              <a:t>Все ли работники компании разделяют «устремление в будущее» (видение целей, задач, места компании в будущем: миссии компании, которую она несет людям)?</a:t>
            </a:r>
          </a:p>
          <a:p>
            <a:pPr marL="257175" indent="-257175">
              <a:buFontTx/>
              <a:buAutoNum type="arabicPeriod"/>
            </a:pPr>
            <a:endParaRPr lang="ru-RU" sz="225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899593" y="107140"/>
            <a:ext cx="6833540" cy="482207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Рефлексия командного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опыта (1)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9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AutoShape 31" descr="890081415@14012010-13B9"/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88068" name="AutoShape 32" descr="890081415@14012010-13B9"/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88069" name="AutoShape 35" descr="image001"/>
          <p:cNvSpPr>
            <a:spLocks noChangeAspect="1" noChangeArrowheads="1"/>
          </p:cNvSpPr>
          <p:nvPr/>
        </p:nvSpPr>
        <p:spPr bwMode="auto">
          <a:xfrm>
            <a:off x="2293144" y="-50007"/>
            <a:ext cx="4557713" cy="524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88072" name="Прямоугольник 7"/>
          <p:cNvSpPr>
            <a:spLocks noChangeArrowheads="1"/>
          </p:cNvSpPr>
          <p:nvPr/>
        </p:nvSpPr>
        <p:spPr bwMode="auto">
          <a:xfrm>
            <a:off x="287524" y="910817"/>
            <a:ext cx="8532948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57175" indent="-257175">
              <a:buFontTx/>
              <a:buAutoNum type="arabicPeriod"/>
            </a:pPr>
            <a:endParaRPr lang="ru-RU" sz="1400" dirty="0"/>
          </a:p>
          <a:p>
            <a:pPr marL="257175" indent="-257175">
              <a:buFontTx/>
              <a:buAutoNum type="arabicPeriod"/>
            </a:pPr>
            <a:r>
              <a:rPr lang="ru-RU" sz="1400" dirty="0"/>
              <a:t> Достаточно ли сильно это устремление?</a:t>
            </a:r>
          </a:p>
          <a:p>
            <a:pPr marL="257175" indent="-257175">
              <a:buFontTx/>
              <a:buAutoNum type="arabicPeriod"/>
            </a:pPr>
            <a:endParaRPr lang="ru-RU" sz="1400" dirty="0"/>
          </a:p>
          <a:p>
            <a:pPr marL="257175" indent="-257175">
              <a:buFontTx/>
              <a:buAutoNum type="arabicPeriod"/>
            </a:pPr>
            <a:r>
              <a:rPr lang="ru-RU" sz="1400" dirty="0"/>
              <a:t>Претворил ли старший менеджмент это устремление в четкую постановку корпоративных задач?</a:t>
            </a:r>
          </a:p>
          <a:p>
            <a:pPr marL="257175" indent="-257175">
              <a:buFontTx/>
              <a:buAutoNum type="arabicPeriod"/>
            </a:pPr>
            <a:endParaRPr lang="ru-RU" sz="1400" dirty="0"/>
          </a:p>
          <a:p>
            <a:pPr marL="257175" indent="-257175">
              <a:buFontTx/>
              <a:buAutoNum type="arabicPeriod"/>
            </a:pPr>
            <a:r>
              <a:rPr lang="ru-RU" sz="1400" dirty="0"/>
              <a:t>Понятно ли сотрудникам компании, как их индивидуальные усилия связаны с устремлениями компании?</a:t>
            </a:r>
          </a:p>
          <a:p>
            <a:pPr marL="257175" indent="-257175">
              <a:buFontTx/>
              <a:buAutoNum type="arabicPeriod"/>
            </a:pPr>
            <a:endParaRPr lang="ru-RU" sz="1400" dirty="0"/>
          </a:p>
          <a:p>
            <a:pPr marL="257175" indent="-257175">
              <a:buFontTx/>
              <a:buAutoNum type="arabicPeriod"/>
            </a:pPr>
            <a:r>
              <a:rPr lang="ru-RU" sz="1400" dirty="0"/>
              <a:t>Четко ли менеджеры определили корпоративную этику (правила поведения) компании в свете претворения в жизнь ее устремлений?</a:t>
            </a:r>
          </a:p>
          <a:p>
            <a:pPr marL="257175" indent="-257175">
              <a:buFontTx/>
              <a:buAutoNum type="arabicPeriod"/>
            </a:pPr>
            <a:endParaRPr lang="ru-RU" sz="1400" dirty="0"/>
          </a:p>
          <a:p>
            <a:pPr marL="257175" indent="-257175">
              <a:buFontTx/>
              <a:buAutoNum type="arabicPeriod"/>
            </a:pPr>
            <a:r>
              <a:rPr lang="ru-RU" sz="1400" dirty="0"/>
              <a:t>Понятны ли менеджерам условия, при которых сегодняшний двигатель фирмы может остаться без топлива? Каковы они?</a:t>
            </a:r>
          </a:p>
          <a:p>
            <a:pPr marL="257175" indent="-257175">
              <a:buFontTx/>
              <a:buAutoNum type="arabicPeriod"/>
            </a:pPr>
            <a:endParaRPr lang="ru-RU" sz="1400" dirty="0"/>
          </a:p>
          <a:p>
            <a:pPr marL="257175" indent="-257175">
              <a:buFontTx/>
              <a:buAutoNum type="arabicPeriod"/>
            </a:pPr>
            <a:r>
              <a:rPr lang="ru-RU" sz="1400" dirty="0"/>
              <a:t>Достаточно ли глубоко все работники компании осознают необходимость и сложность поддержания завоеванного ею успеха в будущем?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899593" y="107140"/>
            <a:ext cx="6833540" cy="482207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Рефлексия командного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опыта (2)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2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564" y="141685"/>
            <a:ext cx="8064896" cy="857250"/>
          </a:xfrm>
        </p:spPr>
        <p:txBody>
          <a:bodyPr>
            <a:normAutofit/>
          </a:bodyPr>
          <a:lstStyle/>
          <a:p>
            <a:pPr eaLnBrk="1" hangingPunct="1"/>
            <a:r>
              <a:rPr lang="ru-RU" dirty="0">
                <a:solidFill>
                  <a:schemeClr val="tx1"/>
                </a:solidFill>
              </a:rPr>
              <a:t>Готовность сотрудника под определённую задачу</a:t>
            </a:r>
          </a:p>
        </p:txBody>
      </p:sp>
      <p:sp>
        <p:nvSpPr>
          <p:cNvPr id="209923" name="Line 3"/>
          <p:cNvSpPr>
            <a:spLocks noChangeShapeType="1"/>
          </p:cNvSpPr>
          <p:nvPr/>
        </p:nvSpPr>
        <p:spPr bwMode="auto">
          <a:xfrm flipV="1">
            <a:off x="4032647" y="1004888"/>
            <a:ext cx="0" cy="356473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 sz="1350"/>
          </a:p>
        </p:txBody>
      </p:sp>
      <p:sp>
        <p:nvSpPr>
          <p:cNvPr id="209924" name="Line 4"/>
          <p:cNvSpPr>
            <a:spLocks noChangeShapeType="1"/>
          </p:cNvSpPr>
          <p:nvPr/>
        </p:nvSpPr>
        <p:spPr bwMode="auto">
          <a:xfrm rot="-5400000">
            <a:off x="4140994" y="897731"/>
            <a:ext cx="0" cy="4105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 sz="1350"/>
          </a:p>
        </p:txBody>
      </p:sp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5653088" y="3165872"/>
            <a:ext cx="1403747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350"/>
              <a:t>квалификация</a:t>
            </a:r>
          </a:p>
        </p:txBody>
      </p:sp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4249341" y="1006078"/>
            <a:ext cx="1133475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350"/>
              <a:t>мотивация</a:t>
            </a:r>
          </a:p>
        </p:txBody>
      </p:sp>
      <p:sp>
        <p:nvSpPr>
          <p:cNvPr id="209927" name="Text Box 7"/>
          <p:cNvSpPr txBox="1">
            <a:spLocks noChangeArrowheads="1"/>
          </p:cNvSpPr>
          <p:nvPr/>
        </p:nvSpPr>
        <p:spPr bwMode="auto">
          <a:xfrm>
            <a:off x="3546873" y="897732"/>
            <a:ext cx="54054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7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09928" name="Text Box 8"/>
          <p:cNvSpPr txBox="1">
            <a:spLocks noChangeArrowheads="1"/>
          </p:cNvSpPr>
          <p:nvPr/>
        </p:nvSpPr>
        <p:spPr bwMode="auto">
          <a:xfrm>
            <a:off x="5815013" y="2463404"/>
            <a:ext cx="54054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7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09929" name="Text Box 9"/>
          <p:cNvSpPr txBox="1">
            <a:spLocks noChangeArrowheads="1"/>
          </p:cNvSpPr>
          <p:nvPr/>
        </p:nvSpPr>
        <p:spPr bwMode="auto">
          <a:xfrm>
            <a:off x="1981200" y="2252663"/>
            <a:ext cx="485775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>
                <a:solidFill>
                  <a:schemeClr val="accent2"/>
                </a:solidFill>
                <a:cs typeface="Arial" pitchFamily="34" charset="0"/>
                <a:sym typeface="Symbol" pitchFamily="18" charset="2"/>
              </a:rPr>
              <a:t>_</a:t>
            </a:r>
            <a:r>
              <a:rPr lang="ru-RU" sz="2700">
                <a:solidFill>
                  <a:schemeClr val="accent2"/>
                </a:solidFill>
                <a:cs typeface="Arial" pitchFamily="34" charset="0"/>
                <a:sym typeface="Symbol" pitchFamily="18" charset="2"/>
              </a:rPr>
              <a:t> </a:t>
            </a:r>
            <a:r>
              <a:rPr lang="ru-RU" sz="2700">
                <a:solidFill>
                  <a:schemeClr val="accent2"/>
                </a:solidFill>
                <a:sym typeface="Symbol" pitchFamily="18" charset="2"/>
              </a:rPr>
              <a:t> </a:t>
            </a:r>
          </a:p>
        </p:txBody>
      </p:sp>
      <p:sp>
        <p:nvSpPr>
          <p:cNvPr id="209930" name="Text Box 10"/>
          <p:cNvSpPr txBox="1">
            <a:spLocks noChangeArrowheads="1"/>
          </p:cNvSpPr>
          <p:nvPr/>
        </p:nvSpPr>
        <p:spPr bwMode="auto">
          <a:xfrm>
            <a:off x="3601641" y="4030267"/>
            <a:ext cx="485775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>
                <a:solidFill>
                  <a:schemeClr val="accent2"/>
                </a:solidFill>
                <a:cs typeface="Arial" pitchFamily="34" charset="0"/>
                <a:sym typeface="Symbol" pitchFamily="18" charset="2"/>
              </a:rPr>
              <a:t>_</a:t>
            </a:r>
            <a:r>
              <a:rPr lang="ru-RU" sz="2700">
                <a:solidFill>
                  <a:schemeClr val="accent2"/>
                </a:solidFill>
                <a:cs typeface="Arial" pitchFamily="34" charset="0"/>
                <a:sym typeface="Symbol" pitchFamily="18" charset="2"/>
              </a:rPr>
              <a:t> </a:t>
            </a:r>
            <a:r>
              <a:rPr lang="ru-RU" sz="2700">
                <a:solidFill>
                  <a:schemeClr val="accent2"/>
                </a:solidFill>
                <a:sym typeface="Symbol" pitchFamily="18" charset="2"/>
              </a:rPr>
              <a:t> </a:t>
            </a:r>
          </a:p>
        </p:txBody>
      </p:sp>
      <p:sp>
        <p:nvSpPr>
          <p:cNvPr id="1068043" name="Rectangle 11"/>
          <p:cNvSpPr>
            <a:spLocks noChangeArrowheads="1"/>
          </p:cNvSpPr>
          <p:nvPr/>
        </p:nvSpPr>
        <p:spPr bwMode="auto">
          <a:xfrm>
            <a:off x="3223022" y="2950369"/>
            <a:ext cx="809625" cy="486966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100"/>
              <a:t>R1</a:t>
            </a:r>
            <a:endParaRPr lang="ru-RU" sz="2100"/>
          </a:p>
        </p:txBody>
      </p:sp>
      <p:sp>
        <p:nvSpPr>
          <p:cNvPr id="1068044" name="Rectangle 12"/>
          <p:cNvSpPr>
            <a:spLocks noChangeArrowheads="1"/>
          </p:cNvSpPr>
          <p:nvPr/>
        </p:nvSpPr>
        <p:spPr bwMode="auto">
          <a:xfrm>
            <a:off x="3223022" y="2463404"/>
            <a:ext cx="809625" cy="48696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100"/>
              <a:t>R2</a:t>
            </a:r>
            <a:endParaRPr lang="ru-RU" sz="2100"/>
          </a:p>
        </p:txBody>
      </p:sp>
      <p:sp>
        <p:nvSpPr>
          <p:cNvPr id="1068045" name="Rectangle 13"/>
          <p:cNvSpPr>
            <a:spLocks noChangeArrowheads="1"/>
          </p:cNvSpPr>
          <p:nvPr/>
        </p:nvSpPr>
        <p:spPr bwMode="auto">
          <a:xfrm>
            <a:off x="4033838" y="2463404"/>
            <a:ext cx="809625" cy="48696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100"/>
              <a:t>R4</a:t>
            </a:r>
            <a:endParaRPr lang="ru-RU" sz="2100"/>
          </a:p>
        </p:txBody>
      </p:sp>
      <p:sp>
        <p:nvSpPr>
          <p:cNvPr id="1068046" name="Rectangle 14"/>
          <p:cNvSpPr>
            <a:spLocks noChangeArrowheads="1"/>
          </p:cNvSpPr>
          <p:nvPr/>
        </p:nvSpPr>
        <p:spPr bwMode="auto">
          <a:xfrm>
            <a:off x="4033838" y="2950369"/>
            <a:ext cx="809625" cy="486966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100"/>
              <a:t>R3</a:t>
            </a:r>
            <a:endParaRPr lang="ru-RU" sz="2100"/>
          </a:p>
        </p:txBody>
      </p:sp>
      <p:sp>
        <p:nvSpPr>
          <p:cNvPr id="1068047" name="Text Box 15"/>
          <p:cNvSpPr txBox="1">
            <a:spLocks noChangeArrowheads="1"/>
          </p:cNvSpPr>
          <p:nvPr/>
        </p:nvSpPr>
        <p:spPr bwMode="auto">
          <a:xfrm>
            <a:off x="1439466" y="4504135"/>
            <a:ext cx="2483644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/>
              <a:t>R = </a:t>
            </a:r>
            <a:r>
              <a:rPr lang="en-US" sz="2100" i="1"/>
              <a:t>Readiness</a:t>
            </a:r>
            <a:endParaRPr lang="ru-RU" sz="2100"/>
          </a:p>
        </p:txBody>
      </p:sp>
    </p:spTree>
    <p:extLst>
      <p:ext uri="{BB962C8B-B14F-4D97-AF65-F5344CB8AC3E}">
        <p14:creationId xmlns:p14="http://schemas.microsoft.com/office/powerpoint/2010/main" val="199814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68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68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68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68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68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8043" grpId="0" animBg="1"/>
      <p:bldP spid="1068044" grpId="0" animBg="1"/>
      <p:bldP spid="1068045" grpId="0" animBg="1"/>
      <p:bldP spid="1068046" grpId="0" animBg="1"/>
      <p:bldP spid="1068047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dirty="0">
                <a:solidFill>
                  <a:schemeClr val="tx1"/>
                </a:solidFill>
              </a:rPr>
              <a:t>Руководитель 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×</a:t>
            </a:r>
            <a:r>
              <a:rPr lang="ru-RU" dirty="0">
                <a:solidFill>
                  <a:schemeClr val="tx1"/>
                </a:solidFill>
                <a:cs typeface="Arial" pitchFamily="34" charset="0"/>
              </a:rPr>
              <a:t> Подчинённый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10947" name="Line 3"/>
          <p:cNvSpPr>
            <a:spLocks noChangeShapeType="1"/>
          </p:cNvSpPr>
          <p:nvPr/>
        </p:nvSpPr>
        <p:spPr bwMode="auto">
          <a:xfrm>
            <a:off x="4572000" y="1113235"/>
            <a:ext cx="0" cy="383500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041106" y="1220391"/>
            <a:ext cx="2663428" cy="3483769"/>
            <a:chOff x="3274" y="1433"/>
            <a:chExt cx="2237" cy="2926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3605" y="1480"/>
              <a:ext cx="590" cy="2879"/>
              <a:chOff x="793" y="1480"/>
              <a:chExt cx="590" cy="2879"/>
            </a:xfrm>
          </p:grpSpPr>
          <p:pic>
            <p:nvPicPr>
              <p:cNvPr id="210967" name="Picture 8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30" y="1752"/>
                <a:ext cx="266" cy="23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0968" name="Text Box 9"/>
              <p:cNvSpPr txBox="1">
                <a:spLocks noChangeArrowheads="1"/>
              </p:cNvSpPr>
              <p:nvPr/>
            </p:nvSpPr>
            <p:spPr bwMode="auto">
              <a:xfrm>
                <a:off x="793" y="4049"/>
                <a:ext cx="499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/>
                  <a:t>min</a:t>
                </a:r>
                <a:endParaRPr lang="ru-RU"/>
              </a:p>
            </p:txBody>
          </p:sp>
          <p:sp>
            <p:nvSpPr>
              <p:cNvPr id="210969" name="Text Box 10"/>
              <p:cNvSpPr txBox="1">
                <a:spLocks noChangeArrowheads="1"/>
              </p:cNvSpPr>
              <p:nvPr/>
            </p:nvSpPr>
            <p:spPr bwMode="auto">
              <a:xfrm>
                <a:off x="793" y="1480"/>
                <a:ext cx="590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/>
                  <a:t>max</a:t>
                </a:r>
                <a:endParaRPr lang="ru-RU"/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4921" y="1434"/>
              <a:ext cx="590" cy="2879"/>
              <a:chOff x="793" y="1480"/>
              <a:chExt cx="590" cy="2879"/>
            </a:xfrm>
          </p:grpSpPr>
          <p:pic>
            <p:nvPicPr>
              <p:cNvPr id="210964" name="Picture 1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30" y="1752"/>
                <a:ext cx="266" cy="23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0965" name="Text Box 13"/>
              <p:cNvSpPr txBox="1">
                <a:spLocks noChangeArrowheads="1"/>
              </p:cNvSpPr>
              <p:nvPr/>
            </p:nvSpPr>
            <p:spPr bwMode="auto">
              <a:xfrm>
                <a:off x="793" y="4049"/>
                <a:ext cx="499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/>
                  <a:t>min</a:t>
                </a:r>
                <a:endParaRPr lang="ru-RU"/>
              </a:p>
            </p:txBody>
          </p:sp>
          <p:sp>
            <p:nvSpPr>
              <p:cNvPr id="210966" name="Text Box 14"/>
              <p:cNvSpPr txBox="1">
                <a:spLocks noChangeArrowheads="1"/>
              </p:cNvSpPr>
              <p:nvPr/>
            </p:nvSpPr>
            <p:spPr bwMode="auto">
              <a:xfrm>
                <a:off x="793" y="1480"/>
                <a:ext cx="590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/>
                  <a:t>max</a:t>
                </a:r>
                <a:endParaRPr lang="ru-RU"/>
              </a:p>
            </p:txBody>
          </p:sp>
        </p:grpSp>
        <p:sp>
          <p:nvSpPr>
            <p:cNvPr id="210962" name="Text Box 15"/>
            <p:cNvSpPr txBox="1">
              <a:spLocks noChangeArrowheads="1"/>
            </p:cNvSpPr>
            <p:nvPr/>
          </p:nvSpPr>
          <p:spPr bwMode="auto">
            <a:xfrm rot="16200000">
              <a:off x="2153" y="2736"/>
              <a:ext cx="249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350"/>
                <a:t>Квалификация («Я могу»)</a:t>
              </a:r>
            </a:p>
          </p:txBody>
        </p:sp>
        <p:sp>
          <p:nvSpPr>
            <p:cNvPr id="210963" name="Text Box 16"/>
            <p:cNvSpPr txBox="1">
              <a:spLocks noChangeArrowheads="1"/>
            </p:cNvSpPr>
            <p:nvPr/>
          </p:nvSpPr>
          <p:spPr bwMode="auto">
            <a:xfrm rot="16200000">
              <a:off x="3359" y="2668"/>
              <a:ext cx="272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350"/>
                <a:t>Мотивация («Я хочу»)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697832" y="1276351"/>
            <a:ext cx="2550319" cy="3427809"/>
            <a:chOff x="466" y="1480"/>
            <a:chExt cx="2142" cy="2879"/>
          </a:xfrm>
        </p:grpSpPr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793" y="1480"/>
              <a:ext cx="590" cy="2879"/>
              <a:chOff x="793" y="1480"/>
              <a:chExt cx="590" cy="2879"/>
            </a:xfrm>
          </p:grpSpPr>
          <p:pic>
            <p:nvPicPr>
              <p:cNvPr id="210957" name="Picture 19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30" y="1752"/>
                <a:ext cx="266" cy="23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0958" name="Text Box 20"/>
              <p:cNvSpPr txBox="1">
                <a:spLocks noChangeArrowheads="1"/>
              </p:cNvSpPr>
              <p:nvPr/>
            </p:nvSpPr>
            <p:spPr bwMode="auto">
              <a:xfrm>
                <a:off x="793" y="4049"/>
                <a:ext cx="499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/>
                  <a:t>min</a:t>
                </a:r>
                <a:endParaRPr lang="ru-RU"/>
              </a:p>
            </p:txBody>
          </p:sp>
          <p:sp>
            <p:nvSpPr>
              <p:cNvPr id="210959" name="Text Box 21"/>
              <p:cNvSpPr txBox="1">
                <a:spLocks noChangeArrowheads="1"/>
              </p:cNvSpPr>
              <p:nvPr/>
            </p:nvSpPr>
            <p:spPr bwMode="auto">
              <a:xfrm>
                <a:off x="793" y="1480"/>
                <a:ext cx="590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/>
                  <a:t>max</a:t>
                </a:r>
                <a:endParaRPr lang="ru-RU"/>
              </a:p>
            </p:txBody>
          </p:sp>
        </p:grpSp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2018" y="1480"/>
              <a:ext cx="590" cy="2879"/>
              <a:chOff x="793" y="1480"/>
              <a:chExt cx="590" cy="2879"/>
            </a:xfrm>
          </p:grpSpPr>
          <p:pic>
            <p:nvPicPr>
              <p:cNvPr id="210954" name="Picture 2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30" y="1752"/>
                <a:ext cx="266" cy="23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0955" name="Text Box 24"/>
              <p:cNvSpPr txBox="1">
                <a:spLocks noChangeArrowheads="1"/>
              </p:cNvSpPr>
              <p:nvPr/>
            </p:nvSpPr>
            <p:spPr bwMode="auto">
              <a:xfrm>
                <a:off x="793" y="4049"/>
                <a:ext cx="499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/>
                  <a:t>min</a:t>
                </a:r>
                <a:endParaRPr lang="ru-RU"/>
              </a:p>
            </p:txBody>
          </p:sp>
          <p:sp>
            <p:nvSpPr>
              <p:cNvPr id="210956" name="Text Box 25"/>
              <p:cNvSpPr txBox="1">
                <a:spLocks noChangeArrowheads="1"/>
              </p:cNvSpPr>
              <p:nvPr/>
            </p:nvSpPr>
            <p:spPr bwMode="auto">
              <a:xfrm>
                <a:off x="793" y="1480"/>
                <a:ext cx="590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/>
                  <a:t>max</a:t>
                </a:r>
                <a:endParaRPr lang="ru-RU"/>
              </a:p>
            </p:txBody>
          </p:sp>
        </p:grpSp>
        <p:sp>
          <p:nvSpPr>
            <p:cNvPr id="210952" name="Text Box 26"/>
            <p:cNvSpPr txBox="1">
              <a:spLocks noChangeArrowheads="1"/>
            </p:cNvSpPr>
            <p:nvPr/>
          </p:nvSpPr>
          <p:spPr bwMode="auto">
            <a:xfrm rot="16200000">
              <a:off x="-384" y="2782"/>
              <a:ext cx="195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350"/>
                <a:t>Ориентация на задачу</a:t>
              </a:r>
            </a:p>
          </p:txBody>
        </p:sp>
        <p:sp>
          <p:nvSpPr>
            <p:cNvPr id="210953" name="Text Box 27"/>
            <p:cNvSpPr txBox="1">
              <a:spLocks noChangeArrowheads="1"/>
            </p:cNvSpPr>
            <p:nvPr/>
          </p:nvSpPr>
          <p:spPr bwMode="auto">
            <a:xfrm rot="16200000">
              <a:off x="819" y="2672"/>
              <a:ext cx="1996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350"/>
                <a:t>Ориентация на отношения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971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dirty="0" smtClean="0">
                <a:solidFill>
                  <a:schemeClr val="tx1"/>
                </a:solidFill>
              </a:rPr>
              <a:t>Ориентации </a:t>
            </a:r>
            <a:r>
              <a:rPr lang="ru-RU" dirty="0">
                <a:solidFill>
                  <a:schemeClr val="tx1"/>
                </a:solidFill>
              </a:rPr>
              <a:t>руководителя</a:t>
            </a:r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1385888" y="897731"/>
            <a:ext cx="3239691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500" u="sng"/>
              <a:t>Ориентация на задачу: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/>
              <a:t>Постановка задачи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/>
              <a:t>Сообщение пошагового алгоритма решения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/>
              <a:t>Обеспечение ресурсами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/>
              <a:t>Пошаговый контроль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/>
              <a:t>Принятие результата работы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/>
              <a:t>Дача обратной связи (возможно, в жёсткой форме)</a:t>
            </a:r>
          </a:p>
        </p:txBody>
      </p:sp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4626769" y="901304"/>
            <a:ext cx="3239691" cy="320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500" u="sng"/>
              <a:t>Ориентация на отношения: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/>
              <a:t>Объяснение значимости задачи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/>
              <a:t>Прояснение вопросов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/>
              <a:t>Обеспечение моральной поддержки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/>
              <a:t>Привлечение к процессу принятия решений, планированию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/>
              <a:t>Помощь в продвижении по карьерной лестнице</a:t>
            </a:r>
          </a:p>
        </p:txBody>
      </p:sp>
      <p:sp>
        <p:nvSpPr>
          <p:cNvPr id="1071109" name="Line 5"/>
          <p:cNvSpPr>
            <a:spLocks noChangeShapeType="1"/>
          </p:cNvSpPr>
          <p:nvPr/>
        </p:nvSpPr>
        <p:spPr bwMode="auto">
          <a:xfrm>
            <a:off x="1494235" y="1550194"/>
            <a:ext cx="19431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1071110" name="Line 6"/>
          <p:cNvSpPr>
            <a:spLocks noChangeShapeType="1"/>
          </p:cNvSpPr>
          <p:nvPr/>
        </p:nvSpPr>
        <p:spPr bwMode="auto">
          <a:xfrm>
            <a:off x="1547813" y="2468166"/>
            <a:ext cx="2268141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1071111" name="Line 7"/>
          <p:cNvSpPr>
            <a:spLocks noChangeShapeType="1"/>
          </p:cNvSpPr>
          <p:nvPr/>
        </p:nvSpPr>
        <p:spPr bwMode="auto">
          <a:xfrm>
            <a:off x="1494235" y="3170635"/>
            <a:ext cx="269914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pic>
        <p:nvPicPr>
          <p:cNvPr id="211976" name="Picture 8" descr="balanc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7606" y="3436144"/>
            <a:ext cx="1620441" cy="162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346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7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7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1109" grpId="0" animBg="1"/>
      <p:bldP spid="1071110" grpId="0" animBg="1"/>
      <p:bldP spid="1071111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575556" y="141685"/>
            <a:ext cx="7128979" cy="857250"/>
          </a:xfrm>
        </p:spPr>
        <p:txBody>
          <a:bodyPr>
            <a:normAutofit/>
          </a:bodyPr>
          <a:lstStyle/>
          <a:p>
            <a:pPr eaLnBrk="1" hangingPunct="1"/>
            <a:r>
              <a:rPr lang="ru-RU" dirty="0">
                <a:solidFill>
                  <a:schemeClr val="tx1"/>
                </a:solidFill>
              </a:rPr>
              <a:t>Руководство сотрудниками по ситуации</a:t>
            </a:r>
          </a:p>
        </p:txBody>
      </p:sp>
      <p:sp>
        <p:nvSpPr>
          <p:cNvPr id="212995" name="Line 3"/>
          <p:cNvSpPr>
            <a:spLocks noChangeShapeType="1"/>
          </p:cNvSpPr>
          <p:nvPr/>
        </p:nvSpPr>
        <p:spPr bwMode="auto">
          <a:xfrm flipV="1">
            <a:off x="4032647" y="1004888"/>
            <a:ext cx="0" cy="356473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 sz="1350"/>
          </a:p>
        </p:txBody>
      </p:sp>
      <p:sp>
        <p:nvSpPr>
          <p:cNvPr id="212996" name="Line 4"/>
          <p:cNvSpPr>
            <a:spLocks noChangeShapeType="1"/>
          </p:cNvSpPr>
          <p:nvPr/>
        </p:nvSpPr>
        <p:spPr bwMode="auto">
          <a:xfrm rot="-5400000">
            <a:off x="4140994" y="897731"/>
            <a:ext cx="0" cy="4105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 sz="1350"/>
          </a:p>
        </p:txBody>
      </p:sp>
      <p:sp>
        <p:nvSpPr>
          <p:cNvPr id="212997" name="Text Box 5"/>
          <p:cNvSpPr txBox="1">
            <a:spLocks noChangeArrowheads="1"/>
          </p:cNvSpPr>
          <p:nvPr/>
        </p:nvSpPr>
        <p:spPr bwMode="auto">
          <a:xfrm>
            <a:off x="5653088" y="3165872"/>
            <a:ext cx="179923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350" dirty="0"/>
              <a:t>квалификация</a:t>
            </a:r>
          </a:p>
        </p:txBody>
      </p:sp>
      <p:sp>
        <p:nvSpPr>
          <p:cNvPr id="212998" name="Text Box 6"/>
          <p:cNvSpPr txBox="1">
            <a:spLocks noChangeArrowheads="1"/>
          </p:cNvSpPr>
          <p:nvPr/>
        </p:nvSpPr>
        <p:spPr bwMode="auto">
          <a:xfrm>
            <a:off x="4249341" y="1006078"/>
            <a:ext cx="1133475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350"/>
              <a:t>мотивация</a:t>
            </a:r>
          </a:p>
        </p:txBody>
      </p:sp>
      <p:sp>
        <p:nvSpPr>
          <p:cNvPr id="212999" name="Text Box 7"/>
          <p:cNvSpPr txBox="1">
            <a:spLocks noChangeArrowheads="1"/>
          </p:cNvSpPr>
          <p:nvPr/>
        </p:nvSpPr>
        <p:spPr bwMode="auto">
          <a:xfrm>
            <a:off x="3546873" y="897732"/>
            <a:ext cx="54054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7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13000" name="Text Box 8"/>
          <p:cNvSpPr txBox="1">
            <a:spLocks noChangeArrowheads="1"/>
          </p:cNvSpPr>
          <p:nvPr/>
        </p:nvSpPr>
        <p:spPr bwMode="auto">
          <a:xfrm>
            <a:off x="5815013" y="2463404"/>
            <a:ext cx="54054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7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13001" name="Text Box 9"/>
          <p:cNvSpPr txBox="1">
            <a:spLocks noChangeArrowheads="1"/>
          </p:cNvSpPr>
          <p:nvPr/>
        </p:nvSpPr>
        <p:spPr bwMode="auto">
          <a:xfrm>
            <a:off x="1494235" y="2252663"/>
            <a:ext cx="485775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>
                <a:solidFill>
                  <a:schemeClr val="accent2"/>
                </a:solidFill>
                <a:cs typeface="Arial" pitchFamily="34" charset="0"/>
                <a:sym typeface="Symbol" pitchFamily="18" charset="2"/>
              </a:rPr>
              <a:t>_</a:t>
            </a:r>
            <a:r>
              <a:rPr lang="ru-RU" sz="2700">
                <a:solidFill>
                  <a:schemeClr val="accent2"/>
                </a:solidFill>
                <a:cs typeface="Arial" pitchFamily="34" charset="0"/>
                <a:sym typeface="Symbol" pitchFamily="18" charset="2"/>
              </a:rPr>
              <a:t> </a:t>
            </a:r>
            <a:r>
              <a:rPr lang="ru-RU" sz="2700">
                <a:solidFill>
                  <a:schemeClr val="accent2"/>
                </a:solidFill>
                <a:sym typeface="Symbol" pitchFamily="18" charset="2"/>
              </a:rPr>
              <a:t> </a:t>
            </a:r>
          </a:p>
        </p:txBody>
      </p:sp>
      <p:sp>
        <p:nvSpPr>
          <p:cNvPr id="213002" name="Text Box 10"/>
          <p:cNvSpPr txBox="1">
            <a:spLocks noChangeArrowheads="1"/>
          </p:cNvSpPr>
          <p:nvPr/>
        </p:nvSpPr>
        <p:spPr bwMode="auto">
          <a:xfrm>
            <a:off x="3601641" y="4305301"/>
            <a:ext cx="485775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>
                <a:solidFill>
                  <a:schemeClr val="accent2"/>
                </a:solidFill>
                <a:cs typeface="Arial" pitchFamily="34" charset="0"/>
                <a:sym typeface="Symbol" pitchFamily="18" charset="2"/>
              </a:rPr>
              <a:t>_</a:t>
            </a:r>
            <a:r>
              <a:rPr lang="ru-RU" sz="2700">
                <a:solidFill>
                  <a:schemeClr val="accent2"/>
                </a:solidFill>
                <a:cs typeface="Arial" pitchFamily="34" charset="0"/>
                <a:sym typeface="Symbol" pitchFamily="18" charset="2"/>
              </a:rPr>
              <a:t> </a:t>
            </a:r>
            <a:r>
              <a:rPr lang="ru-RU" sz="2700">
                <a:solidFill>
                  <a:schemeClr val="accent2"/>
                </a:solidFill>
                <a:sym typeface="Symbol" pitchFamily="18" charset="2"/>
              </a:rPr>
              <a:t> </a:t>
            </a:r>
          </a:p>
        </p:txBody>
      </p:sp>
      <p:sp>
        <p:nvSpPr>
          <p:cNvPr id="213003" name="Rectangle 11"/>
          <p:cNvSpPr>
            <a:spLocks noChangeArrowheads="1"/>
          </p:cNvSpPr>
          <p:nvPr/>
        </p:nvSpPr>
        <p:spPr bwMode="auto">
          <a:xfrm>
            <a:off x="3223022" y="2950369"/>
            <a:ext cx="809625" cy="486966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100"/>
              <a:t>R1</a:t>
            </a:r>
            <a:endParaRPr lang="ru-RU" sz="2100"/>
          </a:p>
        </p:txBody>
      </p:sp>
      <p:sp>
        <p:nvSpPr>
          <p:cNvPr id="213004" name="Rectangle 12"/>
          <p:cNvSpPr>
            <a:spLocks noChangeArrowheads="1"/>
          </p:cNvSpPr>
          <p:nvPr/>
        </p:nvSpPr>
        <p:spPr bwMode="auto">
          <a:xfrm>
            <a:off x="3223022" y="2463404"/>
            <a:ext cx="809625" cy="48696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100"/>
              <a:t>R2</a:t>
            </a:r>
            <a:endParaRPr lang="ru-RU" sz="2100"/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 bwMode="auto">
          <a:xfrm>
            <a:off x="4033838" y="2463404"/>
            <a:ext cx="809625" cy="48696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100"/>
              <a:t>R4</a:t>
            </a:r>
            <a:endParaRPr lang="ru-RU" sz="2100"/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4033838" y="2950369"/>
            <a:ext cx="809625" cy="486966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100"/>
              <a:t>R3</a:t>
            </a:r>
            <a:endParaRPr lang="ru-RU" sz="2100"/>
          </a:p>
        </p:txBody>
      </p:sp>
      <p:sp>
        <p:nvSpPr>
          <p:cNvPr id="1072143" name="Text Box 15"/>
          <p:cNvSpPr txBox="1">
            <a:spLocks noChangeArrowheads="1"/>
          </p:cNvSpPr>
          <p:nvPr/>
        </p:nvSpPr>
        <p:spPr bwMode="auto">
          <a:xfrm>
            <a:off x="1709738" y="4667250"/>
            <a:ext cx="162044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>
                <a:solidFill>
                  <a:srgbClr val="FF0000"/>
                </a:solidFill>
              </a:rPr>
              <a:t>S = </a:t>
            </a:r>
            <a:r>
              <a:rPr lang="en-US" sz="2100" i="1">
                <a:solidFill>
                  <a:srgbClr val="FF0000"/>
                </a:solidFill>
              </a:rPr>
              <a:t>Style</a:t>
            </a:r>
            <a:endParaRPr lang="ru-RU" sz="2100">
              <a:solidFill>
                <a:srgbClr val="FF0000"/>
              </a:solidFill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494235" y="1221581"/>
            <a:ext cx="1889522" cy="1132285"/>
            <a:chOff x="295" y="1026"/>
            <a:chExt cx="1587" cy="951"/>
          </a:xfrm>
        </p:grpSpPr>
        <p:sp>
          <p:nvSpPr>
            <p:cNvPr id="213025" name="Text Box 17"/>
            <p:cNvSpPr txBox="1">
              <a:spLocks noChangeArrowheads="1"/>
            </p:cNvSpPr>
            <p:nvPr/>
          </p:nvSpPr>
          <p:spPr bwMode="auto">
            <a:xfrm>
              <a:off x="566" y="1026"/>
              <a:ext cx="454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100">
                  <a:solidFill>
                    <a:srgbClr val="008000"/>
                  </a:solidFill>
                </a:rPr>
                <a:t>S2</a:t>
              </a:r>
              <a:endParaRPr lang="ru-RU" sz="2100">
                <a:solidFill>
                  <a:srgbClr val="008000"/>
                </a:solidFill>
              </a:endParaRPr>
            </a:p>
          </p:txBody>
        </p:sp>
        <p:sp>
          <p:nvSpPr>
            <p:cNvPr id="213026" name="Text Box 18"/>
            <p:cNvSpPr txBox="1">
              <a:spLocks noChangeArrowheads="1"/>
            </p:cNvSpPr>
            <p:nvPr/>
          </p:nvSpPr>
          <p:spPr bwMode="auto">
            <a:xfrm>
              <a:off x="431" y="1389"/>
              <a:ext cx="1043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500" i="1">
                  <a:solidFill>
                    <a:srgbClr val="008000"/>
                  </a:solidFill>
                </a:rPr>
                <a:t>Поддержка</a:t>
              </a:r>
            </a:p>
          </p:txBody>
        </p:sp>
        <p:sp>
          <p:nvSpPr>
            <p:cNvPr id="213027" name="Text Box 19"/>
            <p:cNvSpPr txBox="1">
              <a:spLocks noChangeArrowheads="1"/>
            </p:cNvSpPr>
            <p:nvPr/>
          </p:nvSpPr>
          <p:spPr bwMode="auto">
            <a:xfrm>
              <a:off x="295" y="1706"/>
              <a:ext cx="1587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500">
                  <a:solidFill>
                    <a:srgbClr val="008000"/>
                  </a:solidFill>
                </a:rPr>
                <a:t> </a:t>
              </a:r>
              <a:r>
                <a:rPr lang="ru-RU" sz="1500">
                  <a:solidFill>
                    <a:srgbClr val="008000"/>
                  </a:solidFill>
                </a:rPr>
                <a:t>З = </a:t>
              </a:r>
              <a:r>
                <a:rPr lang="en-US" sz="1500">
                  <a:solidFill>
                    <a:srgbClr val="008000"/>
                  </a:solidFill>
                </a:rPr>
                <a:t>max, </a:t>
              </a:r>
              <a:r>
                <a:rPr lang="ru-RU" sz="1500">
                  <a:solidFill>
                    <a:srgbClr val="008000"/>
                  </a:solidFill>
                </a:rPr>
                <a:t>О = </a:t>
              </a:r>
              <a:r>
                <a:rPr lang="en-US" sz="1500">
                  <a:solidFill>
                    <a:srgbClr val="008000"/>
                  </a:solidFill>
                </a:rPr>
                <a:t>max</a:t>
              </a:r>
              <a:endParaRPr lang="ru-RU" sz="1500">
                <a:solidFill>
                  <a:srgbClr val="008000"/>
                </a:solidFill>
              </a:endParaRP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489973" y="1221582"/>
            <a:ext cx="2402681" cy="1078707"/>
            <a:chOff x="3651" y="1026"/>
            <a:chExt cx="2018" cy="906"/>
          </a:xfrm>
        </p:grpSpPr>
        <p:sp>
          <p:nvSpPr>
            <p:cNvPr id="213022" name="Text Box 21"/>
            <p:cNvSpPr txBox="1">
              <a:spLocks noChangeArrowheads="1"/>
            </p:cNvSpPr>
            <p:nvPr/>
          </p:nvSpPr>
          <p:spPr bwMode="auto">
            <a:xfrm>
              <a:off x="4150" y="1026"/>
              <a:ext cx="454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100">
                  <a:solidFill>
                    <a:srgbClr val="FF9900"/>
                  </a:solidFill>
                </a:rPr>
                <a:t>S4</a:t>
              </a:r>
              <a:endParaRPr lang="ru-RU" sz="2100">
                <a:solidFill>
                  <a:srgbClr val="FF9900"/>
                </a:solidFill>
              </a:endParaRPr>
            </a:p>
          </p:txBody>
        </p:sp>
        <p:sp>
          <p:nvSpPr>
            <p:cNvPr id="213023" name="Text Box 22"/>
            <p:cNvSpPr txBox="1">
              <a:spLocks noChangeArrowheads="1"/>
            </p:cNvSpPr>
            <p:nvPr/>
          </p:nvSpPr>
          <p:spPr bwMode="auto">
            <a:xfrm>
              <a:off x="3651" y="1320"/>
              <a:ext cx="2018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500" i="1">
                  <a:solidFill>
                    <a:srgbClr val="FF9900"/>
                  </a:solidFill>
                </a:rPr>
                <a:t>Делегирование</a:t>
              </a:r>
            </a:p>
          </p:txBody>
        </p:sp>
        <p:sp>
          <p:nvSpPr>
            <p:cNvPr id="213024" name="Text Box 23"/>
            <p:cNvSpPr txBox="1">
              <a:spLocks noChangeArrowheads="1"/>
            </p:cNvSpPr>
            <p:nvPr/>
          </p:nvSpPr>
          <p:spPr bwMode="auto">
            <a:xfrm>
              <a:off x="3833" y="1661"/>
              <a:ext cx="1587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500">
                  <a:solidFill>
                    <a:srgbClr val="FF9900"/>
                  </a:solidFill>
                </a:rPr>
                <a:t> </a:t>
              </a:r>
              <a:r>
                <a:rPr lang="ru-RU" sz="1500">
                  <a:solidFill>
                    <a:srgbClr val="FF9900"/>
                  </a:solidFill>
                </a:rPr>
                <a:t>З = </a:t>
              </a:r>
              <a:r>
                <a:rPr lang="en-US" sz="1500">
                  <a:solidFill>
                    <a:srgbClr val="FF9900"/>
                  </a:solidFill>
                </a:rPr>
                <a:t>min, </a:t>
              </a:r>
              <a:r>
                <a:rPr lang="ru-RU" sz="1500">
                  <a:solidFill>
                    <a:srgbClr val="FF9900"/>
                  </a:solidFill>
                </a:rPr>
                <a:t>О = </a:t>
              </a:r>
              <a:r>
                <a:rPr lang="en-US" sz="1500">
                  <a:solidFill>
                    <a:srgbClr val="FF9900"/>
                  </a:solidFill>
                </a:rPr>
                <a:t>min</a:t>
              </a:r>
              <a:endParaRPr lang="ru-RU" sz="1500">
                <a:solidFill>
                  <a:srgbClr val="FF9900"/>
                </a:solidFill>
              </a:endParaRP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5436394" y="3813572"/>
            <a:ext cx="1889522" cy="971550"/>
            <a:chOff x="3651" y="2999"/>
            <a:chExt cx="1587" cy="816"/>
          </a:xfrm>
        </p:grpSpPr>
        <p:sp>
          <p:nvSpPr>
            <p:cNvPr id="213019" name="Text Box 25"/>
            <p:cNvSpPr txBox="1">
              <a:spLocks noChangeArrowheads="1"/>
            </p:cNvSpPr>
            <p:nvPr/>
          </p:nvSpPr>
          <p:spPr bwMode="auto">
            <a:xfrm>
              <a:off x="4195" y="3466"/>
              <a:ext cx="454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100">
                  <a:solidFill>
                    <a:srgbClr val="CC0066"/>
                  </a:solidFill>
                </a:rPr>
                <a:t>S3</a:t>
              </a:r>
              <a:endParaRPr lang="ru-RU" sz="2100">
                <a:solidFill>
                  <a:srgbClr val="CC0066"/>
                </a:solidFill>
              </a:endParaRPr>
            </a:p>
          </p:txBody>
        </p:sp>
        <p:sp>
          <p:nvSpPr>
            <p:cNvPr id="213020" name="Text Box 26"/>
            <p:cNvSpPr txBox="1">
              <a:spLocks noChangeArrowheads="1"/>
            </p:cNvSpPr>
            <p:nvPr/>
          </p:nvSpPr>
          <p:spPr bwMode="auto">
            <a:xfrm>
              <a:off x="3856" y="3225"/>
              <a:ext cx="120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500" i="1">
                  <a:solidFill>
                    <a:srgbClr val="CC0066"/>
                  </a:solidFill>
                </a:rPr>
                <a:t>Вовлечение</a:t>
              </a:r>
            </a:p>
          </p:txBody>
        </p:sp>
        <p:sp>
          <p:nvSpPr>
            <p:cNvPr id="213021" name="Text Box 27"/>
            <p:cNvSpPr txBox="1">
              <a:spLocks noChangeArrowheads="1"/>
            </p:cNvSpPr>
            <p:nvPr/>
          </p:nvSpPr>
          <p:spPr bwMode="auto">
            <a:xfrm>
              <a:off x="3651" y="2999"/>
              <a:ext cx="1587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500">
                  <a:solidFill>
                    <a:srgbClr val="CC0066"/>
                  </a:solidFill>
                </a:rPr>
                <a:t> </a:t>
              </a:r>
              <a:r>
                <a:rPr lang="ru-RU" sz="1500">
                  <a:solidFill>
                    <a:srgbClr val="CC0066"/>
                  </a:solidFill>
                </a:rPr>
                <a:t>З = </a:t>
              </a:r>
              <a:r>
                <a:rPr lang="en-US" sz="1500">
                  <a:solidFill>
                    <a:srgbClr val="CC0066"/>
                  </a:solidFill>
                </a:rPr>
                <a:t>min, </a:t>
              </a:r>
              <a:r>
                <a:rPr lang="ru-RU" sz="1500">
                  <a:solidFill>
                    <a:srgbClr val="CC0066"/>
                  </a:solidFill>
                </a:rPr>
                <a:t>О = </a:t>
              </a:r>
              <a:r>
                <a:rPr lang="en-US" sz="1500">
                  <a:solidFill>
                    <a:srgbClr val="CC0066"/>
                  </a:solidFill>
                </a:rPr>
                <a:t>max</a:t>
              </a:r>
              <a:endParaRPr lang="ru-RU" sz="1500">
                <a:solidFill>
                  <a:srgbClr val="CC0066"/>
                </a:solidFill>
              </a:endParaRP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1385888" y="3706417"/>
            <a:ext cx="2402681" cy="1009650"/>
            <a:chOff x="182" y="2976"/>
            <a:chExt cx="2018" cy="848"/>
          </a:xfrm>
        </p:grpSpPr>
        <p:sp>
          <p:nvSpPr>
            <p:cNvPr id="213016" name="Text Box 29"/>
            <p:cNvSpPr txBox="1">
              <a:spLocks noChangeArrowheads="1"/>
            </p:cNvSpPr>
            <p:nvPr/>
          </p:nvSpPr>
          <p:spPr bwMode="auto">
            <a:xfrm>
              <a:off x="793" y="3475"/>
              <a:ext cx="454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100">
                  <a:solidFill>
                    <a:srgbClr val="4D4D4D"/>
                  </a:solidFill>
                </a:rPr>
                <a:t>S1</a:t>
              </a:r>
              <a:endParaRPr lang="ru-RU" sz="2100">
                <a:solidFill>
                  <a:srgbClr val="4D4D4D"/>
                </a:solidFill>
              </a:endParaRPr>
            </a:p>
          </p:txBody>
        </p:sp>
        <p:sp>
          <p:nvSpPr>
            <p:cNvPr id="213017" name="Text Box 30"/>
            <p:cNvSpPr txBox="1">
              <a:spLocks noChangeArrowheads="1"/>
            </p:cNvSpPr>
            <p:nvPr/>
          </p:nvSpPr>
          <p:spPr bwMode="auto">
            <a:xfrm>
              <a:off x="182" y="3225"/>
              <a:ext cx="2018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500" i="1">
                  <a:solidFill>
                    <a:srgbClr val="4D4D4D"/>
                  </a:solidFill>
                </a:rPr>
                <a:t>Инструктирование</a:t>
              </a:r>
            </a:p>
          </p:txBody>
        </p:sp>
        <p:sp>
          <p:nvSpPr>
            <p:cNvPr id="213018" name="Text Box 31"/>
            <p:cNvSpPr txBox="1">
              <a:spLocks noChangeArrowheads="1"/>
            </p:cNvSpPr>
            <p:nvPr/>
          </p:nvSpPr>
          <p:spPr bwMode="auto">
            <a:xfrm>
              <a:off x="385" y="2976"/>
              <a:ext cx="1587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500">
                  <a:solidFill>
                    <a:srgbClr val="4D4D4D"/>
                  </a:solidFill>
                </a:rPr>
                <a:t> </a:t>
              </a:r>
              <a:r>
                <a:rPr lang="ru-RU" sz="1500">
                  <a:solidFill>
                    <a:srgbClr val="4D4D4D"/>
                  </a:solidFill>
                </a:rPr>
                <a:t>З = </a:t>
              </a:r>
              <a:r>
                <a:rPr lang="en-US" sz="1500">
                  <a:solidFill>
                    <a:srgbClr val="4D4D4D"/>
                  </a:solidFill>
                </a:rPr>
                <a:t>max, </a:t>
              </a:r>
              <a:r>
                <a:rPr lang="ru-RU" sz="1500">
                  <a:solidFill>
                    <a:srgbClr val="4D4D4D"/>
                  </a:solidFill>
                </a:rPr>
                <a:t>О = </a:t>
              </a:r>
              <a:r>
                <a:rPr lang="en-US" sz="1500">
                  <a:solidFill>
                    <a:srgbClr val="4D4D4D"/>
                  </a:solidFill>
                </a:rPr>
                <a:t>min</a:t>
              </a:r>
              <a:endParaRPr lang="ru-RU" sz="1500">
                <a:solidFill>
                  <a:srgbClr val="4D4D4D"/>
                </a:solidFill>
              </a:endParaRPr>
            </a:p>
          </p:txBody>
        </p:sp>
      </p:grpSp>
      <p:sp>
        <p:nvSpPr>
          <p:cNvPr id="213012" name="Text Box 32"/>
          <p:cNvSpPr txBox="1">
            <a:spLocks noChangeArrowheads="1"/>
          </p:cNvSpPr>
          <p:nvPr/>
        </p:nvSpPr>
        <p:spPr bwMode="auto">
          <a:xfrm>
            <a:off x="1709738" y="2306242"/>
            <a:ext cx="162044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350"/>
              <a:t>Начинающий энтузиаст</a:t>
            </a:r>
          </a:p>
        </p:txBody>
      </p:sp>
      <p:sp>
        <p:nvSpPr>
          <p:cNvPr id="213013" name="Text Box 33"/>
          <p:cNvSpPr txBox="1">
            <a:spLocks noChangeArrowheads="1"/>
          </p:cNvSpPr>
          <p:nvPr/>
        </p:nvSpPr>
        <p:spPr bwMode="auto">
          <a:xfrm>
            <a:off x="4572000" y="2247900"/>
            <a:ext cx="162044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350"/>
              <a:t>Идеальный сотрудник</a:t>
            </a:r>
          </a:p>
        </p:txBody>
      </p:sp>
      <p:sp>
        <p:nvSpPr>
          <p:cNvPr id="213014" name="Text Box 34"/>
          <p:cNvSpPr txBox="1">
            <a:spLocks noChangeArrowheads="1"/>
          </p:cNvSpPr>
          <p:nvPr/>
        </p:nvSpPr>
        <p:spPr bwMode="auto">
          <a:xfrm>
            <a:off x="4463654" y="3387329"/>
            <a:ext cx="2088566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350" dirty="0"/>
              <a:t>Разочаровавшийся профессионал</a:t>
            </a:r>
          </a:p>
        </p:txBody>
      </p:sp>
      <p:sp>
        <p:nvSpPr>
          <p:cNvPr id="213015" name="Text Box 35"/>
          <p:cNvSpPr txBox="1">
            <a:spLocks noChangeArrowheads="1"/>
          </p:cNvSpPr>
          <p:nvPr/>
        </p:nvSpPr>
        <p:spPr bwMode="auto">
          <a:xfrm>
            <a:off x="1601391" y="3376612"/>
            <a:ext cx="1727597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350"/>
              <a:t>Трудно обучаемый</a:t>
            </a:r>
          </a:p>
        </p:txBody>
      </p:sp>
    </p:spTree>
    <p:extLst>
      <p:ext uri="{BB962C8B-B14F-4D97-AF65-F5344CB8AC3E}">
        <p14:creationId xmlns:p14="http://schemas.microsoft.com/office/powerpoint/2010/main" val="29685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2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2143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Картинки по запросу развитие персонал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628" y="2652102"/>
            <a:ext cx="1545741" cy="15505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Условия для эффективного участия в проектах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58643" y="1881862"/>
            <a:ext cx="5307387" cy="3670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14313">
              <a:buFont typeface="Arial" panose="020B0604020202020204" pitchFamily="34" charset="0"/>
              <a:buChar char="•"/>
            </a:pPr>
            <a:r>
              <a:rPr lang="ru-RU" sz="135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Обучение и развитие компетенций персонала</a:t>
            </a:r>
          </a:p>
          <a:p>
            <a:pPr marL="342900" lvl="2" indent="-214313">
              <a:buClr>
                <a:srgbClr val="7F7F7F"/>
              </a:buClr>
              <a:buFont typeface="Courier New" panose="02070309020205020404" pitchFamily="49" charset="0"/>
              <a:buChar char="o"/>
            </a:pPr>
            <a:r>
              <a:rPr lang="ru-RU" sz="1200" dirty="0">
                <a:solidFill>
                  <a:schemeClr val="tx2"/>
                </a:solidFill>
                <a:ea typeface="ヒラギノ角ゴ ProN W3" charset="0"/>
                <a:cs typeface="ヒラギノ角ゴ ProN W3" charset="0"/>
              </a:rPr>
              <a:t>Понимание сотрудниками важности и основ управления проектами</a:t>
            </a:r>
          </a:p>
          <a:p>
            <a:pPr marL="342900" lvl="2" indent="-214313">
              <a:buClr>
                <a:srgbClr val="7F7F7F"/>
              </a:buClr>
              <a:buFont typeface="Courier New" panose="02070309020205020404" pitchFamily="49" charset="0"/>
              <a:buChar char="o"/>
            </a:pPr>
            <a:r>
              <a:rPr lang="ru-RU" sz="1200" dirty="0">
                <a:solidFill>
                  <a:schemeClr val="tx2"/>
                </a:solidFill>
                <a:ea typeface="ヒラギノ角ゴ ProN W3" charset="0"/>
                <a:cs typeface="ヒラギノ角ゴ ProN W3" charset="0"/>
              </a:rPr>
              <a:t>Применение в проектах единой терминологии</a:t>
            </a:r>
          </a:p>
          <a:p>
            <a:pPr marL="342900" lvl="2" indent="-214313">
              <a:buClr>
                <a:srgbClr val="7F7F7F"/>
              </a:buClr>
              <a:buFont typeface="Courier New" panose="02070309020205020404" pitchFamily="49" charset="0"/>
              <a:buChar char="o"/>
            </a:pPr>
            <a:r>
              <a:rPr lang="ru-RU" sz="1200" dirty="0">
                <a:solidFill>
                  <a:schemeClr val="tx2"/>
                </a:solidFill>
                <a:ea typeface="ヒラギノ角ゴ ProN W3" charset="0"/>
                <a:cs typeface="ヒラギノ角ゴ ProN W3" charset="0"/>
              </a:rPr>
              <a:t>Развитие проектно-ориентированной корпоративной культуры</a:t>
            </a:r>
          </a:p>
          <a:p>
            <a:pPr marL="342900" lvl="2" indent="-214313">
              <a:buClr>
                <a:srgbClr val="7F7F7F"/>
              </a:buClr>
              <a:buFont typeface="Courier New" panose="02070309020205020404" pitchFamily="49" charset="0"/>
              <a:buChar char="o"/>
            </a:pPr>
            <a:r>
              <a:rPr lang="ru-RU" sz="1200" dirty="0">
                <a:solidFill>
                  <a:schemeClr val="tx2"/>
                </a:solidFill>
                <a:ea typeface="ヒラギノ角ゴ ProN W3" charset="0"/>
                <a:cs typeface="ヒラギノ角ゴ ProN W3" charset="0"/>
              </a:rPr>
              <a:t>Повышение профессионализма</a:t>
            </a:r>
          </a:p>
          <a:p>
            <a:pPr indent="-214313">
              <a:buFont typeface="Arial" panose="020B0604020202020204" pitchFamily="34" charset="0"/>
              <a:buChar char="•"/>
            </a:pPr>
            <a:r>
              <a:rPr lang="ru-RU" sz="135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Система мотивации</a:t>
            </a:r>
          </a:p>
          <a:p>
            <a:pPr marL="342900" lvl="2" indent="-214313">
              <a:buFont typeface="Courier New" panose="02070309020205020404" pitchFamily="49" charset="0"/>
              <a:buChar char="o"/>
            </a:pPr>
            <a:r>
              <a:rPr lang="ru-RU" sz="1200" dirty="0">
                <a:solidFill>
                  <a:schemeClr val="tx2"/>
                </a:solidFill>
              </a:rPr>
              <a:t>Учет участия сотрудника в проектах и достижения результатов проекта в общей системе мотивации</a:t>
            </a:r>
          </a:p>
          <a:p>
            <a:pPr marL="342900" lvl="2" indent="-214313">
              <a:buFont typeface="Courier New" panose="02070309020205020404" pitchFamily="49" charset="0"/>
              <a:buChar char="o"/>
            </a:pPr>
            <a:r>
              <a:rPr lang="ru-RU" sz="1200" dirty="0">
                <a:solidFill>
                  <a:schemeClr val="tx2"/>
                </a:solidFill>
              </a:rPr>
              <a:t>Учет личных КПЭ (выставляются руководителем проекта и руководителем подразделения) в системе мотивации</a:t>
            </a:r>
          </a:p>
          <a:p>
            <a:pPr marL="342900" lvl="2" indent="-214313">
              <a:buFont typeface="Courier New" panose="02070309020205020404" pitchFamily="49" charset="0"/>
              <a:buChar char="o"/>
            </a:pPr>
            <a:r>
              <a:rPr lang="ru-RU" sz="1200" dirty="0">
                <a:solidFill>
                  <a:schemeClr val="tx2"/>
                </a:solidFill>
              </a:rPr>
              <a:t>Повышение заинтересованности к участию в проектах</a:t>
            </a:r>
            <a:endParaRPr lang="ru-RU" sz="1200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214313">
              <a:buFont typeface="Arial" panose="020B0604020202020204" pitchFamily="34" charset="0"/>
              <a:buChar char="•"/>
            </a:pPr>
            <a:r>
              <a:rPr lang="ru-RU" sz="135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Проектная культура</a:t>
            </a:r>
          </a:p>
          <a:p>
            <a:pPr marL="342900" lvl="2" indent="-214313">
              <a:buFont typeface="Courier New" panose="02070309020205020404" pitchFamily="49" charset="0"/>
              <a:buChar char="o"/>
            </a:pPr>
            <a:r>
              <a:rPr lang="ru-RU" sz="12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Ориентация каждого сотрудника на результат</a:t>
            </a:r>
          </a:p>
          <a:p>
            <a:pPr marL="342900" lvl="2" indent="-214313">
              <a:buFont typeface="Courier New" panose="02070309020205020404" pitchFamily="49" charset="0"/>
              <a:buChar char="o"/>
            </a:pPr>
            <a:r>
              <a:rPr lang="ru-RU" sz="12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Изменение отношения сотрудников к ответственности как за личный результат, так и за результат организации в целом</a:t>
            </a:r>
          </a:p>
          <a:p>
            <a:pPr marL="342900" lvl="2" indent="-214313">
              <a:buFont typeface="Courier New" panose="02070309020205020404" pitchFamily="49" charset="0"/>
              <a:buChar char="o"/>
            </a:pPr>
            <a:r>
              <a:rPr lang="ru-RU" sz="12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Эффективные коммуникации между сотрудниками на всех уровнях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5646" y="888416"/>
            <a:ext cx="6453717" cy="113107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just">
              <a:spcBef>
                <a:spcPts val="450"/>
              </a:spcBef>
            </a:pPr>
            <a:r>
              <a:rPr lang="ru-RU" sz="1350" dirty="0">
                <a:solidFill>
                  <a:schemeClr val="tx2"/>
                </a:solidFill>
              </a:rPr>
              <a:t>С целью повышения </a:t>
            </a:r>
            <a:r>
              <a:rPr lang="ru-RU" sz="1350" b="1" dirty="0">
                <a:solidFill>
                  <a:schemeClr val="tx2"/>
                </a:solidFill>
              </a:rPr>
              <a:t>результативности и эффективности</a:t>
            </a:r>
            <a:r>
              <a:rPr lang="ru-RU" sz="1350" dirty="0">
                <a:solidFill>
                  <a:schemeClr val="tx2"/>
                </a:solidFill>
              </a:rPr>
              <a:t> работы в проектах как ключевых участников, так и рядовых исполнителей необходимо создать определенные </a:t>
            </a:r>
            <a:r>
              <a:rPr lang="ru-RU" sz="1350" b="1" dirty="0">
                <a:solidFill>
                  <a:schemeClr val="tx2"/>
                </a:solidFill>
              </a:rPr>
              <a:t>условия</a:t>
            </a:r>
            <a:r>
              <a:rPr lang="ru-RU" sz="1350" dirty="0">
                <a:solidFill>
                  <a:schemeClr val="tx2"/>
                </a:solidFill>
              </a:rPr>
              <a:t> для их </a:t>
            </a:r>
            <a:r>
              <a:rPr lang="ru-RU" sz="1350" b="1" dirty="0">
                <a:solidFill>
                  <a:schemeClr val="tx2"/>
                </a:solidFill>
              </a:rPr>
              <a:t>активной и заинтересованной </a:t>
            </a:r>
            <a:r>
              <a:rPr lang="ru-RU" sz="1350" dirty="0">
                <a:solidFill>
                  <a:schemeClr val="tx2"/>
                </a:solidFill>
              </a:rPr>
              <a:t>деятельности в проектах организации. Это позволит получить следующие </a:t>
            </a:r>
            <a:r>
              <a:rPr lang="ru-RU" sz="1350" b="1" dirty="0">
                <a:solidFill>
                  <a:schemeClr val="tx2"/>
                </a:solidFill>
              </a:rPr>
              <a:t>преимущества: </a:t>
            </a:r>
          </a:p>
        </p:txBody>
      </p:sp>
    </p:spTree>
    <p:extLst>
      <p:ext uri="{BB962C8B-B14F-4D97-AF65-F5344CB8AC3E}">
        <p14:creationId xmlns:p14="http://schemas.microsoft.com/office/powerpoint/2010/main" val="87551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4196951" y="214297"/>
            <a:ext cx="2807493" cy="33098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Заключение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09682" y="1275607"/>
            <a:ext cx="59406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Проектное управление – основа стратегического управления </a:t>
            </a:r>
          </a:p>
          <a:p>
            <a:endParaRPr lang="ru-RU" dirty="0" smtClean="0"/>
          </a:p>
          <a:p>
            <a:r>
              <a:rPr lang="ru-RU" dirty="0" smtClean="0"/>
              <a:t>Формирование </a:t>
            </a:r>
            <a:r>
              <a:rPr lang="ru-RU" dirty="0"/>
              <a:t>команд – важнейший и необходимый фактор успеха экономических </a:t>
            </a:r>
            <a:r>
              <a:rPr lang="ru-RU" dirty="0" smtClean="0"/>
              <a:t>проектов</a:t>
            </a:r>
            <a:endParaRPr lang="ru-RU" dirty="0"/>
          </a:p>
          <a:p>
            <a:endParaRPr lang="ru-RU" dirty="0"/>
          </a:p>
          <a:p>
            <a:r>
              <a:rPr lang="ru-RU" dirty="0"/>
              <a:t>Умение формировать команды – обязательное требование стандарта проектного </a:t>
            </a:r>
            <a:r>
              <a:rPr lang="ru-RU" dirty="0" smtClean="0"/>
              <a:t>менеджмента и любой государственной политики</a:t>
            </a:r>
            <a:endParaRPr lang="ru-RU" dirty="0"/>
          </a:p>
          <a:p>
            <a:r>
              <a:rPr lang="ru-R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9457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Рисунок 1" descr="image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231" y="447515"/>
            <a:ext cx="8004975" cy="341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301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1EF93642-3BC9-475C-A2C7-18F34EA26C2D" descr="1EF93642-3BC9-475C-A2C7-18F34EA26C2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340" y="0"/>
            <a:ext cx="7990656" cy="515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931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-75010"/>
            <a:ext cx="8280920" cy="857251"/>
          </a:xfrm>
        </p:spPr>
        <p:txBody>
          <a:bodyPr/>
          <a:lstStyle/>
          <a:p>
            <a:pPr eaLnBrk="1" hangingPunct="1"/>
            <a:r>
              <a:rPr lang="ru-RU" dirty="0">
                <a:solidFill>
                  <a:srgbClr val="121B44"/>
                </a:solidFill>
                <a:latin typeface="Arial Black" pitchFamily="34" charset="0"/>
              </a:rPr>
              <a:t>              </a:t>
            </a:r>
            <a:r>
              <a:rPr lang="ru-RU" dirty="0">
                <a:solidFill>
                  <a:srgbClr val="121B44"/>
                </a:solidFill>
                <a:latin typeface="+mj-lt"/>
              </a:rPr>
              <a:t>Квадрат прояснения </a:t>
            </a:r>
            <a:r>
              <a:rPr lang="ru-RU" dirty="0" smtClean="0">
                <a:solidFill>
                  <a:srgbClr val="121B44"/>
                </a:solidFill>
                <a:latin typeface="+mj-lt"/>
              </a:rPr>
              <a:t>задачи (3/9)</a:t>
            </a:r>
            <a:endParaRPr lang="ru-RU" dirty="0">
              <a:solidFill>
                <a:srgbClr val="121B44"/>
              </a:solidFill>
              <a:latin typeface="+mj-lt"/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250282" y="951310"/>
            <a:ext cx="4751785" cy="3624069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700">
                <a:solidFill>
                  <a:srgbClr val="5F5F5F"/>
                </a:solidFill>
              </a:rPr>
              <a:t>Для кого?</a:t>
            </a:r>
          </a:p>
          <a:p>
            <a:pPr>
              <a:spcBef>
                <a:spcPct val="50000"/>
              </a:spcBef>
            </a:pPr>
            <a:r>
              <a:rPr lang="ru-RU" sz="1500"/>
              <a:t>Клиент – любое юридическое или физическое лицо, которое будет пользоваться продуктом проекта.</a:t>
            </a:r>
          </a:p>
          <a:p>
            <a:pPr>
              <a:spcBef>
                <a:spcPct val="50000"/>
              </a:spcBef>
            </a:pPr>
            <a:r>
              <a:rPr lang="ru-RU" sz="1500"/>
              <a:t>Менеджер проекта обязан лавировать между интересами: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/>
              <a:t>Спонсора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/>
              <a:t>Заказчика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/>
              <a:t>Дистрибьютора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/>
              <a:t>Конечных пользователей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/>
              <a:t>Инвестора 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3147814"/>
            <a:ext cx="1759836" cy="170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695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75010"/>
            <a:ext cx="7190556" cy="857251"/>
          </a:xfrm>
        </p:spPr>
        <p:txBody>
          <a:bodyPr/>
          <a:lstStyle/>
          <a:p>
            <a:pPr eaLnBrk="1" hangingPunct="1"/>
            <a:r>
              <a:rPr lang="ru-RU" dirty="0">
                <a:solidFill>
                  <a:srgbClr val="121B44"/>
                </a:solidFill>
                <a:latin typeface="Arial Black" pitchFamily="34" charset="0"/>
              </a:rPr>
              <a:t>              </a:t>
            </a:r>
            <a:r>
              <a:rPr lang="ru-RU" sz="2100" dirty="0">
                <a:solidFill>
                  <a:srgbClr val="121B44"/>
                </a:solidFill>
                <a:latin typeface="Arial Black" pitchFamily="34" charset="0"/>
              </a:rPr>
              <a:t>    </a:t>
            </a:r>
            <a:r>
              <a:rPr lang="ru-RU" dirty="0">
                <a:solidFill>
                  <a:srgbClr val="121B44"/>
                </a:solidFill>
                <a:latin typeface="+mj-lt"/>
              </a:rPr>
              <a:t>Квадрат прояснения </a:t>
            </a:r>
            <a:r>
              <a:rPr lang="ru-RU" dirty="0" smtClean="0">
                <a:solidFill>
                  <a:srgbClr val="121B44"/>
                </a:solidFill>
                <a:latin typeface="+mj-lt"/>
              </a:rPr>
              <a:t>задачи (4/9)</a:t>
            </a:r>
            <a:endParaRPr lang="ru-RU" dirty="0">
              <a:solidFill>
                <a:srgbClr val="121B44"/>
              </a:solidFill>
              <a:latin typeface="+mj-lt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305050" y="1221581"/>
            <a:ext cx="4751785" cy="3393237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700" dirty="0">
                <a:solidFill>
                  <a:srgbClr val="009900"/>
                </a:solidFill>
              </a:rPr>
              <a:t>Что?</a:t>
            </a:r>
          </a:p>
          <a:p>
            <a:pPr>
              <a:spcBef>
                <a:spcPct val="50000"/>
              </a:spcBef>
            </a:pPr>
            <a:r>
              <a:rPr lang="ru-RU" sz="1500" dirty="0"/>
              <a:t>Менеджер проекта обязан определить объём работ. </a:t>
            </a:r>
          </a:p>
          <a:p>
            <a:pPr>
              <a:spcBef>
                <a:spcPct val="50000"/>
              </a:spcBef>
            </a:pPr>
            <a:r>
              <a:rPr lang="ru-RU" sz="1500" dirty="0"/>
              <a:t>Для этого необходимо сформулировать, что будет являться продуктом проекта: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Tx/>
              <a:buAutoNum type="arabicPeriod"/>
            </a:pPr>
            <a:r>
              <a:rPr lang="ru-RU" sz="1500" dirty="0"/>
              <a:t>Объект</a:t>
            </a:r>
            <a:r>
              <a:rPr lang="en-US" sz="1500" dirty="0"/>
              <a:t> </a:t>
            </a:r>
            <a:r>
              <a:rPr lang="ru-RU" sz="1500" dirty="0"/>
              <a:t>или результат</a:t>
            </a:r>
          </a:p>
          <a:p>
            <a:pPr>
              <a:spcBef>
                <a:spcPct val="50000"/>
              </a:spcBef>
            </a:pPr>
            <a:r>
              <a:rPr lang="ru-RU" sz="1500" dirty="0">
                <a:solidFill>
                  <a:srgbClr val="FF0000"/>
                </a:solidFill>
              </a:rPr>
              <a:t>1а. </a:t>
            </a:r>
            <a:r>
              <a:rPr lang="ru-RU" sz="1500" dirty="0"/>
              <a:t>Документ</a:t>
            </a:r>
          </a:p>
          <a:p>
            <a:pPr>
              <a:spcBef>
                <a:spcPct val="50000"/>
              </a:spcBef>
            </a:pPr>
            <a:r>
              <a:rPr lang="ru-RU" sz="1500" dirty="0">
                <a:solidFill>
                  <a:srgbClr val="FF0000"/>
                </a:solidFill>
              </a:rPr>
              <a:t>2.</a:t>
            </a:r>
            <a:r>
              <a:rPr lang="ru-RU" sz="1500" dirty="0"/>
              <a:t> Объект</a:t>
            </a:r>
            <a:r>
              <a:rPr lang="en-US" sz="1500" dirty="0"/>
              <a:t> </a:t>
            </a:r>
            <a:r>
              <a:rPr lang="ru-RU" sz="1500" dirty="0"/>
              <a:t>или результат</a:t>
            </a:r>
          </a:p>
          <a:p>
            <a:pPr>
              <a:spcBef>
                <a:spcPct val="50000"/>
              </a:spcBef>
            </a:pPr>
            <a:r>
              <a:rPr lang="ru-RU" sz="1500" dirty="0">
                <a:solidFill>
                  <a:srgbClr val="FF0000"/>
                </a:solidFill>
              </a:rPr>
              <a:t>2а.</a:t>
            </a:r>
            <a:r>
              <a:rPr lang="ru-RU" sz="1500" dirty="0"/>
              <a:t> Документ</a:t>
            </a:r>
          </a:p>
          <a:p>
            <a:pPr>
              <a:spcBef>
                <a:spcPct val="50000"/>
              </a:spcBef>
            </a:pPr>
            <a:r>
              <a:rPr lang="ru-RU" sz="1500" dirty="0"/>
              <a:t>			и т.д.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2818" y="3279248"/>
            <a:ext cx="1890563" cy="135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853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03548" y="-75010"/>
            <a:ext cx="7154552" cy="857251"/>
          </a:xfrm>
        </p:spPr>
        <p:txBody>
          <a:bodyPr/>
          <a:lstStyle/>
          <a:p>
            <a:pPr eaLnBrk="1" hangingPunct="1"/>
            <a:r>
              <a:rPr lang="ru-RU" dirty="0">
                <a:latin typeface="Arial Black" pitchFamily="34" charset="0"/>
              </a:rPr>
              <a:t>              </a:t>
            </a:r>
            <a:r>
              <a:rPr lang="ru-RU" dirty="0">
                <a:solidFill>
                  <a:srgbClr val="121B44"/>
                </a:solidFill>
                <a:latin typeface="+mj-lt"/>
              </a:rPr>
              <a:t>Квадрат прояснения </a:t>
            </a:r>
            <a:r>
              <a:rPr lang="ru-RU" dirty="0" smtClean="0">
                <a:solidFill>
                  <a:srgbClr val="121B44"/>
                </a:solidFill>
                <a:latin typeface="+mj-lt"/>
              </a:rPr>
              <a:t>задачи (5/9)</a:t>
            </a:r>
            <a:endParaRPr lang="ru-RU" dirty="0">
              <a:solidFill>
                <a:srgbClr val="121B44"/>
              </a:solidFill>
              <a:latin typeface="+mj-lt"/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305050" y="1221582"/>
            <a:ext cx="4751785" cy="2469907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700">
                <a:solidFill>
                  <a:srgbClr val="009900"/>
                </a:solidFill>
              </a:rPr>
              <a:t>Что?</a:t>
            </a:r>
          </a:p>
          <a:p>
            <a:pPr>
              <a:spcBef>
                <a:spcPct val="50000"/>
              </a:spcBef>
            </a:pPr>
            <a:r>
              <a:rPr lang="ru-RU" sz="1500"/>
              <a:t>Менеджер проекта должен  сформулировать, что </a:t>
            </a:r>
            <a:r>
              <a:rPr lang="ru-RU" sz="1500">
                <a:solidFill>
                  <a:srgbClr val="FF0000"/>
                </a:solidFill>
              </a:rPr>
              <a:t>НЕ</a:t>
            </a:r>
            <a:r>
              <a:rPr lang="ru-RU" sz="1500"/>
              <a:t> будет являться продуктом проекта: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Tx/>
              <a:buAutoNum type="arabicPeriod"/>
            </a:pPr>
            <a:r>
              <a:rPr lang="ru-RU" sz="1500"/>
              <a:t> Объект или результат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Tx/>
              <a:buAutoNum type="arabicPeriod"/>
            </a:pPr>
            <a:r>
              <a:rPr lang="ru-RU" sz="1500"/>
              <a:t> Объект или результат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Tx/>
              <a:buAutoNum type="arabicPeriod"/>
            </a:pPr>
            <a:r>
              <a:rPr lang="ru-RU" sz="1500"/>
              <a:t> Объект</a:t>
            </a:r>
            <a:r>
              <a:rPr lang="en-US" sz="1500"/>
              <a:t> </a:t>
            </a:r>
            <a:r>
              <a:rPr lang="ru-RU" sz="1500"/>
              <a:t>или результат</a:t>
            </a:r>
          </a:p>
          <a:p>
            <a:pPr>
              <a:spcBef>
                <a:spcPct val="50000"/>
              </a:spcBef>
            </a:pPr>
            <a:r>
              <a:rPr lang="ru-RU" sz="1500"/>
              <a:t>			и т.д.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9869" y="3219822"/>
            <a:ext cx="2134747" cy="152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12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-75010"/>
            <a:ext cx="7406580" cy="857251"/>
          </a:xfrm>
        </p:spPr>
        <p:txBody>
          <a:bodyPr/>
          <a:lstStyle/>
          <a:p>
            <a:pPr eaLnBrk="1" hangingPunct="1"/>
            <a:r>
              <a:rPr lang="ru-RU" dirty="0">
                <a:solidFill>
                  <a:srgbClr val="121B44"/>
                </a:solidFill>
                <a:latin typeface="Arial Black" pitchFamily="34" charset="0"/>
              </a:rPr>
              <a:t>             </a:t>
            </a:r>
            <a:r>
              <a:rPr lang="ru-RU" dirty="0">
                <a:solidFill>
                  <a:srgbClr val="121B44"/>
                </a:solidFill>
                <a:latin typeface="+mj-lt"/>
              </a:rPr>
              <a:t>Квадрат прояснения </a:t>
            </a:r>
            <a:r>
              <a:rPr lang="ru-RU" dirty="0" smtClean="0">
                <a:solidFill>
                  <a:srgbClr val="121B44"/>
                </a:solidFill>
                <a:latin typeface="+mj-lt"/>
              </a:rPr>
              <a:t>задачи (6/9)</a:t>
            </a:r>
            <a:endParaRPr lang="ru-RU" dirty="0">
              <a:solidFill>
                <a:srgbClr val="121B44"/>
              </a:solidFill>
              <a:latin typeface="+mj-lt"/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2305050" y="1221581"/>
            <a:ext cx="4751785" cy="2931572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700" dirty="0">
                <a:solidFill>
                  <a:srgbClr val="009900"/>
                </a:solidFill>
              </a:rPr>
              <a:t>Что?</a:t>
            </a:r>
          </a:p>
          <a:p>
            <a:pPr>
              <a:spcBef>
                <a:spcPct val="50000"/>
              </a:spcBef>
            </a:pPr>
            <a:r>
              <a:rPr lang="ru-RU" sz="1500" dirty="0" smtClean="0"/>
              <a:t>При </a:t>
            </a:r>
            <a:r>
              <a:rPr lang="ru-RU" sz="1500" dirty="0"/>
              <a:t>определении объёма работ спроси себя: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Tx/>
              <a:buAutoNum type="arabicPeriod"/>
            </a:pPr>
            <a:r>
              <a:rPr lang="ru-RU" sz="1500" dirty="0"/>
              <a:t>Какие ресурсы необходимы для выполнения проекта и имеются ли они в наличии?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Tx/>
              <a:buAutoNum type="arabicPeriod"/>
            </a:pPr>
            <a:r>
              <a:rPr lang="ru-RU" sz="1500" dirty="0"/>
              <a:t>Каков примерный бюджет проекта, и покрывает ли он необходимые ресурсы?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Tx/>
              <a:buAutoNum type="arabicPeriod"/>
            </a:pPr>
            <a:r>
              <a:rPr lang="ru-RU" sz="1500" dirty="0"/>
              <a:t>Определена ли дата завершения проекта и насколько она реалистична?</a:t>
            </a:r>
          </a:p>
          <a:p>
            <a:pPr>
              <a:spcBef>
                <a:spcPct val="50000"/>
              </a:spcBef>
            </a:pPr>
            <a:endParaRPr lang="ru-RU" sz="1500" dirty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3651870"/>
            <a:ext cx="1674539" cy="119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537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Freeform 2"/>
          <p:cNvSpPr>
            <a:spLocks/>
          </p:cNvSpPr>
          <p:nvPr/>
        </p:nvSpPr>
        <p:spPr bwMode="auto">
          <a:xfrm>
            <a:off x="3078957" y="1502569"/>
            <a:ext cx="817960" cy="2350294"/>
          </a:xfrm>
          <a:custGeom>
            <a:avLst/>
            <a:gdLst>
              <a:gd name="T0" fmla="*/ 2147483647 w 687"/>
              <a:gd name="T1" fmla="*/ 0 h 1974"/>
              <a:gd name="T2" fmla="*/ 2147483647 w 687"/>
              <a:gd name="T3" fmla="*/ 2147483647 h 1974"/>
              <a:gd name="T4" fmla="*/ 2147483647 w 687"/>
              <a:gd name="T5" fmla="*/ 2147483647 h 1974"/>
              <a:gd name="T6" fmla="*/ 2147483647 w 687"/>
              <a:gd name="T7" fmla="*/ 2147483647 h 1974"/>
              <a:gd name="T8" fmla="*/ 2147483647 w 687"/>
              <a:gd name="T9" fmla="*/ 2147483647 h 1974"/>
              <a:gd name="T10" fmla="*/ 2147483647 w 687"/>
              <a:gd name="T11" fmla="*/ 2147483647 h 1974"/>
              <a:gd name="T12" fmla="*/ 2147483647 w 687"/>
              <a:gd name="T13" fmla="*/ 2147483647 h 1974"/>
              <a:gd name="T14" fmla="*/ 2147483647 w 687"/>
              <a:gd name="T15" fmla="*/ 2147483647 h 1974"/>
              <a:gd name="T16" fmla="*/ 2147483647 w 687"/>
              <a:gd name="T17" fmla="*/ 2147483647 h 1974"/>
              <a:gd name="T18" fmla="*/ 2147483647 w 687"/>
              <a:gd name="T19" fmla="*/ 2147483647 h 1974"/>
              <a:gd name="T20" fmla="*/ 2147483647 w 687"/>
              <a:gd name="T21" fmla="*/ 2147483647 h 1974"/>
              <a:gd name="T22" fmla="*/ 2147483647 w 687"/>
              <a:gd name="T23" fmla="*/ 2147483647 h 1974"/>
              <a:gd name="T24" fmla="*/ 2147483647 w 687"/>
              <a:gd name="T25" fmla="*/ 2147483647 h 1974"/>
              <a:gd name="T26" fmla="*/ 2147483647 w 687"/>
              <a:gd name="T27" fmla="*/ 2147483647 h 1974"/>
              <a:gd name="T28" fmla="*/ 2147483647 w 687"/>
              <a:gd name="T29" fmla="*/ 2147483647 h 1974"/>
              <a:gd name="T30" fmla="*/ 2147483647 w 687"/>
              <a:gd name="T31" fmla="*/ 2147483647 h 1974"/>
              <a:gd name="T32" fmla="*/ 2147483647 w 687"/>
              <a:gd name="T33" fmla="*/ 2147483647 h 1974"/>
              <a:gd name="T34" fmla="*/ 2147483647 w 687"/>
              <a:gd name="T35" fmla="*/ 2147483647 h 1974"/>
              <a:gd name="T36" fmla="*/ 2147483647 w 687"/>
              <a:gd name="T37" fmla="*/ 2147483647 h 1974"/>
              <a:gd name="T38" fmla="*/ 2147483647 w 687"/>
              <a:gd name="T39" fmla="*/ 2147483647 h 1974"/>
              <a:gd name="T40" fmla="*/ 2147483647 w 687"/>
              <a:gd name="T41" fmla="*/ 2147483647 h 1974"/>
              <a:gd name="T42" fmla="*/ 2147483647 w 687"/>
              <a:gd name="T43" fmla="*/ 2147483647 h 1974"/>
              <a:gd name="T44" fmla="*/ 2147483647 w 687"/>
              <a:gd name="T45" fmla="*/ 2147483647 h 1974"/>
              <a:gd name="T46" fmla="*/ 0 w 687"/>
              <a:gd name="T47" fmla="*/ 2147483647 h 1974"/>
              <a:gd name="T48" fmla="*/ 2147483647 w 687"/>
              <a:gd name="T49" fmla="*/ 0 h 19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87"/>
              <a:gd name="T76" fmla="*/ 0 h 1974"/>
              <a:gd name="T77" fmla="*/ 687 w 687"/>
              <a:gd name="T78" fmla="*/ 1974 h 19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87" h="1974">
                <a:moveTo>
                  <a:pt x="223" y="0"/>
                </a:moveTo>
                <a:cubicBezTo>
                  <a:pt x="300" y="77"/>
                  <a:pt x="418" y="124"/>
                  <a:pt x="481" y="213"/>
                </a:cubicBezTo>
                <a:cubicBezTo>
                  <a:pt x="473" y="264"/>
                  <a:pt x="461" y="269"/>
                  <a:pt x="419" y="297"/>
                </a:cubicBezTo>
                <a:cubicBezTo>
                  <a:pt x="405" y="325"/>
                  <a:pt x="390" y="344"/>
                  <a:pt x="380" y="375"/>
                </a:cubicBezTo>
                <a:cubicBezTo>
                  <a:pt x="391" y="425"/>
                  <a:pt x="409" y="477"/>
                  <a:pt x="458" y="504"/>
                </a:cubicBezTo>
                <a:cubicBezTo>
                  <a:pt x="490" y="522"/>
                  <a:pt x="527" y="527"/>
                  <a:pt x="559" y="548"/>
                </a:cubicBezTo>
                <a:cubicBezTo>
                  <a:pt x="572" y="593"/>
                  <a:pt x="502" y="611"/>
                  <a:pt x="475" y="638"/>
                </a:cubicBezTo>
                <a:cubicBezTo>
                  <a:pt x="456" y="657"/>
                  <a:pt x="450" y="681"/>
                  <a:pt x="441" y="705"/>
                </a:cubicBezTo>
                <a:cubicBezTo>
                  <a:pt x="447" y="725"/>
                  <a:pt x="447" y="748"/>
                  <a:pt x="458" y="766"/>
                </a:cubicBezTo>
                <a:cubicBezTo>
                  <a:pt x="477" y="796"/>
                  <a:pt x="535" y="844"/>
                  <a:pt x="570" y="862"/>
                </a:cubicBezTo>
                <a:cubicBezTo>
                  <a:pt x="607" y="882"/>
                  <a:pt x="620" y="878"/>
                  <a:pt x="648" y="906"/>
                </a:cubicBezTo>
                <a:cubicBezTo>
                  <a:pt x="654" y="1018"/>
                  <a:pt x="662" y="999"/>
                  <a:pt x="643" y="1085"/>
                </a:cubicBezTo>
                <a:cubicBezTo>
                  <a:pt x="639" y="1103"/>
                  <a:pt x="604" y="1124"/>
                  <a:pt x="604" y="1124"/>
                </a:cubicBezTo>
                <a:cubicBezTo>
                  <a:pt x="592" y="1178"/>
                  <a:pt x="617" y="1246"/>
                  <a:pt x="648" y="1292"/>
                </a:cubicBezTo>
                <a:cubicBezTo>
                  <a:pt x="660" y="1310"/>
                  <a:pt x="687" y="1342"/>
                  <a:pt x="687" y="1342"/>
                </a:cubicBezTo>
                <a:cubicBezTo>
                  <a:pt x="614" y="1417"/>
                  <a:pt x="490" y="1425"/>
                  <a:pt x="402" y="1482"/>
                </a:cubicBezTo>
                <a:cubicBezTo>
                  <a:pt x="387" y="1565"/>
                  <a:pt x="483" y="1638"/>
                  <a:pt x="525" y="1700"/>
                </a:cubicBezTo>
                <a:cubicBezTo>
                  <a:pt x="528" y="1712"/>
                  <a:pt x="538" y="1733"/>
                  <a:pt x="525" y="1745"/>
                </a:cubicBezTo>
                <a:cubicBezTo>
                  <a:pt x="509" y="1760"/>
                  <a:pt x="488" y="1768"/>
                  <a:pt x="469" y="1779"/>
                </a:cubicBezTo>
                <a:cubicBezTo>
                  <a:pt x="440" y="1797"/>
                  <a:pt x="420" y="1839"/>
                  <a:pt x="402" y="1868"/>
                </a:cubicBezTo>
                <a:cubicBezTo>
                  <a:pt x="398" y="1881"/>
                  <a:pt x="398" y="1896"/>
                  <a:pt x="391" y="1907"/>
                </a:cubicBezTo>
                <a:cubicBezTo>
                  <a:pt x="386" y="1914"/>
                  <a:pt x="374" y="1912"/>
                  <a:pt x="369" y="1918"/>
                </a:cubicBezTo>
                <a:cubicBezTo>
                  <a:pt x="343" y="1948"/>
                  <a:pt x="365" y="1961"/>
                  <a:pt x="307" y="1974"/>
                </a:cubicBezTo>
                <a:cubicBezTo>
                  <a:pt x="253" y="1812"/>
                  <a:pt x="14" y="1314"/>
                  <a:pt x="0" y="985"/>
                </a:cubicBezTo>
                <a:lnTo>
                  <a:pt x="22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14340" name="Freeform 3"/>
          <p:cNvSpPr>
            <a:spLocks/>
          </p:cNvSpPr>
          <p:nvPr/>
        </p:nvSpPr>
        <p:spPr bwMode="auto">
          <a:xfrm rot="5400000">
            <a:off x="4130874" y="375642"/>
            <a:ext cx="817959" cy="2350294"/>
          </a:xfrm>
          <a:custGeom>
            <a:avLst/>
            <a:gdLst>
              <a:gd name="T0" fmla="*/ 2147483647 w 687"/>
              <a:gd name="T1" fmla="*/ 0 h 1974"/>
              <a:gd name="T2" fmla="*/ 2147483647 w 687"/>
              <a:gd name="T3" fmla="*/ 2147483647 h 1974"/>
              <a:gd name="T4" fmla="*/ 2147483647 w 687"/>
              <a:gd name="T5" fmla="*/ 2147483647 h 1974"/>
              <a:gd name="T6" fmla="*/ 2147483647 w 687"/>
              <a:gd name="T7" fmla="*/ 2147483647 h 1974"/>
              <a:gd name="T8" fmla="*/ 2147483647 w 687"/>
              <a:gd name="T9" fmla="*/ 2147483647 h 1974"/>
              <a:gd name="T10" fmla="*/ 2147483647 w 687"/>
              <a:gd name="T11" fmla="*/ 2147483647 h 1974"/>
              <a:gd name="T12" fmla="*/ 2147483647 w 687"/>
              <a:gd name="T13" fmla="*/ 2147483647 h 1974"/>
              <a:gd name="T14" fmla="*/ 2147483647 w 687"/>
              <a:gd name="T15" fmla="*/ 2147483647 h 1974"/>
              <a:gd name="T16" fmla="*/ 2147483647 w 687"/>
              <a:gd name="T17" fmla="*/ 2147483647 h 1974"/>
              <a:gd name="T18" fmla="*/ 2147483647 w 687"/>
              <a:gd name="T19" fmla="*/ 2147483647 h 1974"/>
              <a:gd name="T20" fmla="*/ 2147483647 w 687"/>
              <a:gd name="T21" fmla="*/ 2147483647 h 1974"/>
              <a:gd name="T22" fmla="*/ 2147483647 w 687"/>
              <a:gd name="T23" fmla="*/ 2147483647 h 1974"/>
              <a:gd name="T24" fmla="*/ 2147483647 w 687"/>
              <a:gd name="T25" fmla="*/ 2147483647 h 1974"/>
              <a:gd name="T26" fmla="*/ 2147483647 w 687"/>
              <a:gd name="T27" fmla="*/ 2147483647 h 1974"/>
              <a:gd name="T28" fmla="*/ 2147483647 w 687"/>
              <a:gd name="T29" fmla="*/ 2147483647 h 1974"/>
              <a:gd name="T30" fmla="*/ 2147483647 w 687"/>
              <a:gd name="T31" fmla="*/ 2147483647 h 1974"/>
              <a:gd name="T32" fmla="*/ 2147483647 w 687"/>
              <a:gd name="T33" fmla="*/ 2147483647 h 1974"/>
              <a:gd name="T34" fmla="*/ 2147483647 w 687"/>
              <a:gd name="T35" fmla="*/ 2147483647 h 1974"/>
              <a:gd name="T36" fmla="*/ 2147483647 w 687"/>
              <a:gd name="T37" fmla="*/ 2147483647 h 1974"/>
              <a:gd name="T38" fmla="*/ 2147483647 w 687"/>
              <a:gd name="T39" fmla="*/ 2147483647 h 1974"/>
              <a:gd name="T40" fmla="*/ 2147483647 w 687"/>
              <a:gd name="T41" fmla="*/ 2147483647 h 1974"/>
              <a:gd name="T42" fmla="*/ 2147483647 w 687"/>
              <a:gd name="T43" fmla="*/ 2147483647 h 1974"/>
              <a:gd name="T44" fmla="*/ 2147483647 w 687"/>
              <a:gd name="T45" fmla="*/ 2147483647 h 1974"/>
              <a:gd name="T46" fmla="*/ 0 w 687"/>
              <a:gd name="T47" fmla="*/ 2147483647 h 1974"/>
              <a:gd name="T48" fmla="*/ 2147483647 w 687"/>
              <a:gd name="T49" fmla="*/ 0 h 19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87"/>
              <a:gd name="T76" fmla="*/ 0 h 1974"/>
              <a:gd name="T77" fmla="*/ 687 w 687"/>
              <a:gd name="T78" fmla="*/ 1974 h 19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87" h="1974">
                <a:moveTo>
                  <a:pt x="223" y="0"/>
                </a:moveTo>
                <a:cubicBezTo>
                  <a:pt x="300" y="77"/>
                  <a:pt x="418" y="124"/>
                  <a:pt x="481" y="213"/>
                </a:cubicBezTo>
                <a:cubicBezTo>
                  <a:pt x="473" y="264"/>
                  <a:pt x="461" y="269"/>
                  <a:pt x="419" y="297"/>
                </a:cubicBezTo>
                <a:cubicBezTo>
                  <a:pt x="405" y="325"/>
                  <a:pt x="390" y="344"/>
                  <a:pt x="380" y="375"/>
                </a:cubicBezTo>
                <a:cubicBezTo>
                  <a:pt x="391" y="425"/>
                  <a:pt x="409" y="477"/>
                  <a:pt x="458" y="504"/>
                </a:cubicBezTo>
                <a:cubicBezTo>
                  <a:pt x="490" y="522"/>
                  <a:pt x="527" y="527"/>
                  <a:pt x="559" y="548"/>
                </a:cubicBezTo>
                <a:cubicBezTo>
                  <a:pt x="572" y="593"/>
                  <a:pt x="502" y="611"/>
                  <a:pt x="475" y="638"/>
                </a:cubicBezTo>
                <a:cubicBezTo>
                  <a:pt x="456" y="657"/>
                  <a:pt x="450" y="681"/>
                  <a:pt x="441" y="705"/>
                </a:cubicBezTo>
                <a:cubicBezTo>
                  <a:pt x="447" y="725"/>
                  <a:pt x="447" y="748"/>
                  <a:pt x="458" y="766"/>
                </a:cubicBezTo>
                <a:cubicBezTo>
                  <a:pt x="477" y="796"/>
                  <a:pt x="535" y="844"/>
                  <a:pt x="570" y="862"/>
                </a:cubicBezTo>
                <a:cubicBezTo>
                  <a:pt x="607" y="882"/>
                  <a:pt x="620" y="878"/>
                  <a:pt x="648" y="906"/>
                </a:cubicBezTo>
                <a:cubicBezTo>
                  <a:pt x="654" y="1018"/>
                  <a:pt x="662" y="999"/>
                  <a:pt x="643" y="1085"/>
                </a:cubicBezTo>
                <a:cubicBezTo>
                  <a:pt x="639" y="1103"/>
                  <a:pt x="604" y="1124"/>
                  <a:pt x="604" y="1124"/>
                </a:cubicBezTo>
                <a:cubicBezTo>
                  <a:pt x="592" y="1178"/>
                  <a:pt x="617" y="1246"/>
                  <a:pt x="648" y="1292"/>
                </a:cubicBezTo>
                <a:cubicBezTo>
                  <a:pt x="660" y="1310"/>
                  <a:pt x="687" y="1342"/>
                  <a:pt x="687" y="1342"/>
                </a:cubicBezTo>
                <a:cubicBezTo>
                  <a:pt x="614" y="1417"/>
                  <a:pt x="490" y="1425"/>
                  <a:pt x="402" y="1482"/>
                </a:cubicBezTo>
                <a:cubicBezTo>
                  <a:pt x="387" y="1565"/>
                  <a:pt x="483" y="1638"/>
                  <a:pt x="525" y="1700"/>
                </a:cubicBezTo>
                <a:cubicBezTo>
                  <a:pt x="528" y="1712"/>
                  <a:pt x="538" y="1733"/>
                  <a:pt x="525" y="1745"/>
                </a:cubicBezTo>
                <a:cubicBezTo>
                  <a:pt x="509" y="1760"/>
                  <a:pt x="488" y="1768"/>
                  <a:pt x="469" y="1779"/>
                </a:cubicBezTo>
                <a:cubicBezTo>
                  <a:pt x="440" y="1797"/>
                  <a:pt x="420" y="1839"/>
                  <a:pt x="402" y="1868"/>
                </a:cubicBezTo>
                <a:cubicBezTo>
                  <a:pt x="398" y="1881"/>
                  <a:pt x="398" y="1896"/>
                  <a:pt x="391" y="1907"/>
                </a:cubicBezTo>
                <a:cubicBezTo>
                  <a:pt x="386" y="1914"/>
                  <a:pt x="374" y="1912"/>
                  <a:pt x="369" y="1918"/>
                </a:cubicBezTo>
                <a:cubicBezTo>
                  <a:pt x="343" y="1948"/>
                  <a:pt x="365" y="1961"/>
                  <a:pt x="307" y="1974"/>
                </a:cubicBezTo>
                <a:cubicBezTo>
                  <a:pt x="253" y="1812"/>
                  <a:pt x="14" y="1314"/>
                  <a:pt x="0" y="985"/>
                </a:cubicBezTo>
                <a:lnTo>
                  <a:pt x="223" y="0"/>
                </a:lnTo>
                <a:close/>
              </a:path>
            </a:pathLst>
          </a:custGeom>
          <a:solidFill>
            <a:srgbClr val="0066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14341" name="Freeform 4"/>
          <p:cNvSpPr>
            <a:spLocks/>
          </p:cNvSpPr>
          <p:nvPr/>
        </p:nvSpPr>
        <p:spPr bwMode="auto">
          <a:xfrm rot="10800000">
            <a:off x="5272088" y="1402557"/>
            <a:ext cx="800100" cy="2350294"/>
          </a:xfrm>
          <a:custGeom>
            <a:avLst/>
            <a:gdLst>
              <a:gd name="T0" fmla="*/ 2147483647 w 687"/>
              <a:gd name="T1" fmla="*/ 0 h 1974"/>
              <a:gd name="T2" fmla="*/ 2147483647 w 687"/>
              <a:gd name="T3" fmla="*/ 2147483647 h 1974"/>
              <a:gd name="T4" fmla="*/ 2147483647 w 687"/>
              <a:gd name="T5" fmla="*/ 2147483647 h 1974"/>
              <a:gd name="T6" fmla="*/ 2147483647 w 687"/>
              <a:gd name="T7" fmla="*/ 2147483647 h 1974"/>
              <a:gd name="T8" fmla="*/ 2147483647 w 687"/>
              <a:gd name="T9" fmla="*/ 2147483647 h 1974"/>
              <a:gd name="T10" fmla="*/ 2147483647 w 687"/>
              <a:gd name="T11" fmla="*/ 2147483647 h 1974"/>
              <a:gd name="T12" fmla="*/ 2147483647 w 687"/>
              <a:gd name="T13" fmla="*/ 2147483647 h 1974"/>
              <a:gd name="T14" fmla="*/ 2147483647 w 687"/>
              <a:gd name="T15" fmla="*/ 2147483647 h 1974"/>
              <a:gd name="T16" fmla="*/ 2147483647 w 687"/>
              <a:gd name="T17" fmla="*/ 2147483647 h 1974"/>
              <a:gd name="T18" fmla="*/ 2147483647 w 687"/>
              <a:gd name="T19" fmla="*/ 2147483647 h 1974"/>
              <a:gd name="T20" fmla="*/ 2147483647 w 687"/>
              <a:gd name="T21" fmla="*/ 2147483647 h 1974"/>
              <a:gd name="T22" fmla="*/ 2147483647 w 687"/>
              <a:gd name="T23" fmla="*/ 2147483647 h 1974"/>
              <a:gd name="T24" fmla="*/ 2147483647 w 687"/>
              <a:gd name="T25" fmla="*/ 2147483647 h 1974"/>
              <a:gd name="T26" fmla="*/ 2147483647 w 687"/>
              <a:gd name="T27" fmla="*/ 2147483647 h 1974"/>
              <a:gd name="T28" fmla="*/ 2147483647 w 687"/>
              <a:gd name="T29" fmla="*/ 2147483647 h 1974"/>
              <a:gd name="T30" fmla="*/ 2147483647 w 687"/>
              <a:gd name="T31" fmla="*/ 2147483647 h 1974"/>
              <a:gd name="T32" fmla="*/ 2147483647 w 687"/>
              <a:gd name="T33" fmla="*/ 2147483647 h 1974"/>
              <a:gd name="T34" fmla="*/ 2147483647 w 687"/>
              <a:gd name="T35" fmla="*/ 2147483647 h 1974"/>
              <a:gd name="T36" fmla="*/ 2147483647 w 687"/>
              <a:gd name="T37" fmla="*/ 2147483647 h 1974"/>
              <a:gd name="T38" fmla="*/ 2147483647 w 687"/>
              <a:gd name="T39" fmla="*/ 2147483647 h 1974"/>
              <a:gd name="T40" fmla="*/ 2147483647 w 687"/>
              <a:gd name="T41" fmla="*/ 2147483647 h 1974"/>
              <a:gd name="T42" fmla="*/ 2147483647 w 687"/>
              <a:gd name="T43" fmla="*/ 2147483647 h 1974"/>
              <a:gd name="T44" fmla="*/ 2147483647 w 687"/>
              <a:gd name="T45" fmla="*/ 2147483647 h 1974"/>
              <a:gd name="T46" fmla="*/ 0 w 687"/>
              <a:gd name="T47" fmla="*/ 2147483647 h 1974"/>
              <a:gd name="T48" fmla="*/ 2147483647 w 687"/>
              <a:gd name="T49" fmla="*/ 0 h 19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87"/>
              <a:gd name="T76" fmla="*/ 0 h 1974"/>
              <a:gd name="T77" fmla="*/ 687 w 687"/>
              <a:gd name="T78" fmla="*/ 1974 h 19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87" h="1974">
                <a:moveTo>
                  <a:pt x="223" y="0"/>
                </a:moveTo>
                <a:cubicBezTo>
                  <a:pt x="300" y="77"/>
                  <a:pt x="418" y="124"/>
                  <a:pt x="481" y="213"/>
                </a:cubicBezTo>
                <a:cubicBezTo>
                  <a:pt x="473" y="264"/>
                  <a:pt x="461" y="269"/>
                  <a:pt x="419" y="297"/>
                </a:cubicBezTo>
                <a:cubicBezTo>
                  <a:pt x="405" y="325"/>
                  <a:pt x="390" y="344"/>
                  <a:pt x="380" y="375"/>
                </a:cubicBezTo>
                <a:cubicBezTo>
                  <a:pt x="391" y="425"/>
                  <a:pt x="409" y="477"/>
                  <a:pt x="458" y="504"/>
                </a:cubicBezTo>
                <a:cubicBezTo>
                  <a:pt x="490" y="522"/>
                  <a:pt x="527" y="527"/>
                  <a:pt x="559" y="548"/>
                </a:cubicBezTo>
                <a:cubicBezTo>
                  <a:pt x="572" y="593"/>
                  <a:pt x="502" y="611"/>
                  <a:pt x="475" y="638"/>
                </a:cubicBezTo>
                <a:cubicBezTo>
                  <a:pt x="456" y="657"/>
                  <a:pt x="450" y="681"/>
                  <a:pt x="441" y="705"/>
                </a:cubicBezTo>
                <a:cubicBezTo>
                  <a:pt x="447" y="725"/>
                  <a:pt x="447" y="748"/>
                  <a:pt x="458" y="766"/>
                </a:cubicBezTo>
                <a:cubicBezTo>
                  <a:pt x="477" y="796"/>
                  <a:pt x="535" y="844"/>
                  <a:pt x="570" y="862"/>
                </a:cubicBezTo>
                <a:cubicBezTo>
                  <a:pt x="607" y="882"/>
                  <a:pt x="620" y="878"/>
                  <a:pt x="648" y="906"/>
                </a:cubicBezTo>
                <a:cubicBezTo>
                  <a:pt x="654" y="1018"/>
                  <a:pt x="662" y="999"/>
                  <a:pt x="643" y="1085"/>
                </a:cubicBezTo>
                <a:cubicBezTo>
                  <a:pt x="639" y="1103"/>
                  <a:pt x="604" y="1124"/>
                  <a:pt x="604" y="1124"/>
                </a:cubicBezTo>
                <a:cubicBezTo>
                  <a:pt x="592" y="1178"/>
                  <a:pt x="617" y="1246"/>
                  <a:pt x="648" y="1292"/>
                </a:cubicBezTo>
                <a:cubicBezTo>
                  <a:pt x="660" y="1310"/>
                  <a:pt x="687" y="1342"/>
                  <a:pt x="687" y="1342"/>
                </a:cubicBezTo>
                <a:cubicBezTo>
                  <a:pt x="614" y="1417"/>
                  <a:pt x="490" y="1425"/>
                  <a:pt x="402" y="1482"/>
                </a:cubicBezTo>
                <a:cubicBezTo>
                  <a:pt x="387" y="1565"/>
                  <a:pt x="483" y="1638"/>
                  <a:pt x="525" y="1700"/>
                </a:cubicBezTo>
                <a:cubicBezTo>
                  <a:pt x="528" y="1712"/>
                  <a:pt x="538" y="1733"/>
                  <a:pt x="525" y="1745"/>
                </a:cubicBezTo>
                <a:cubicBezTo>
                  <a:pt x="509" y="1760"/>
                  <a:pt x="488" y="1768"/>
                  <a:pt x="469" y="1779"/>
                </a:cubicBezTo>
                <a:cubicBezTo>
                  <a:pt x="440" y="1797"/>
                  <a:pt x="420" y="1839"/>
                  <a:pt x="402" y="1868"/>
                </a:cubicBezTo>
                <a:cubicBezTo>
                  <a:pt x="398" y="1881"/>
                  <a:pt x="398" y="1896"/>
                  <a:pt x="391" y="1907"/>
                </a:cubicBezTo>
                <a:cubicBezTo>
                  <a:pt x="386" y="1914"/>
                  <a:pt x="374" y="1912"/>
                  <a:pt x="369" y="1918"/>
                </a:cubicBezTo>
                <a:cubicBezTo>
                  <a:pt x="343" y="1948"/>
                  <a:pt x="365" y="1961"/>
                  <a:pt x="307" y="1974"/>
                </a:cubicBezTo>
                <a:cubicBezTo>
                  <a:pt x="253" y="1812"/>
                  <a:pt x="14" y="1314"/>
                  <a:pt x="0" y="985"/>
                </a:cubicBezTo>
                <a:lnTo>
                  <a:pt x="223" y="0"/>
                </a:lnTo>
                <a:close/>
              </a:path>
            </a:pathLst>
          </a:cu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14342" name="Freeform 5"/>
          <p:cNvSpPr>
            <a:spLocks/>
          </p:cNvSpPr>
          <p:nvPr/>
        </p:nvSpPr>
        <p:spPr bwMode="auto">
          <a:xfrm rot="-5400000">
            <a:off x="4216599" y="2529483"/>
            <a:ext cx="817960" cy="2350294"/>
          </a:xfrm>
          <a:custGeom>
            <a:avLst/>
            <a:gdLst>
              <a:gd name="T0" fmla="*/ 2147483647 w 687"/>
              <a:gd name="T1" fmla="*/ 0 h 1974"/>
              <a:gd name="T2" fmla="*/ 2147483647 w 687"/>
              <a:gd name="T3" fmla="*/ 2147483647 h 1974"/>
              <a:gd name="T4" fmla="*/ 2147483647 w 687"/>
              <a:gd name="T5" fmla="*/ 2147483647 h 1974"/>
              <a:gd name="T6" fmla="*/ 2147483647 w 687"/>
              <a:gd name="T7" fmla="*/ 2147483647 h 1974"/>
              <a:gd name="T8" fmla="*/ 2147483647 w 687"/>
              <a:gd name="T9" fmla="*/ 2147483647 h 1974"/>
              <a:gd name="T10" fmla="*/ 2147483647 w 687"/>
              <a:gd name="T11" fmla="*/ 2147483647 h 1974"/>
              <a:gd name="T12" fmla="*/ 2147483647 w 687"/>
              <a:gd name="T13" fmla="*/ 2147483647 h 1974"/>
              <a:gd name="T14" fmla="*/ 2147483647 w 687"/>
              <a:gd name="T15" fmla="*/ 2147483647 h 1974"/>
              <a:gd name="T16" fmla="*/ 2147483647 w 687"/>
              <a:gd name="T17" fmla="*/ 2147483647 h 1974"/>
              <a:gd name="T18" fmla="*/ 2147483647 w 687"/>
              <a:gd name="T19" fmla="*/ 2147483647 h 1974"/>
              <a:gd name="T20" fmla="*/ 2147483647 w 687"/>
              <a:gd name="T21" fmla="*/ 2147483647 h 1974"/>
              <a:gd name="T22" fmla="*/ 2147483647 w 687"/>
              <a:gd name="T23" fmla="*/ 2147483647 h 1974"/>
              <a:gd name="T24" fmla="*/ 2147483647 w 687"/>
              <a:gd name="T25" fmla="*/ 2147483647 h 1974"/>
              <a:gd name="T26" fmla="*/ 2147483647 w 687"/>
              <a:gd name="T27" fmla="*/ 2147483647 h 1974"/>
              <a:gd name="T28" fmla="*/ 2147483647 w 687"/>
              <a:gd name="T29" fmla="*/ 2147483647 h 1974"/>
              <a:gd name="T30" fmla="*/ 2147483647 w 687"/>
              <a:gd name="T31" fmla="*/ 2147483647 h 1974"/>
              <a:gd name="T32" fmla="*/ 2147483647 w 687"/>
              <a:gd name="T33" fmla="*/ 2147483647 h 1974"/>
              <a:gd name="T34" fmla="*/ 2147483647 w 687"/>
              <a:gd name="T35" fmla="*/ 2147483647 h 1974"/>
              <a:gd name="T36" fmla="*/ 2147483647 w 687"/>
              <a:gd name="T37" fmla="*/ 2147483647 h 1974"/>
              <a:gd name="T38" fmla="*/ 2147483647 w 687"/>
              <a:gd name="T39" fmla="*/ 2147483647 h 1974"/>
              <a:gd name="T40" fmla="*/ 2147483647 w 687"/>
              <a:gd name="T41" fmla="*/ 2147483647 h 1974"/>
              <a:gd name="T42" fmla="*/ 2147483647 w 687"/>
              <a:gd name="T43" fmla="*/ 2147483647 h 1974"/>
              <a:gd name="T44" fmla="*/ 2147483647 w 687"/>
              <a:gd name="T45" fmla="*/ 2147483647 h 1974"/>
              <a:gd name="T46" fmla="*/ 0 w 687"/>
              <a:gd name="T47" fmla="*/ 2147483647 h 1974"/>
              <a:gd name="T48" fmla="*/ 2147483647 w 687"/>
              <a:gd name="T49" fmla="*/ 0 h 19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87"/>
              <a:gd name="T76" fmla="*/ 0 h 1974"/>
              <a:gd name="T77" fmla="*/ 687 w 687"/>
              <a:gd name="T78" fmla="*/ 1974 h 19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87" h="1974">
                <a:moveTo>
                  <a:pt x="223" y="0"/>
                </a:moveTo>
                <a:cubicBezTo>
                  <a:pt x="300" y="77"/>
                  <a:pt x="418" y="124"/>
                  <a:pt x="481" y="213"/>
                </a:cubicBezTo>
                <a:cubicBezTo>
                  <a:pt x="473" y="264"/>
                  <a:pt x="461" y="269"/>
                  <a:pt x="419" y="297"/>
                </a:cubicBezTo>
                <a:cubicBezTo>
                  <a:pt x="405" y="325"/>
                  <a:pt x="390" y="344"/>
                  <a:pt x="380" y="375"/>
                </a:cubicBezTo>
                <a:cubicBezTo>
                  <a:pt x="391" y="425"/>
                  <a:pt x="409" y="477"/>
                  <a:pt x="458" y="504"/>
                </a:cubicBezTo>
                <a:cubicBezTo>
                  <a:pt x="490" y="522"/>
                  <a:pt x="527" y="527"/>
                  <a:pt x="559" y="548"/>
                </a:cubicBezTo>
                <a:cubicBezTo>
                  <a:pt x="572" y="593"/>
                  <a:pt x="502" y="611"/>
                  <a:pt x="475" y="638"/>
                </a:cubicBezTo>
                <a:cubicBezTo>
                  <a:pt x="456" y="657"/>
                  <a:pt x="450" y="681"/>
                  <a:pt x="441" y="705"/>
                </a:cubicBezTo>
                <a:cubicBezTo>
                  <a:pt x="447" y="725"/>
                  <a:pt x="447" y="748"/>
                  <a:pt x="458" y="766"/>
                </a:cubicBezTo>
                <a:cubicBezTo>
                  <a:pt x="477" y="796"/>
                  <a:pt x="535" y="844"/>
                  <a:pt x="570" y="862"/>
                </a:cubicBezTo>
                <a:cubicBezTo>
                  <a:pt x="607" y="882"/>
                  <a:pt x="620" y="878"/>
                  <a:pt x="648" y="906"/>
                </a:cubicBezTo>
                <a:cubicBezTo>
                  <a:pt x="654" y="1018"/>
                  <a:pt x="662" y="999"/>
                  <a:pt x="643" y="1085"/>
                </a:cubicBezTo>
                <a:cubicBezTo>
                  <a:pt x="639" y="1103"/>
                  <a:pt x="604" y="1124"/>
                  <a:pt x="604" y="1124"/>
                </a:cubicBezTo>
                <a:cubicBezTo>
                  <a:pt x="592" y="1178"/>
                  <a:pt x="617" y="1246"/>
                  <a:pt x="648" y="1292"/>
                </a:cubicBezTo>
                <a:cubicBezTo>
                  <a:pt x="660" y="1310"/>
                  <a:pt x="687" y="1342"/>
                  <a:pt x="687" y="1342"/>
                </a:cubicBezTo>
                <a:cubicBezTo>
                  <a:pt x="614" y="1417"/>
                  <a:pt x="490" y="1425"/>
                  <a:pt x="402" y="1482"/>
                </a:cubicBezTo>
                <a:cubicBezTo>
                  <a:pt x="387" y="1565"/>
                  <a:pt x="483" y="1638"/>
                  <a:pt x="525" y="1700"/>
                </a:cubicBezTo>
                <a:cubicBezTo>
                  <a:pt x="528" y="1712"/>
                  <a:pt x="538" y="1733"/>
                  <a:pt x="525" y="1745"/>
                </a:cubicBezTo>
                <a:cubicBezTo>
                  <a:pt x="509" y="1760"/>
                  <a:pt x="488" y="1768"/>
                  <a:pt x="469" y="1779"/>
                </a:cubicBezTo>
                <a:cubicBezTo>
                  <a:pt x="440" y="1797"/>
                  <a:pt x="420" y="1839"/>
                  <a:pt x="402" y="1868"/>
                </a:cubicBezTo>
                <a:cubicBezTo>
                  <a:pt x="398" y="1881"/>
                  <a:pt x="398" y="1896"/>
                  <a:pt x="391" y="1907"/>
                </a:cubicBezTo>
                <a:cubicBezTo>
                  <a:pt x="386" y="1914"/>
                  <a:pt x="374" y="1912"/>
                  <a:pt x="369" y="1918"/>
                </a:cubicBezTo>
                <a:cubicBezTo>
                  <a:pt x="343" y="1948"/>
                  <a:pt x="365" y="1961"/>
                  <a:pt x="307" y="1974"/>
                </a:cubicBezTo>
                <a:cubicBezTo>
                  <a:pt x="253" y="1812"/>
                  <a:pt x="14" y="1314"/>
                  <a:pt x="0" y="985"/>
                </a:cubicBezTo>
                <a:lnTo>
                  <a:pt x="223" y="0"/>
                </a:lnTo>
                <a:close/>
              </a:path>
            </a:pathLst>
          </a:custGeom>
          <a:solidFill>
            <a:srgbClr val="0000C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14343" name="Text Box 6"/>
          <p:cNvSpPr txBox="1">
            <a:spLocks noChangeArrowheads="1"/>
          </p:cNvSpPr>
          <p:nvPr/>
        </p:nvSpPr>
        <p:spPr bwMode="auto">
          <a:xfrm>
            <a:off x="1725216" y="2531269"/>
            <a:ext cx="14859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350"/>
              <a:t>поставщики</a:t>
            </a:r>
          </a:p>
        </p:txBody>
      </p:sp>
      <p:sp>
        <p:nvSpPr>
          <p:cNvPr id="14344" name="Oval 7"/>
          <p:cNvSpPr>
            <a:spLocks noChangeArrowheads="1"/>
          </p:cNvSpPr>
          <p:nvPr/>
        </p:nvSpPr>
        <p:spPr bwMode="auto">
          <a:xfrm>
            <a:off x="3182541" y="1129904"/>
            <a:ext cx="2686050" cy="2686050"/>
          </a:xfrm>
          <a:prstGeom prst="ellipse">
            <a:avLst/>
          </a:prstGeom>
          <a:solidFill>
            <a:srgbClr val="CCECFF">
              <a:alpha val="50195"/>
            </a:srgbClr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14345" name="Text Box 8"/>
          <p:cNvSpPr txBox="1">
            <a:spLocks noChangeArrowheads="1"/>
          </p:cNvSpPr>
          <p:nvPr/>
        </p:nvSpPr>
        <p:spPr bwMode="auto">
          <a:xfrm>
            <a:off x="6107906" y="2531269"/>
            <a:ext cx="165735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350"/>
              <a:t>потребители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3832622" y="797719"/>
            <a:ext cx="14859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350"/>
              <a:t>государство</a:t>
            </a:r>
          </a:p>
        </p:txBody>
      </p:sp>
      <p:sp>
        <p:nvSpPr>
          <p:cNvPr id="14347" name="Text Box 10"/>
          <p:cNvSpPr txBox="1">
            <a:spLocks noChangeArrowheads="1"/>
          </p:cNvSpPr>
          <p:nvPr/>
        </p:nvSpPr>
        <p:spPr bwMode="auto">
          <a:xfrm>
            <a:off x="2822973" y="4115991"/>
            <a:ext cx="380285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350"/>
              <a:t>внутренняя организация</a:t>
            </a:r>
          </a:p>
        </p:txBody>
      </p:sp>
      <p:sp>
        <p:nvSpPr>
          <p:cNvPr id="14348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3569" y="160719"/>
            <a:ext cx="7145964" cy="321470"/>
          </a:xfrm>
          <a:noFill/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700" dirty="0">
                <a:solidFill>
                  <a:schemeClr val="accent1">
                    <a:lumMod val="75000"/>
                  </a:schemeClr>
                </a:solidFill>
              </a:rPr>
              <a:t>Источники экономических потерь </a:t>
            </a:r>
          </a:p>
        </p:txBody>
      </p:sp>
      <p:sp>
        <p:nvSpPr>
          <p:cNvPr id="14349" name="Text Box 12"/>
          <p:cNvSpPr txBox="1">
            <a:spLocks noChangeArrowheads="1"/>
          </p:cNvSpPr>
          <p:nvPr/>
        </p:nvSpPr>
        <p:spPr bwMode="auto">
          <a:xfrm>
            <a:off x="4343400" y="2481262"/>
            <a:ext cx="45839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350"/>
              <a:t>ДС</a:t>
            </a:r>
          </a:p>
        </p:txBody>
      </p:sp>
    </p:spTree>
    <p:extLst>
      <p:ext uri="{BB962C8B-B14F-4D97-AF65-F5344CB8AC3E}">
        <p14:creationId xmlns:p14="http://schemas.microsoft.com/office/powerpoint/2010/main" val="3025431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87524" y="-38125"/>
            <a:ext cx="7280045" cy="857251"/>
          </a:xfrm>
        </p:spPr>
        <p:txBody>
          <a:bodyPr/>
          <a:lstStyle/>
          <a:p>
            <a:pPr eaLnBrk="1" hangingPunct="1"/>
            <a:r>
              <a:rPr lang="ru-RU" dirty="0">
                <a:solidFill>
                  <a:srgbClr val="121B44"/>
                </a:solidFill>
                <a:latin typeface="Arial Black" pitchFamily="34" charset="0"/>
              </a:rPr>
              <a:t>             </a:t>
            </a:r>
            <a:r>
              <a:rPr lang="ru-RU" dirty="0">
                <a:solidFill>
                  <a:srgbClr val="121B44"/>
                </a:solidFill>
                <a:latin typeface="+mj-lt"/>
              </a:rPr>
              <a:t>Квадрат прояснения </a:t>
            </a:r>
            <a:r>
              <a:rPr lang="ru-RU" dirty="0" smtClean="0">
                <a:solidFill>
                  <a:srgbClr val="121B44"/>
                </a:solidFill>
                <a:latin typeface="+mj-lt"/>
              </a:rPr>
              <a:t>задачи (7/9) </a:t>
            </a:r>
            <a:endParaRPr lang="ru-RU" dirty="0">
              <a:solidFill>
                <a:srgbClr val="121B44"/>
              </a:solidFill>
              <a:latin typeface="+mj-lt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305050" y="1221581"/>
            <a:ext cx="4751785" cy="1315745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700">
                <a:solidFill>
                  <a:srgbClr val="009900"/>
                </a:solidFill>
              </a:rPr>
              <a:t>Что?</a:t>
            </a:r>
          </a:p>
          <a:p>
            <a:pPr>
              <a:spcBef>
                <a:spcPct val="50000"/>
              </a:spcBef>
            </a:pPr>
            <a:r>
              <a:rPr lang="ru-RU" sz="1500"/>
              <a:t>Менеджер проекта должен помнить о явлении </a:t>
            </a:r>
            <a:r>
              <a:rPr lang="en-US" sz="1500" i="1"/>
              <a:t>Scope Creep </a:t>
            </a:r>
            <a:r>
              <a:rPr lang="ru-RU" sz="1500"/>
              <a:t>(спонтанном разрастании объёма работ)</a:t>
            </a:r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9869" y="4030266"/>
            <a:ext cx="10001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408" y="2548418"/>
            <a:ext cx="3004748" cy="223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685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-75010"/>
            <a:ext cx="7478588" cy="857251"/>
          </a:xfrm>
        </p:spPr>
        <p:txBody>
          <a:bodyPr/>
          <a:lstStyle/>
          <a:p>
            <a:pPr eaLnBrk="1" hangingPunct="1"/>
            <a:r>
              <a:rPr lang="ru-RU" dirty="0">
                <a:solidFill>
                  <a:srgbClr val="121B44"/>
                </a:solidFill>
                <a:latin typeface="Arial Black" pitchFamily="34" charset="0"/>
              </a:rPr>
              <a:t>            </a:t>
            </a:r>
            <a:r>
              <a:rPr lang="ru-RU" dirty="0">
                <a:solidFill>
                  <a:srgbClr val="121B44"/>
                </a:solidFill>
                <a:latin typeface="+mj-lt"/>
              </a:rPr>
              <a:t> Квадрат прояснения </a:t>
            </a:r>
            <a:r>
              <a:rPr lang="ru-RU" dirty="0" smtClean="0">
                <a:solidFill>
                  <a:srgbClr val="121B44"/>
                </a:solidFill>
                <a:latin typeface="+mj-lt"/>
              </a:rPr>
              <a:t>задачи (8/9)</a:t>
            </a:r>
            <a:endParaRPr lang="ru-RU" dirty="0">
              <a:solidFill>
                <a:srgbClr val="121B44"/>
              </a:solidFill>
              <a:latin typeface="+mj-lt"/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59532" y="1221582"/>
            <a:ext cx="8280920" cy="2862322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700" dirty="0">
                <a:solidFill>
                  <a:srgbClr val="009900"/>
                </a:solidFill>
              </a:rPr>
              <a:t>Что?</a:t>
            </a:r>
          </a:p>
          <a:p>
            <a:pPr>
              <a:spcBef>
                <a:spcPct val="50000"/>
              </a:spcBef>
            </a:pPr>
            <a:r>
              <a:rPr lang="ru-RU" sz="1500" dirty="0"/>
              <a:t>Основные причины </a:t>
            </a:r>
            <a:r>
              <a:rPr lang="ru-RU" sz="2000" b="1" dirty="0"/>
              <a:t>спонтанного разрастания объёма работ </a:t>
            </a:r>
            <a:r>
              <a:rPr lang="ru-RU" sz="1500" dirty="0"/>
              <a:t>следующие:</a:t>
            </a:r>
          </a:p>
          <a:p>
            <a:pPr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endParaRPr lang="ru-RU" sz="1350" dirty="0"/>
          </a:p>
          <a:p>
            <a:pPr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350" dirty="0"/>
              <a:t>недостаток ясности в первоначальном описании целей проекта и объёма работ;</a:t>
            </a:r>
          </a:p>
          <a:p>
            <a:pPr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350" dirty="0"/>
              <a:t>желание внести в проект «малые» изменения без формальных процедур рассмотрения и одобрения; </a:t>
            </a:r>
          </a:p>
          <a:p>
            <a:pPr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350" dirty="0"/>
              <a:t>разрешение вносить изменения сотрудникам, чья работа не связана с этими изменениями;</a:t>
            </a:r>
          </a:p>
          <a:p>
            <a:pPr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350" dirty="0"/>
              <a:t>невозможность сказать заказчику «нет»;</a:t>
            </a:r>
          </a:p>
          <a:p>
            <a:pPr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350" dirty="0"/>
              <a:t>уверенность в том, что вы, как работник, можете всё.</a:t>
            </a:r>
            <a:endParaRPr lang="ru-RU" sz="1500" dirty="0"/>
          </a:p>
        </p:txBody>
      </p:sp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231490"/>
            <a:ext cx="10001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469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-75010"/>
            <a:ext cx="6902524" cy="857251"/>
          </a:xfrm>
        </p:spPr>
        <p:txBody>
          <a:bodyPr/>
          <a:lstStyle/>
          <a:p>
            <a:pPr eaLnBrk="1" hangingPunct="1"/>
            <a:r>
              <a:rPr lang="ru-RU" dirty="0">
                <a:solidFill>
                  <a:srgbClr val="121B44"/>
                </a:solidFill>
                <a:latin typeface="Arial Black" pitchFamily="34" charset="0"/>
              </a:rPr>
              <a:t>             </a:t>
            </a:r>
            <a:r>
              <a:rPr lang="ru-RU" dirty="0">
                <a:solidFill>
                  <a:srgbClr val="121B44"/>
                </a:solidFill>
                <a:latin typeface="+mj-lt"/>
              </a:rPr>
              <a:t>Квадрат прояснения </a:t>
            </a:r>
            <a:r>
              <a:rPr lang="ru-RU" dirty="0" smtClean="0">
                <a:solidFill>
                  <a:srgbClr val="121B44"/>
                </a:solidFill>
                <a:latin typeface="+mj-lt"/>
              </a:rPr>
              <a:t>задачи (9/9)</a:t>
            </a:r>
            <a:endParaRPr lang="ru-RU" dirty="0">
              <a:solidFill>
                <a:srgbClr val="121B44"/>
              </a:solidFill>
              <a:latin typeface="+mj-lt"/>
            </a:endParaRP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395536" y="3867894"/>
            <a:ext cx="842493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500" dirty="0">
                <a:solidFill>
                  <a:srgbClr val="FF0000"/>
                </a:solidFill>
              </a:rPr>
              <a:t>Квадрат прояснения задачи – основа для </a:t>
            </a:r>
            <a:r>
              <a:rPr lang="ru-RU" sz="1500" dirty="0" smtClean="0">
                <a:solidFill>
                  <a:srgbClr val="FF0000"/>
                </a:solidFill>
              </a:rPr>
              <a:t>составления Паспорта </a:t>
            </a:r>
            <a:r>
              <a:rPr lang="ru-RU" sz="1500" dirty="0">
                <a:solidFill>
                  <a:srgbClr val="FF0000"/>
                </a:solidFill>
              </a:rPr>
              <a:t>или Устава проекта</a:t>
            </a:r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548" y="2267"/>
            <a:ext cx="2274816" cy="29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3"/>
          <p:cNvSpPr txBox="1">
            <a:spLocks noChangeArrowheads="1"/>
          </p:cNvSpPr>
          <p:nvPr/>
        </p:nvSpPr>
        <p:spPr bwMode="auto">
          <a:xfrm>
            <a:off x="2987824" y="788213"/>
            <a:ext cx="4751785" cy="2862322"/>
          </a:xfrm>
          <a:prstGeom prst="rect">
            <a:avLst/>
          </a:prstGeom>
          <a:solidFill>
            <a:srgbClr val="FF66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700" dirty="0">
                <a:solidFill>
                  <a:srgbClr val="CC0099"/>
                </a:solidFill>
              </a:rPr>
              <a:t>В каком виде</a:t>
            </a:r>
            <a:r>
              <a:rPr lang="ru-RU" sz="2700" dirty="0" smtClean="0">
                <a:solidFill>
                  <a:srgbClr val="CC0099"/>
                </a:solidFill>
              </a:rPr>
              <a:t>?</a:t>
            </a:r>
          </a:p>
          <a:p>
            <a:pPr algn="ctr">
              <a:spcBef>
                <a:spcPct val="50000"/>
              </a:spcBef>
            </a:pPr>
            <a:r>
              <a:rPr lang="ru-RU" sz="2700" dirty="0" smtClean="0">
                <a:solidFill>
                  <a:srgbClr val="CC0099"/>
                </a:solidFill>
              </a:rPr>
              <a:t> </a:t>
            </a:r>
            <a:r>
              <a:rPr lang="ru-RU" sz="1500" dirty="0" smtClean="0"/>
              <a:t>Сформулируй </a:t>
            </a:r>
            <a:r>
              <a:rPr lang="ru-RU" sz="1500" dirty="0"/>
              <a:t>технические и прочие критерии качества, которые предъявляются к продукту проекта (например, соответствие требованиям </a:t>
            </a:r>
            <a:r>
              <a:rPr lang="en-US" sz="1500" dirty="0"/>
              <a:t>ISO)</a:t>
            </a:r>
            <a:r>
              <a:rPr lang="ru-RU" sz="1500" dirty="0"/>
              <a:t>, внешние и внутренние </a:t>
            </a:r>
            <a:r>
              <a:rPr lang="en-US" sz="1500" dirty="0"/>
              <a:t>KPI.</a:t>
            </a:r>
          </a:p>
          <a:p>
            <a:pPr>
              <a:spcBef>
                <a:spcPct val="50000"/>
              </a:spcBef>
            </a:pPr>
            <a:r>
              <a:rPr lang="ru-RU" sz="1500" dirty="0"/>
              <a:t>Также необходимо определить риски и ограничения, с которыми команда проекта может столкнуться во время работы над проектом.</a:t>
            </a:r>
          </a:p>
        </p:txBody>
      </p:sp>
    </p:spTree>
    <p:extLst>
      <p:ext uri="{BB962C8B-B14F-4D97-AF65-F5344CB8AC3E}">
        <p14:creationId xmlns:p14="http://schemas.microsoft.com/office/powerpoint/2010/main" val="111420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>
                <a:solidFill>
                  <a:srgbClr val="121B44"/>
                </a:solidFill>
                <a:latin typeface="+mj-lt"/>
              </a:rPr>
              <a:t>            Устав </a:t>
            </a:r>
            <a:r>
              <a:rPr lang="ru-RU" dirty="0">
                <a:solidFill>
                  <a:srgbClr val="121B44"/>
                </a:solidFill>
                <a:latin typeface="+mj-lt"/>
              </a:rPr>
              <a:t>(Паспорт) проекта</a:t>
            </a:r>
          </a:p>
        </p:txBody>
      </p:sp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1494235" y="1047750"/>
            <a:ext cx="62103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500" dirty="0"/>
              <a:t>Документ, выпущенный инициатором или спонсором проекта, который формально узаконивает существование проекта и предоставляет менеджеру проекта полномочия использовать ресурсы организации в операциях проекта.</a:t>
            </a: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6678216" y="2193131"/>
            <a:ext cx="91797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350"/>
              <a:t>PMBoK</a:t>
            </a:r>
            <a:endParaRPr lang="ru-RU" sz="1350"/>
          </a:p>
        </p:txBody>
      </p:sp>
      <p:pic>
        <p:nvPicPr>
          <p:cNvPr id="40965" name="Picture 7" descr="j0342929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6524" y="2106209"/>
            <a:ext cx="3108995" cy="271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978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119" y="1275160"/>
            <a:ext cx="6426994" cy="340280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 dirty="0" smtClean="0"/>
              <a:t>Задачи</a:t>
            </a:r>
            <a:r>
              <a:rPr lang="ru-RU" sz="1500" dirty="0"/>
              <a:t>, которые решает проект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Анализ альтернатив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Предложения для решения бизнес-причины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Соответствие предложенного решения стратегическим целям компании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Основные результаты и критерии успеха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Основные риски и ограничения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Связь с другими проектами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Проект НЕ включает...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Основные этапы. Длительность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Бюджет проекта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Показатели экономической эффективности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1500" i="1" dirty="0"/>
          </a:p>
        </p:txBody>
      </p:sp>
      <p:sp>
        <p:nvSpPr>
          <p:cNvPr id="41987" name="Rectangle 7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dirty="0" smtClean="0">
                <a:latin typeface="+mj-lt"/>
              </a:rPr>
              <a:t>Структура устава (паспорта) </a:t>
            </a:r>
            <a:r>
              <a:rPr lang="ru-RU" dirty="0">
                <a:latin typeface="+mj-lt"/>
              </a:rPr>
              <a:t>проекта</a:t>
            </a:r>
          </a:p>
        </p:txBody>
      </p:sp>
    </p:spTree>
    <p:extLst>
      <p:ext uri="{BB962C8B-B14F-4D97-AF65-F5344CB8AC3E}">
        <p14:creationId xmlns:p14="http://schemas.microsoft.com/office/powerpoint/2010/main" val="363186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>
                <a:solidFill>
                  <a:srgbClr val="121B44"/>
                </a:solidFill>
                <a:latin typeface="Arial Black" pitchFamily="34" charset="0"/>
              </a:rPr>
              <a:t>       </a:t>
            </a:r>
            <a:r>
              <a:rPr lang="ru-RU" dirty="0">
                <a:solidFill>
                  <a:srgbClr val="121B44"/>
                </a:solidFill>
                <a:latin typeface="+mj-lt"/>
              </a:rPr>
              <a:t>Критерии успеха проекта</a:t>
            </a:r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2734866" y="1741885"/>
            <a:ext cx="4861322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ü"/>
            </a:pPr>
            <a:r>
              <a:rPr lang="ru-RU" sz="1500" dirty="0"/>
              <a:t>Окончание работ в заданные </a:t>
            </a:r>
            <a:r>
              <a:rPr lang="ru-RU" sz="1500" dirty="0">
                <a:solidFill>
                  <a:srgbClr val="FF0000"/>
                </a:solidFill>
              </a:rPr>
              <a:t>СРОКИ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ü"/>
            </a:pPr>
            <a:r>
              <a:rPr lang="ru-RU" sz="1500" dirty="0"/>
              <a:t>Выполнение проекта в рамках  </a:t>
            </a:r>
            <a:r>
              <a:rPr lang="ru-RU" sz="1500" dirty="0">
                <a:solidFill>
                  <a:srgbClr val="FF0000"/>
                </a:solidFill>
              </a:rPr>
              <a:t>БЮДЖЕТА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ü"/>
            </a:pPr>
            <a:r>
              <a:rPr lang="ru-RU" sz="1500" dirty="0"/>
              <a:t>Выполнение полного объёма работ и соответствие продукту проекта заданным критериям </a:t>
            </a:r>
            <a:r>
              <a:rPr lang="ru-RU" sz="1500" dirty="0">
                <a:solidFill>
                  <a:srgbClr val="FF0000"/>
                </a:solidFill>
              </a:rPr>
              <a:t>КАЧЕСТВА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ü"/>
            </a:pPr>
            <a:r>
              <a:rPr lang="ru-RU" sz="1500" dirty="0"/>
              <a:t>Добавленная </a:t>
            </a:r>
            <a:r>
              <a:rPr lang="ru-RU" sz="1500" dirty="0">
                <a:solidFill>
                  <a:srgbClr val="FF0000"/>
                </a:solidFill>
              </a:rPr>
              <a:t>ЦЕННОСТЬ</a:t>
            </a:r>
            <a:r>
              <a:rPr lang="ru-RU" sz="1500" dirty="0"/>
              <a:t> для бизнеса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ü"/>
            </a:pPr>
            <a:r>
              <a:rPr lang="ru-RU" sz="1500" dirty="0"/>
              <a:t>Удовлетворение </a:t>
            </a:r>
            <a:r>
              <a:rPr lang="ru-RU" sz="1500" dirty="0">
                <a:solidFill>
                  <a:srgbClr val="FF0000"/>
                </a:solidFill>
              </a:rPr>
              <a:t>ОЖИДАНИЙ КЛИЕНТОВ</a:t>
            </a:r>
          </a:p>
        </p:txBody>
      </p:sp>
      <p:sp>
        <p:nvSpPr>
          <p:cNvPr id="148486" name="AutoShape 6"/>
          <p:cNvSpPr>
            <a:spLocks noChangeArrowheads="1"/>
          </p:cNvSpPr>
          <p:nvPr/>
        </p:nvSpPr>
        <p:spPr bwMode="auto">
          <a:xfrm>
            <a:off x="2627710" y="1633536"/>
            <a:ext cx="4913709" cy="158628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350"/>
          </a:p>
        </p:txBody>
      </p:sp>
      <p:pic>
        <p:nvPicPr>
          <p:cNvPr id="14848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379" y="1203598"/>
            <a:ext cx="2314057" cy="208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477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8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1277541" y="2571751"/>
            <a:ext cx="1295400" cy="756047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50"/>
              <a:t>Потребности</a:t>
            </a:r>
          </a:p>
          <a:p>
            <a:pPr algn="ctr"/>
            <a:r>
              <a:rPr lang="ru-RU" sz="1050"/>
              <a:t>и ожидания </a:t>
            </a:r>
          </a:p>
          <a:p>
            <a:pPr algn="ctr"/>
            <a:r>
              <a:rPr lang="ru-RU" sz="1050"/>
              <a:t>заинтересованных</a:t>
            </a:r>
          </a:p>
          <a:p>
            <a:pPr algn="ctr"/>
            <a:r>
              <a:rPr lang="ru-RU" sz="1050"/>
              <a:t>сторон</a:t>
            </a:r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2627710" y="2840832"/>
            <a:ext cx="3995738" cy="27027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50"/>
              <a:t>Интеграция (активы организационного процесса)</a:t>
            </a:r>
          </a:p>
        </p:txBody>
      </p:sp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2250282" y="1922860"/>
            <a:ext cx="917972" cy="37861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50"/>
              <a:t>Управление</a:t>
            </a:r>
          </a:p>
          <a:p>
            <a:pPr algn="ctr"/>
            <a:r>
              <a:rPr lang="ru-RU" sz="1050"/>
              <a:t>содержанием</a:t>
            </a:r>
          </a:p>
        </p:txBody>
      </p:sp>
      <p:sp>
        <p:nvSpPr>
          <p:cNvPr id="46085" name="Rectangle 6"/>
          <p:cNvSpPr>
            <a:spLocks noChangeArrowheads="1"/>
          </p:cNvSpPr>
          <p:nvPr/>
        </p:nvSpPr>
        <p:spPr bwMode="auto">
          <a:xfrm>
            <a:off x="3331369" y="1922860"/>
            <a:ext cx="917972" cy="37861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50"/>
              <a:t>Управление</a:t>
            </a:r>
          </a:p>
          <a:p>
            <a:pPr algn="ctr"/>
            <a:r>
              <a:rPr lang="ru-RU" sz="1050"/>
              <a:t>сроками</a:t>
            </a:r>
          </a:p>
        </p:txBody>
      </p:sp>
      <p:sp>
        <p:nvSpPr>
          <p:cNvPr id="46086" name="Rectangle 7"/>
          <p:cNvSpPr>
            <a:spLocks noChangeArrowheads="1"/>
          </p:cNvSpPr>
          <p:nvPr/>
        </p:nvSpPr>
        <p:spPr bwMode="auto">
          <a:xfrm>
            <a:off x="4464844" y="1922860"/>
            <a:ext cx="917972" cy="37861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50"/>
              <a:t>Управление</a:t>
            </a:r>
          </a:p>
          <a:p>
            <a:pPr algn="ctr"/>
            <a:r>
              <a:rPr lang="ru-RU" sz="1050"/>
              <a:t>стоимостью</a:t>
            </a:r>
          </a:p>
        </p:txBody>
      </p:sp>
      <p:sp>
        <p:nvSpPr>
          <p:cNvPr id="46087" name="Rectangle 8"/>
          <p:cNvSpPr>
            <a:spLocks noChangeArrowheads="1"/>
          </p:cNvSpPr>
          <p:nvPr/>
        </p:nvSpPr>
        <p:spPr bwMode="auto">
          <a:xfrm>
            <a:off x="5544741" y="1922860"/>
            <a:ext cx="917972" cy="37861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50"/>
              <a:t>Управление</a:t>
            </a:r>
          </a:p>
          <a:p>
            <a:pPr algn="ctr"/>
            <a:r>
              <a:rPr lang="ru-RU" sz="1050"/>
              <a:t>качеством</a:t>
            </a:r>
          </a:p>
        </p:txBody>
      </p:sp>
      <p:sp>
        <p:nvSpPr>
          <p:cNvPr id="46088" name="Rectangle 9"/>
          <p:cNvSpPr>
            <a:spLocks noChangeArrowheads="1"/>
          </p:cNvSpPr>
          <p:nvPr/>
        </p:nvSpPr>
        <p:spPr bwMode="auto">
          <a:xfrm>
            <a:off x="2250282" y="3596879"/>
            <a:ext cx="917972" cy="37861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50"/>
              <a:t>Управление</a:t>
            </a:r>
          </a:p>
          <a:p>
            <a:pPr algn="ctr"/>
            <a:r>
              <a:rPr lang="ru-RU" sz="1050"/>
              <a:t>персоналом</a:t>
            </a:r>
          </a:p>
        </p:txBody>
      </p:sp>
      <p:sp>
        <p:nvSpPr>
          <p:cNvPr id="46089" name="Rectangle 10"/>
          <p:cNvSpPr>
            <a:spLocks noChangeArrowheads="1"/>
          </p:cNvSpPr>
          <p:nvPr/>
        </p:nvSpPr>
        <p:spPr bwMode="auto">
          <a:xfrm>
            <a:off x="3331369" y="3596879"/>
            <a:ext cx="1025129" cy="37861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50"/>
              <a:t>Управление</a:t>
            </a:r>
          </a:p>
          <a:p>
            <a:pPr algn="ctr"/>
            <a:r>
              <a:rPr lang="ru-RU" sz="1050"/>
              <a:t>коммуникацией</a:t>
            </a:r>
          </a:p>
        </p:txBody>
      </p:sp>
      <p:sp>
        <p:nvSpPr>
          <p:cNvPr id="46090" name="Rectangle 11"/>
          <p:cNvSpPr>
            <a:spLocks noChangeArrowheads="1"/>
          </p:cNvSpPr>
          <p:nvPr/>
        </p:nvSpPr>
        <p:spPr bwMode="auto">
          <a:xfrm>
            <a:off x="4464844" y="3596879"/>
            <a:ext cx="917972" cy="37861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50"/>
              <a:t>Управление</a:t>
            </a:r>
          </a:p>
          <a:p>
            <a:pPr algn="ctr"/>
            <a:r>
              <a:rPr lang="ru-RU" sz="1050"/>
              <a:t>рисками</a:t>
            </a:r>
          </a:p>
        </p:txBody>
      </p:sp>
      <p:sp>
        <p:nvSpPr>
          <p:cNvPr id="46091" name="Rectangle 12"/>
          <p:cNvSpPr>
            <a:spLocks noChangeArrowheads="1"/>
          </p:cNvSpPr>
          <p:nvPr/>
        </p:nvSpPr>
        <p:spPr bwMode="auto">
          <a:xfrm>
            <a:off x="5544741" y="3596879"/>
            <a:ext cx="917972" cy="37861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50"/>
              <a:t>Управление</a:t>
            </a:r>
          </a:p>
          <a:p>
            <a:pPr algn="ctr"/>
            <a:r>
              <a:rPr lang="ru-RU" sz="1050"/>
              <a:t>поставками</a:t>
            </a:r>
          </a:p>
        </p:txBody>
      </p:sp>
      <p:sp>
        <p:nvSpPr>
          <p:cNvPr id="46092" name="AutoShape 13"/>
          <p:cNvSpPr>
            <a:spLocks noChangeArrowheads="1"/>
          </p:cNvSpPr>
          <p:nvPr/>
        </p:nvSpPr>
        <p:spPr bwMode="auto">
          <a:xfrm>
            <a:off x="4842273" y="2463403"/>
            <a:ext cx="215503" cy="270272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 sz="1350"/>
          </a:p>
        </p:txBody>
      </p:sp>
      <p:sp>
        <p:nvSpPr>
          <p:cNvPr id="46093" name="AutoShape 14"/>
          <p:cNvSpPr>
            <a:spLocks noChangeArrowheads="1"/>
          </p:cNvSpPr>
          <p:nvPr/>
        </p:nvSpPr>
        <p:spPr bwMode="auto">
          <a:xfrm>
            <a:off x="5868591" y="2463403"/>
            <a:ext cx="215503" cy="270272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 sz="1350"/>
          </a:p>
        </p:txBody>
      </p:sp>
      <p:sp>
        <p:nvSpPr>
          <p:cNvPr id="46094" name="AutoShape 15"/>
          <p:cNvSpPr>
            <a:spLocks noChangeArrowheads="1"/>
          </p:cNvSpPr>
          <p:nvPr/>
        </p:nvSpPr>
        <p:spPr bwMode="auto">
          <a:xfrm>
            <a:off x="3654029" y="2463403"/>
            <a:ext cx="215503" cy="270272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 sz="1350"/>
          </a:p>
        </p:txBody>
      </p:sp>
      <p:sp>
        <p:nvSpPr>
          <p:cNvPr id="46095" name="AutoShape 16"/>
          <p:cNvSpPr>
            <a:spLocks noChangeArrowheads="1"/>
          </p:cNvSpPr>
          <p:nvPr/>
        </p:nvSpPr>
        <p:spPr bwMode="auto">
          <a:xfrm>
            <a:off x="2627710" y="2463403"/>
            <a:ext cx="215503" cy="270272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 sz="1350"/>
          </a:p>
        </p:txBody>
      </p:sp>
      <p:sp>
        <p:nvSpPr>
          <p:cNvPr id="46096" name="AutoShape 17"/>
          <p:cNvSpPr>
            <a:spLocks noChangeArrowheads="1"/>
          </p:cNvSpPr>
          <p:nvPr/>
        </p:nvSpPr>
        <p:spPr bwMode="auto">
          <a:xfrm flipV="1">
            <a:off x="2628900" y="3219451"/>
            <a:ext cx="215504" cy="270272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 sz="1350"/>
          </a:p>
        </p:txBody>
      </p:sp>
      <p:sp>
        <p:nvSpPr>
          <p:cNvPr id="46097" name="AutoShape 18"/>
          <p:cNvSpPr>
            <a:spLocks noChangeArrowheads="1"/>
          </p:cNvSpPr>
          <p:nvPr/>
        </p:nvSpPr>
        <p:spPr bwMode="auto">
          <a:xfrm flipV="1">
            <a:off x="3654029" y="3219451"/>
            <a:ext cx="215503" cy="270272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 sz="1350"/>
          </a:p>
        </p:txBody>
      </p:sp>
      <p:sp>
        <p:nvSpPr>
          <p:cNvPr id="46098" name="AutoShape 19"/>
          <p:cNvSpPr>
            <a:spLocks noChangeArrowheads="1"/>
          </p:cNvSpPr>
          <p:nvPr/>
        </p:nvSpPr>
        <p:spPr bwMode="auto">
          <a:xfrm flipV="1">
            <a:off x="4842273" y="3219451"/>
            <a:ext cx="215503" cy="270272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 sz="1350"/>
          </a:p>
        </p:txBody>
      </p:sp>
      <p:sp>
        <p:nvSpPr>
          <p:cNvPr id="46099" name="AutoShape 20"/>
          <p:cNvSpPr>
            <a:spLocks noChangeArrowheads="1"/>
          </p:cNvSpPr>
          <p:nvPr/>
        </p:nvSpPr>
        <p:spPr bwMode="auto">
          <a:xfrm flipV="1">
            <a:off x="5868591" y="3219451"/>
            <a:ext cx="215503" cy="270272"/>
          </a:xfrm>
          <a:prstGeom prst="downArrow">
            <a:avLst>
              <a:gd name="adj1" fmla="val 50000"/>
              <a:gd name="adj2" fmla="val 3135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 sz="1350"/>
          </a:p>
        </p:txBody>
      </p:sp>
      <p:sp>
        <p:nvSpPr>
          <p:cNvPr id="46100" name="Oval 21"/>
          <p:cNvSpPr>
            <a:spLocks noChangeArrowheads="1"/>
          </p:cNvSpPr>
          <p:nvPr/>
        </p:nvSpPr>
        <p:spPr bwMode="auto">
          <a:xfrm rot="-5400000">
            <a:off x="6057305" y="2814043"/>
            <a:ext cx="1566863" cy="32504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50"/>
              <a:t>Инструменты и методы</a:t>
            </a:r>
          </a:p>
        </p:txBody>
      </p:sp>
      <p:sp>
        <p:nvSpPr>
          <p:cNvPr id="46101" name="AutoShape 22"/>
          <p:cNvSpPr>
            <a:spLocks noChangeArrowheads="1"/>
          </p:cNvSpPr>
          <p:nvPr/>
        </p:nvSpPr>
        <p:spPr bwMode="auto">
          <a:xfrm>
            <a:off x="7110413" y="2733676"/>
            <a:ext cx="756047" cy="432197"/>
          </a:xfrm>
          <a:prstGeom prst="homePlate">
            <a:avLst>
              <a:gd name="adj" fmla="val 43733"/>
            </a:avLst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50"/>
              <a:t>Успех</a:t>
            </a:r>
          </a:p>
          <a:p>
            <a:pPr algn="ctr"/>
            <a:r>
              <a:rPr lang="ru-RU" sz="1050"/>
              <a:t>проекта</a:t>
            </a:r>
          </a:p>
        </p:txBody>
      </p:sp>
      <p:sp>
        <p:nvSpPr>
          <p:cNvPr id="46102" name="Text Box 23"/>
          <p:cNvSpPr txBox="1">
            <a:spLocks noChangeArrowheads="1"/>
          </p:cNvSpPr>
          <p:nvPr/>
        </p:nvSpPr>
        <p:spPr bwMode="auto">
          <a:xfrm>
            <a:off x="3492103" y="1490663"/>
            <a:ext cx="205263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500"/>
              <a:t>Основные области</a:t>
            </a:r>
          </a:p>
        </p:txBody>
      </p:sp>
      <p:sp>
        <p:nvSpPr>
          <p:cNvPr id="46103" name="Text Box 24"/>
          <p:cNvSpPr txBox="1">
            <a:spLocks noChangeArrowheads="1"/>
          </p:cNvSpPr>
          <p:nvPr/>
        </p:nvSpPr>
        <p:spPr bwMode="auto">
          <a:xfrm>
            <a:off x="3221831" y="4271963"/>
            <a:ext cx="259199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500"/>
              <a:t>Вспомогательные области</a:t>
            </a:r>
          </a:p>
        </p:txBody>
      </p:sp>
      <p:sp>
        <p:nvSpPr>
          <p:cNvPr id="46104" name="Rectangle 25"/>
          <p:cNvSpPr>
            <a:spLocks noGrp="1" noChangeArrowheads="1"/>
          </p:cNvSpPr>
          <p:nvPr>
            <p:ph type="title"/>
          </p:nvPr>
        </p:nvSpPr>
        <p:spPr>
          <a:xfrm>
            <a:off x="457200" y="205979"/>
            <a:ext cx="8291264" cy="637579"/>
          </a:xfrm>
        </p:spPr>
        <p:txBody>
          <a:bodyPr>
            <a:normAutofit/>
          </a:bodyPr>
          <a:lstStyle/>
          <a:p>
            <a:pPr eaLnBrk="1" hangingPunct="1"/>
            <a:r>
              <a:rPr lang="ru-RU" dirty="0">
                <a:solidFill>
                  <a:srgbClr val="121B44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smtClean="0">
                <a:solidFill>
                  <a:srgbClr val="121B44"/>
                </a:solidFill>
                <a:latin typeface="+mj-lt"/>
              </a:rPr>
              <a:t>Управление </a:t>
            </a:r>
            <a:r>
              <a:rPr lang="ru-RU" sz="2700" dirty="0">
                <a:solidFill>
                  <a:srgbClr val="121B44"/>
                </a:solidFill>
                <a:latin typeface="+mj-lt"/>
              </a:rPr>
              <a:t>проектом</a:t>
            </a:r>
            <a:r>
              <a:rPr lang="ru-RU" sz="2700" dirty="0" smtClean="0">
                <a:solidFill>
                  <a:srgbClr val="121B44"/>
                </a:solidFill>
                <a:latin typeface="+mj-lt"/>
              </a:rPr>
              <a:t>: 9 </a:t>
            </a:r>
            <a:r>
              <a:rPr lang="ru-RU" sz="2700" dirty="0">
                <a:solidFill>
                  <a:srgbClr val="121B44"/>
                </a:solidFill>
                <a:latin typeface="+mj-lt"/>
              </a:rPr>
              <a:t>областей знаний</a:t>
            </a:r>
          </a:p>
        </p:txBody>
      </p:sp>
      <p:sp>
        <p:nvSpPr>
          <p:cNvPr id="25" name="Овал 24"/>
          <p:cNvSpPr>
            <a:spLocks noChangeArrowheads="1"/>
          </p:cNvSpPr>
          <p:nvPr/>
        </p:nvSpPr>
        <p:spPr bwMode="auto">
          <a:xfrm>
            <a:off x="1871663" y="1168004"/>
            <a:ext cx="1134666" cy="323850"/>
          </a:xfrm>
          <a:prstGeom prst="ellipse">
            <a:avLst/>
          </a:prstGeom>
          <a:solidFill>
            <a:srgbClr val="CCFF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1350"/>
              <a:t>Что?</a:t>
            </a:r>
          </a:p>
        </p:txBody>
      </p:sp>
      <p:sp>
        <p:nvSpPr>
          <p:cNvPr id="26" name="Овал 25"/>
          <p:cNvSpPr>
            <a:spLocks noChangeArrowheads="1"/>
          </p:cNvSpPr>
          <p:nvPr/>
        </p:nvSpPr>
        <p:spPr bwMode="auto">
          <a:xfrm>
            <a:off x="3275410" y="1168004"/>
            <a:ext cx="1134665" cy="269081"/>
          </a:xfrm>
          <a:prstGeom prst="ellipse">
            <a:avLst/>
          </a:prstGeom>
          <a:solidFill>
            <a:srgbClr val="CCFF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1350"/>
              <a:t>Когда?</a:t>
            </a:r>
          </a:p>
        </p:txBody>
      </p:sp>
      <p:sp>
        <p:nvSpPr>
          <p:cNvPr id="27" name="Овал 26"/>
          <p:cNvSpPr>
            <a:spLocks noChangeArrowheads="1"/>
          </p:cNvSpPr>
          <p:nvPr/>
        </p:nvSpPr>
        <p:spPr bwMode="auto">
          <a:xfrm>
            <a:off x="4572000" y="1168004"/>
            <a:ext cx="1134666" cy="269081"/>
          </a:xfrm>
          <a:prstGeom prst="ellipse">
            <a:avLst/>
          </a:prstGeom>
          <a:solidFill>
            <a:srgbClr val="CCFF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1350"/>
              <a:t>Почём?</a:t>
            </a:r>
          </a:p>
        </p:txBody>
      </p:sp>
      <p:sp>
        <p:nvSpPr>
          <p:cNvPr id="28" name="Овал 27"/>
          <p:cNvSpPr>
            <a:spLocks noChangeArrowheads="1"/>
          </p:cNvSpPr>
          <p:nvPr/>
        </p:nvSpPr>
        <p:spPr bwMode="auto">
          <a:xfrm>
            <a:off x="5922169" y="1168004"/>
            <a:ext cx="1134666" cy="269081"/>
          </a:xfrm>
          <a:prstGeom prst="ellipse">
            <a:avLst/>
          </a:prstGeom>
          <a:solidFill>
            <a:srgbClr val="CCFF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1350"/>
              <a:t>Какое?</a:t>
            </a:r>
          </a:p>
        </p:txBody>
      </p:sp>
      <p:sp>
        <p:nvSpPr>
          <p:cNvPr id="29" name="Овал 28"/>
          <p:cNvSpPr>
            <a:spLocks noChangeArrowheads="1"/>
          </p:cNvSpPr>
          <p:nvPr/>
        </p:nvSpPr>
        <p:spPr bwMode="auto">
          <a:xfrm>
            <a:off x="2676723" y="4029075"/>
            <a:ext cx="4266010" cy="323850"/>
          </a:xfrm>
          <a:prstGeom prst="ellipse">
            <a:avLst/>
          </a:prstGeom>
          <a:solidFill>
            <a:srgbClr val="CCFF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1350"/>
              <a:t>Как?</a:t>
            </a:r>
          </a:p>
        </p:txBody>
      </p:sp>
    </p:spTree>
    <p:extLst>
      <p:ext uri="{BB962C8B-B14F-4D97-AF65-F5344CB8AC3E}">
        <p14:creationId xmlns:p14="http://schemas.microsoft.com/office/powerpoint/2010/main" val="616278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100" dirty="0">
                <a:solidFill>
                  <a:srgbClr val="121B44"/>
                </a:solidFill>
                <a:latin typeface="Arial Black" panose="020B0A04020102020204" pitchFamily="34" charset="0"/>
              </a:rPr>
              <a:t>           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Контрольные события </a:t>
            </a:r>
          </a:p>
        </p:txBody>
      </p:sp>
      <p:sp>
        <p:nvSpPr>
          <p:cNvPr id="357385" name="Text Box 9"/>
          <p:cNvSpPr txBox="1">
            <a:spLocks noChangeArrowheads="1"/>
          </p:cNvSpPr>
          <p:nvPr/>
        </p:nvSpPr>
        <p:spPr bwMode="auto">
          <a:xfrm>
            <a:off x="1439466" y="1006079"/>
            <a:ext cx="6265069" cy="200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500" dirty="0">
                <a:solidFill>
                  <a:srgbClr val="FF3300"/>
                </a:solidFill>
              </a:rPr>
              <a:t>Контрольное событие расписания</a:t>
            </a:r>
            <a:r>
              <a:rPr lang="ru-RU" sz="1500" dirty="0"/>
              <a:t> – значительное событие в расписании проекта, такое, как событие, ограничивающее работы в будущем или отмечающее достижение основного результата поставки. </a:t>
            </a:r>
          </a:p>
          <a:p>
            <a:pPr>
              <a:spcBef>
                <a:spcPct val="50000"/>
              </a:spcBef>
            </a:pPr>
            <a:r>
              <a:rPr lang="ru-RU" sz="1500" dirty="0"/>
              <a:t>Имеет </a:t>
            </a:r>
            <a:r>
              <a:rPr lang="ru-RU" sz="2800" dirty="0"/>
              <a:t>нулевую </a:t>
            </a:r>
            <a:r>
              <a:rPr lang="ru-RU" sz="1500" dirty="0"/>
              <a:t>длительность.</a:t>
            </a:r>
          </a:p>
          <a:p>
            <a:pPr algn="r">
              <a:spcBef>
                <a:spcPct val="50000"/>
              </a:spcBef>
            </a:pPr>
            <a:r>
              <a:rPr lang="en-US" sz="1500" dirty="0" err="1"/>
              <a:t>PMBoK</a:t>
            </a:r>
            <a:endParaRPr lang="ru-RU" sz="1500" dirty="0"/>
          </a:p>
        </p:txBody>
      </p:sp>
      <p:pic>
        <p:nvPicPr>
          <p:cNvPr id="357386" name="Picture 10" descr="j0308675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0010" y="2571750"/>
            <a:ext cx="4806553" cy="210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 rot="-5400000">
            <a:off x="6353771" y="3814168"/>
            <a:ext cx="810815" cy="161925"/>
            <a:chOff x="4014" y="3929"/>
            <a:chExt cx="953" cy="181"/>
          </a:xfrm>
        </p:grpSpPr>
        <p:sp>
          <p:nvSpPr>
            <p:cNvPr id="48154" name="AutoShape 11"/>
            <p:cNvSpPr>
              <a:spLocks noChangeArrowheads="1"/>
            </p:cNvSpPr>
            <p:nvPr/>
          </p:nvSpPr>
          <p:spPr bwMode="auto">
            <a:xfrm>
              <a:off x="4014" y="3929"/>
              <a:ext cx="953" cy="181"/>
            </a:xfrm>
            <a:prstGeom prst="homePlate">
              <a:avLst>
                <a:gd name="adj" fmla="val 13163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48155" name="Rectangle 12"/>
            <p:cNvSpPr>
              <a:spLocks noChangeArrowheads="1"/>
            </p:cNvSpPr>
            <p:nvPr/>
          </p:nvSpPr>
          <p:spPr bwMode="auto">
            <a:xfrm>
              <a:off x="4423" y="3929"/>
              <a:ext cx="45" cy="181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48156" name="Rectangle 13"/>
            <p:cNvSpPr>
              <a:spLocks noChangeArrowheads="1"/>
            </p:cNvSpPr>
            <p:nvPr/>
          </p:nvSpPr>
          <p:spPr bwMode="auto">
            <a:xfrm>
              <a:off x="4604" y="3929"/>
              <a:ext cx="45" cy="181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48157" name="Rectangle 14"/>
            <p:cNvSpPr>
              <a:spLocks noChangeArrowheads="1"/>
            </p:cNvSpPr>
            <p:nvPr/>
          </p:nvSpPr>
          <p:spPr bwMode="auto">
            <a:xfrm>
              <a:off x="4513" y="3929"/>
              <a:ext cx="45" cy="181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 rot="-5400000">
            <a:off x="4301133" y="3598664"/>
            <a:ext cx="810816" cy="161925"/>
            <a:chOff x="4014" y="3929"/>
            <a:chExt cx="953" cy="181"/>
          </a:xfrm>
        </p:grpSpPr>
        <p:sp>
          <p:nvSpPr>
            <p:cNvPr id="48150" name="AutoShape 23"/>
            <p:cNvSpPr>
              <a:spLocks noChangeArrowheads="1"/>
            </p:cNvSpPr>
            <p:nvPr/>
          </p:nvSpPr>
          <p:spPr bwMode="auto">
            <a:xfrm>
              <a:off x="4014" y="3929"/>
              <a:ext cx="953" cy="181"/>
            </a:xfrm>
            <a:prstGeom prst="homePlate">
              <a:avLst>
                <a:gd name="adj" fmla="val 13163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48151" name="Rectangle 24"/>
            <p:cNvSpPr>
              <a:spLocks noChangeArrowheads="1"/>
            </p:cNvSpPr>
            <p:nvPr/>
          </p:nvSpPr>
          <p:spPr bwMode="auto">
            <a:xfrm>
              <a:off x="4423" y="3929"/>
              <a:ext cx="45" cy="181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48152" name="Rectangle 25"/>
            <p:cNvSpPr>
              <a:spLocks noChangeArrowheads="1"/>
            </p:cNvSpPr>
            <p:nvPr/>
          </p:nvSpPr>
          <p:spPr bwMode="auto">
            <a:xfrm>
              <a:off x="4604" y="3929"/>
              <a:ext cx="45" cy="181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48153" name="Rectangle 26"/>
            <p:cNvSpPr>
              <a:spLocks noChangeArrowheads="1"/>
            </p:cNvSpPr>
            <p:nvPr/>
          </p:nvSpPr>
          <p:spPr bwMode="auto">
            <a:xfrm>
              <a:off x="4513" y="3929"/>
              <a:ext cx="45" cy="181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 rot="-5400000">
            <a:off x="4733330" y="3111699"/>
            <a:ext cx="810815" cy="161925"/>
            <a:chOff x="4014" y="3929"/>
            <a:chExt cx="953" cy="181"/>
          </a:xfrm>
        </p:grpSpPr>
        <p:sp>
          <p:nvSpPr>
            <p:cNvPr id="48146" name="AutoShape 28"/>
            <p:cNvSpPr>
              <a:spLocks noChangeArrowheads="1"/>
            </p:cNvSpPr>
            <p:nvPr/>
          </p:nvSpPr>
          <p:spPr bwMode="auto">
            <a:xfrm>
              <a:off x="4014" y="3929"/>
              <a:ext cx="953" cy="181"/>
            </a:xfrm>
            <a:prstGeom prst="homePlate">
              <a:avLst>
                <a:gd name="adj" fmla="val 13163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48147" name="Rectangle 29"/>
            <p:cNvSpPr>
              <a:spLocks noChangeArrowheads="1"/>
            </p:cNvSpPr>
            <p:nvPr/>
          </p:nvSpPr>
          <p:spPr bwMode="auto">
            <a:xfrm>
              <a:off x="4423" y="3929"/>
              <a:ext cx="45" cy="181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48148" name="Rectangle 30"/>
            <p:cNvSpPr>
              <a:spLocks noChangeArrowheads="1"/>
            </p:cNvSpPr>
            <p:nvPr/>
          </p:nvSpPr>
          <p:spPr bwMode="auto">
            <a:xfrm>
              <a:off x="4604" y="3929"/>
              <a:ext cx="45" cy="181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48149" name="Rectangle 31"/>
            <p:cNvSpPr>
              <a:spLocks noChangeArrowheads="1"/>
            </p:cNvSpPr>
            <p:nvPr/>
          </p:nvSpPr>
          <p:spPr bwMode="auto">
            <a:xfrm>
              <a:off x="4513" y="3929"/>
              <a:ext cx="45" cy="181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 rot="-5400000">
            <a:off x="3707011" y="2842618"/>
            <a:ext cx="810815" cy="161925"/>
            <a:chOff x="4014" y="3929"/>
            <a:chExt cx="953" cy="181"/>
          </a:xfrm>
        </p:grpSpPr>
        <p:sp>
          <p:nvSpPr>
            <p:cNvPr id="48142" name="AutoShape 33"/>
            <p:cNvSpPr>
              <a:spLocks noChangeArrowheads="1"/>
            </p:cNvSpPr>
            <p:nvPr/>
          </p:nvSpPr>
          <p:spPr bwMode="auto">
            <a:xfrm>
              <a:off x="4014" y="3929"/>
              <a:ext cx="953" cy="181"/>
            </a:xfrm>
            <a:prstGeom prst="homePlate">
              <a:avLst>
                <a:gd name="adj" fmla="val 13163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48143" name="Rectangle 34"/>
            <p:cNvSpPr>
              <a:spLocks noChangeArrowheads="1"/>
            </p:cNvSpPr>
            <p:nvPr/>
          </p:nvSpPr>
          <p:spPr bwMode="auto">
            <a:xfrm>
              <a:off x="4423" y="3929"/>
              <a:ext cx="45" cy="181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48144" name="Rectangle 35"/>
            <p:cNvSpPr>
              <a:spLocks noChangeArrowheads="1"/>
            </p:cNvSpPr>
            <p:nvPr/>
          </p:nvSpPr>
          <p:spPr bwMode="auto">
            <a:xfrm>
              <a:off x="4604" y="3929"/>
              <a:ext cx="45" cy="181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48145" name="Rectangle 36"/>
            <p:cNvSpPr>
              <a:spLocks noChangeArrowheads="1"/>
            </p:cNvSpPr>
            <p:nvPr/>
          </p:nvSpPr>
          <p:spPr bwMode="auto">
            <a:xfrm>
              <a:off x="4513" y="3929"/>
              <a:ext cx="45" cy="181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</p:grpSp>
      <p:grpSp>
        <p:nvGrpSpPr>
          <p:cNvPr id="6" name="Group 37"/>
          <p:cNvGrpSpPr>
            <a:grpSpLocks/>
          </p:cNvGrpSpPr>
          <p:nvPr/>
        </p:nvGrpSpPr>
        <p:grpSpPr bwMode="auto">
          <a:xfrm rot="-5400000">
            <a:off x="2627115" y="2949774"/>
            <a:ext cx="810815" cy="161925"/>
            <a:chOff x="4014" y="3929"/>
            <a:chExt cx="953" cy="181"/>
          </a:xfrm>
        </p:grpSpPr>
        <p:sp>
          <p:nvSpPr>
            <p:cNvPr id="48138" name="AutoShape 38"/>
            <p:cNvSpPr>
              <a:spLocks noChangeArrowheads="1"/>
            </p:cNvSpPr>
            <p:nvPr/>
          </p:nvSpPr>
          <p:spPr bwMode="auto">
            <a:xfrm>
              <a:off x="4014" y="3929"/>
              <a:ext cx="953" cy="181"/>
            </a:xfrm>
            <a:prstGeom prst="homePlate">
              <a:avLst>
                <a:gd name="adj" fmla="val 13163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48139" name="Rectangle 39"/>
            <p:cNvSpPr>
              <a:spLocks noChangeArrowheads="1"/>
            </p:cNvSpPr>
            <p:nvPr/>
          </p:nvSpPr>
          <p:spPr bwMode="auto">
            <a:xfrm>
              <a:off x="4423" y="3929"/>
              <a:ext cx="45" cy="181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48140" name="Rectangle 40"/>
            <p:cNvSpPr>
              <a:spLocks noChangeArrowheads="1"/>
            </p:cNvSpPr>
            <p:nvPr/>
          </p:nvSpPr>
          <p:spPr bwMode="auto">
            <a:xfrm>
              <a:off x="4604" y="3929"/>
              <a:ext cx="45" cy="181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48141" name="Rectangle 41"/>
            <p:cNvSpPr>
              <a:spLocks noChangeArrowheads="1"/>
            </p:cNvSpPr>
            <p:nvPr/>
          </p:nvSpPr>
          <p:spPr bwMode="auto">
            <a:xfrm>
              <a:off x="4513" y="3929"/>
              <a:ext cx="45" cy="181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350"/>
            </a:p>
          </p:txBody>
        </p:sp>
      </p:grpSp>
    </p:spTree>
    <p:extLst>
      <p:ext uri="{BB962C8B-B14F-4D97-AF65-F5344CB8AC3E}">
        <p14:creationId xmlns:p14="http://schemas.microsoft.com/office/powerpoint/2010/main" val="289742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7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7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121B44"/>
                </a:solidFill>
                <a:latin typeface="+mj-lt"/>
              </a:rPr>
              <a:t>            Фазы </a:t>
            </a:r>
            <a:r>
              <a:rPr lang="ru-RU" dirty="0">
                <a:solidFill>
                  <a:srgbClr val="121B44"/>
                </a:solidFill>
                <a:latin typeface="+mj-lt"/>
              </a:rPr>
              <a:t>и план по </a:t>
            </a:r>
            <a:r>
              <a:rPr lang="ru-RU" dirty="0" smtClean="0">
                <a:solidFill>
                  <a:srgbClr val="121B44"/>
                </a:solidFill>
                <a:latin typeface="+mj-lt"/>
              </a:rPr>
              <a:t>вехам</a:t>
            </a:r>
            <a:endParaRPr lang="ru-RU" dirty="0">
              <a:solidFill>
                <a:srgbClr val="121B44"/>
              </a:solidFill>
              <a:latin typeface="+mj-lt"/>
            </a:endParaRPr>
          </a:p>
        </p:txBody>
      </p:sp>
      <p:cxnSp>
        <p:nvCxnSpPr>
          <p:cNvPr id="50179" name="Прямая со стрелкой 5"/>
          <p:cNvCxnSpPr>
            <a:cxnSpLocks noChangeShapeType="1"/>
          </p:cNvCxnSpPr>
          <p:nvPr/>
        </p:nvCxnSpPr>
        <p:spPr bwMode="auto">
          <a:xfrm rot="5400000" flipH="1" flipV="1">
            <a:off x="16669" y="2732485"/>
            <a:ext cx="3215878" cy="1191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stealth" w="lg" len="lg"/>
          </a:ln>
        </p:spPr>
      </p:cxnSp>
      <p:cxnSp>
        <p:nvCxnSpPr>
          <p:cNvPr id="50180" name="Прямая со стрелкой 6"/>
          <p:cNvCxnSpPr>
            <a:cxnSpLocks noChangeShapeType="1"/>
          </p:cNvCxnSpPr>
          <p:nvPr/>
        </p:nvCxnSpPr>
        <p:spPr bwMode="auto">
          <a:xfrm>
            <a:off x="1410891" y="4179094"/>
            <a:ext cx="6590109" cy="1191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stealth" w="lg" len="lg"/>
          </a:ln>
        </p:spPr>
      </p:cxnSp>
      <p:sp>
        <p:nvSpPr>
          <p:cNvPr id="50181" name="TextBox 8"/>
          <p:cNvSpPr txBox="1">
            <a:spLocks noChangeArrowheads="1"/>
          </p:cNvSpPr>
          <p:nvPr/>
        </p:nvSpPr>
        <p:spPr bwMode="auto">
          <a:xfrm>
            <a:off x="6500813" y="4286250"/>
            <a:ext cx="1285875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350"/>
              <a:t>Время</a:t>
            </a:r>
          </a:p>
        </p:txBody>
      </p:sp>
      <p:sp>
        <p:nvSpPr>
          <p:cNvPr id="50182" name="TextBox 9"/>
          <p:cNvSpPr txBox="1">
            <a:spLocks noChangeArrowheads="1"/>
          </p:cNvSpPr>
          <p:nvPr/>
        </p:nvSpPr>
        <p:spPr bwMode="auto">
          <a:xfrm rot="-5400000">
            <a:off x="692349" y="1618037"/>
            <a:ext cx="1285875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350"/>
              <a:t>Задачи</a:t>
            </a:r>
          </a:p>
        </p:txBody>
      </p:sp>
      <p:sp>
        <p:nvSpPr>
          <p:cNvPr id="50183" name="Прямоугольник 10"/>
          <p:cNvSpPr>
            <a:spLocks noChangeArrowheads="1"/>
          </p:cNvSpPr>
          <p:nvPr/>
        </p:nvSpPr>
        <p:spPr bwMode="auto">
          <a:xfrm>
            <a:off x="1839516" y="1393032"/>
            <a:ext cx="750094" cy="160735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50184" name="Прямоугольник 11"/>
          <p:cNvSpPr>
            <a:spLocks noChangeArrowheads="1"/>
          </p:cNvSpPr>
          <p:nvPr/>
        </p:nvSpPr>
        <p:spPr bwMode="auto">
          <a:xfrm>
            <a:off x="1839516" y="1714500"/>
            <a:ext cx="1017984" cy="160735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50185" name="Прямоугольник 12"/>
          <p:cNvSpPr>
            <a:spLocks noChangeArrowheads="1"/>
          </p:cNvSpPr>
          <p:nvPr/>
        </p:nvSpPr>
        <p:spPr bwMode="auto">
          <a:xfrm>
            <a:off x="3018235" y="1553766"/>
            <a:ext cx="750094" cy="160734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cxnSp>
        <p:nvCxnSpPr>
          <p:cNvPr id="15" name="Прямая со стрелкой 14"/>
          <p:cNvCxnSpPr>
            <a:stCxn id="50183" idx="3"/>
            <a:endCxn id="50185" idx="1"/>
          </p:cNvCxnSpPr>
          <p:nvPr/>
        </p:nvCxnSpPr>
        <p:spPr bwMode="auto">
          <a:xfrm>
            <a:off x="2589610" y="1472804"/>
            <a:ext cx="428625" cy="16073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Прямая со стрелкой 15"/>
          <p:cNvCxnSpPr>
            <a:endCxn id="50185" idx="1"/>
          </p:cNvCxnSpPr>
          <p:nvPr/>
        </p:nvCxnSpPr>
        <p:spPr bwMode="auto">
          <a:xfrm rot="5400000" flipH="1" flipV="1">
            <a:off x="2843808" y="1647230"/>
            <a:ext cx="188119" cy="1607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188" name="Равнобедренный треугольник 17"/>
          <p:cNvSpPr>
            <a:spLocks noChangeArrowheads="1"/>
          </p:cNvSpPr>
          <p:nvPr/>
        </p:nvSpPr>
        <p:spPr bwMode="auto">
          <a:xfrm>
            <a:off x="1625204" y="1553766"/>
            <a:ext cx="160734" cy="16073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50189" name="Равнобедренный треугольник 19"/>
          <p:cNvSpPr>
            <a:spLocks noChangeArrowheads="1"/>
          </p:cNvSpPr>
          <p:nvPr/>
        </p:nvSpPr>
        <p:spPr bwMode="auto">
          <a:xfrm>
            <a:off x="3821907" y="1553766"/>
            <a:ext cx="160735" cy="160734"/>
          </a:xfrm>
          <a:prstGeom prst="triangle">
            <a:avLst>
              <a:gd name="adj" fmla="val 50000"/>
            </a:avLst>
          </a:prstGeom>
          <a:solidFill>
            <a:srgbClr val="008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50190" name="Прямоугольник 20"/>
          <p:cNvSpPr>
            <a:spLocks noChangeArrowheads="1"/>
          </p:cNvSpPr>
          <p:nvPr/>
        </p:nvSpPr>
        <p:spPr bwMode="auto">
          <a:xfrm>
            <a:off x="2214563" y="2571750"/>
            <a:ext cx="750094" cy="160735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50191" name="Прямоугольник 21"/>
          <p:cNvSpPr>
            <a:spLocks noChangeArrowheads="1"/>
          </p:cNvSpPr>
          <p:nvPr/>
        </p:nvSpPr>
        <p:spPr bwMode="auto">
          <a:xfrm>
            <a:off x="3178969" y="2303860"/>
            <a:ext cx="750094" cy="160734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50192" name="Прямоугольник 22"/>
          <p:cNvSpPr>
            <a:spLocks noChangeArrowheads="1"/>
          </p:cNvSpPr>
          <p:nvPr/>
        </p:nvSpPr>
        <p:spPr bwMode="auto">
          <a:xfrm>
            <a:off x="3178969" y="2571750"/>
            <a:ext cx="750094" cy="160735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50193" name="Прямоугольник 23"/>
          <p:cNvSpPr>
            <a:spLocks noChangeArrowheads="1"/>
          </p:cNvSpPr>
          <p:nvPr/>
        </p:nvSpPr>
        <p:spPr bwMode="auto">
          <a:xfrm>
            <a:off x="3178969" y="2839641"/>
            <a:ext cx="750094" cy="160734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cxnSp>
        <p:nvCxnSpPr>
          <p:cNvPr id="25" name="Прямая со стрелкой 24"/>
          <p:cNvCxnSpPr>
            <a:endCxn id="50191" idx="1"/>
          </p:cNvCxnSpPr>
          <p:nvPr/>
        </p:nvCxnSpPr>
        <p:spPr bwMode="auto">
          <a:xfrm rot="5400000" flipH="1" flipV="1">
            <a:off x="2927747" y="2427684"/>
            <a:ext cx="295275" cy="20716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Прямая со стрелкой 26"/>
          <p:cNvCxnSpPr>
            <a:stCxn id="50190" idx="3"/>
            <a:endCxn id="50192" idx="1"/>
          </p:cNvCxnSpPr>
          <p:nvPr/>
        </p:nvCxnSpPr>
        <p:spPr bwMode="auto">
          <a:xfrm>
            <a:off x="2964656" y="2652713"/>
            <a:ext cx="214313" cy="119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Прямая со стрелкой 29"/>
          <p:cNvCxnSpPr>
            <a:stCxn id="50190" idx="3"/>
          </p:cNvCxnSpPr>
          <p:nvPr/>
        </p:nvCxnSpPr>
        <p:spPr bwMode="auto">
          <a:xfrm>
            <a:off x="2964656" y="2652713"/>
            <a:ext cx="214313" cy="26789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197" name="Прямоугольник 32"/>
          <p:cNvSpPr>
            <a:spLocks noChangeArrowheads="1"/>
          </p:cNvSpPr>
          <p:nvPr/>
        </p:nvSpPr>
        <p:spPr bwMode="auto">
          <a:xfrm>
            <a:off x="4196954" y="2571750"/>
            <a:ext cx="1017984" cy="160735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50198" name="Равнобедренный треугольник 33"/>
          <p:cNvSpPr>
            <a:spLocks noChangeArrowheads="1"/>
          </p:cNvSpPr>
          <p:nvPr/>
        </p:nvSpPr>
        <p:spPr bwMode="auto">
          <a:xfrm>
            <a:off x="2000250" y="2571750"/>
            <a:ext cx="160735" cy="16073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50199" name="Равнобедренный треугольник 34"/>
          <p:cNvSpPr>
            <a:spLocks noChangeArrowheads="1"/>
          </p:cNvSpPr>
          <p:nvPr/>
        </p:nvSpPr>
        <p:spPr bwMode="auto">
          <a:xfrm>
            <a:off x="5322094" y="2571750"/>
            <a:ext cx="160735" cy="160735"/>
          </a:xfrm>
          <a:prstGeom prst="triangle">
            <a:avLst>
              <a:gd name="adj" fmla="val 50000"/>
            </a:avLst>
          </a:prstGeom>
          <a:solidFill>
            <a:srgbClr val="008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cxnSp>
        <p:nvCxnSpPr>
          <p:cNvPr id="36" name="Прямая со стрелкой 35"/>
          <p:cNvCxnSpPr>
            <a:stCxn id="50191" idx="3"/>
            <a:endCxn id="50197" idx="1"/>
          </p:cNvCxnSpPr>
          <p:nvPr/>
        </p:nvCxnSpPr>
        <p:spPr bwMode="auto">
          <a:xfrm>
            <a:off x="3929063" y="2383632"/>
            <a:ext cx="267891" cy="26908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Прямая со стрелкой 37"/>
          <p:cNvCxnSpPr>
            <a:stCxn id="50192" idx="3"/>
          </p:cNvCxnSpPr>
          <p:nvPr/>
        </p:nvCxnSpPr>
        <p:spPr bwMode="auto">
          <a:xfrm>
            <a:off x="3929063" y="2652713"/>
            <a:ext cx="267891" cy="2738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Прямая со стрелкой 40"/>
          <p:cNvCxnSpPr>
            <a:endCxn id="50197" idx="1"/>
          </p:cNvCxnSpPr>
          <p:nvPr/>
        </p:nvCxnSpPr>
        <p:spPr bwMode="auto">
          <a:xfrm rot="5400000" flipH="1" flipV="1">
            <a:off x="3929063" y="2652713"/>
            <a:ext cx="267891" cy="26789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Прямая соединительная линия 43"/>
          <p:cNvCxnSpPr/>
          <p:nvPr/>
        </p:nvCxnSpPr>
        <p:spPr bwMode="auto">
          <a:xfrm>
            <a:off x="4036219" y="1660922"/>
            <a:ext cx="21431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Прямая соединительная линия 44"/>
          <p:cNvCxnSpPr/>
          <p:nvPr/>
        </p:nvCxnSpPr>
        <p:spPr bwMode="auto">
          <a:xfrm rot="5400000">
            <a:off x="4063008" y="1841302"/>
            <a:ext cx="367903" cy="7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Прямая соединительная линия 46"/>
          <p:cNvCxnSpPr/>
          <p:nvPr/>
        </p:nvCxnSpPr>
        <p:spPr bwMode="auto">
          <a:xfrm rot="10800000">
            <a:off x="1785938" y="2035969"/>
            <a:ext cx="246459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Прямая соединительная линия 48"/>
          <p:cNvCxnSpPr/>
          <p:nvPr/>
        </p:nvCxnSpPr>
        <p:spPr bwMode="auto">
          <a:xfrm rot="5400000">
            <a:off x="1464469" y="2357438"/>
            <a:ext cx="64293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Прямая соединительная линия 52"/>
          <p:cNvCxnSpPr/>
          <p:nvPr/>
        </p:nvCxnSpPr>
        <p:spPr bwMode="auto">
          <a:xfrm>
            <a:off x="1785937" y="2678906"/>
            <a:ext cx="21431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50208" name="Прямоугольник 54"/>
          <p:cNvSpPr>
            <a:spLocks noChangeArrowheads="1"/>
          </p:cNvSpPr>
          <p:nvPr/>
        </p:nvSpPr>
        <p:spPr bwMode="auto">
          <a:xfrm>
            <a:off x="5804298" y="3321844"/>
            <a:ext cx="750094" cy="160735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50209" name="Прямоугольник 56"/>
          <p:cNvSpPr>
            <a:spLocks noChangeArrowheads="1"/>
          </p:cNvSpPr>
          <p:nvPr/>
        </p:nvSpPr>
        <p:spPr bwMode="auto">
          <a:xfrm>
            <a:off x="6768704" y="3536157"/>
            <a:ext cx="482203" cy="160735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50210" name="Прямоугольник 57"/>
          <p:cNvSpPr>
            <a:spLocks noChangeArrowheads="1"/>
          </p:cNvSpPr>
          <p:nvPr/>
        </p:nvSpPr>
        <p:spPr bwMode="auto">
          <a:xfrm>
            <a:off x="5804298" y="3643313"/>
            <a:ext cx="482203" cy="160735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50211" name="Равнобедренный треугольник 58"/>
          <p:cNvSpPr>
            <a:spLocks noChangeArrowheads="1"/>
          </p:cNvSpPr>
          <p:nvPr/>
        </p:nvSpPr>
        <p:spPr bwMode="auto">
          <a:xfrm>
            <a:off x="5589985" y="3482579"/>
            <a:ext cx="160734" cy="16073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sp>
        <p:nvSpPr>
          <p:cNvPr id="50212" name="Равнобедренный треугольник 59"/>
          <p:cNvSpPr>
            <a:spLocks noChangeArrowheads="1"/>
          </p:cNvSpPr>
          <p:nvPr/>
        </p:nvSpPr>
        <p:spPr bwMode="auto">
          <a:xfrm>
            <a:off x="7358063" y="3536157"/>
            <a:ext cx="160735" cy="160735"/>
          </a:xfrm>
          <a:prstGeom prst="triangle">
            <a:avLst>
              <a:gd name="adj" fmla="val 50000"/>
            </a:avLst>
          </a:prstGeom>
          <a:solidFill>
            <a:srgbClr val="008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cxnSp>
        <p:nvCxnSpPr>
          <p:cNvPr id="61" name="Прямая со стрелкой 60"/>
          <p:cNvCxnSpPr>
            <a:endCxn id="50209" idx="1"/>
          </p:cNvCxnSpPr>
          <p:nvPr/>
        </p:nvCxnSpPr>
        <p:spPr bwMode="auto">
          <a:xfrm rot="16200000" flipH="1">
            <a:off x="6540699" y="3389114"/>
            <a:ext cx="241697" cy="2143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3" name="Прямая со стрелкой 62"/>
          <p:cNvCxnSpPr>
            <a:endCxn id="50209" idx="1"/>
          </p:cNvCxnSpPr>
          <p:nvPr/>
        </p:nvCxnSpPr>
        <p:spPr bwMode="auto">
          <a:xfrm flipV="1">
            <a:off x="6286500" y="3617119"/>
            <a:ext cx="482204" cy="1333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6" name="Прямая соединительная линия 65"/>
          <p:cNvCxnSpPr/>
          <p:nvPr/>
        </p:nvCxnSpPr>
        <p:spPr bwMode="auto">
          <a:xfrm>
            <a:off x="5536406" y="2678906"/>
            <a:ext cx="21431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Прямая соединительная линия 66"/>
          <p:cNvCxnSpPr/>
          <p:nvPr/>
        </p:nvCxnSpPr>
        <p:spPr bwMode="auto">
          <a:xfrm rot="5400000">
            <a:off x="5570339" y="2859286"/>
            <a:ext cx="367904" cy="7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Прямая соединительная линия 67"/>
          <p:cNvCxnSpPr/>
          <p:nvPr/>
        </p:nvCxnSpPr>
        <p:spPr bwMode="auto">
          <a:xfrm rot="10800000">
            <a:off x="5268516" y="3053954"/>
            <a:ext cx="48220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Прямая соединительная линия 70"/>
          <p:cNvCxnSpPr/>
          <p:nvPr/>
        </p:nvCxnSpPr>
        <p:spPr bwMode="auto">
          <a:xfrm rot="5400000">
            <a:off x="5000626" y="3321845"/>
            <a:ext cx="53578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Прямая соединительная линия 72"/>
          <p:cNvCxnSpPr/>
          <p:nvPr/>
        </p:nvCxnSpPr>
        <p:spPr bwMode="auto">
          <a:xfrm flipV="1">
            <a:off x="5268517" y="3589735"/>
            <a:ext cx="26789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81" name="TextBox 80"/>
          <p:cNvSpPr txBox="1"/>
          <p:nvPr/>
        </p:nvSpPr>
        <p:spPr>
          <a:xfrm>
            <a:off x="2214563" y="1017985"/>
            <a:ext cx="1553766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accent6"/>
                </a:solidFill>
                <a:latin typeface="Arial" charset="0"/>
              </a:rPr>
              <a:t>Фаза 1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96767" y="3107531"/>
            <a:ext cx="155376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accent6"/>
                </a:solidFill>
                <a:latin typeface="Arial" charset="0"/>
              </a:rPr>
              <a:t>Фаза 2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643563" y="2946797"/>
            <a:ext cx="1553766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accent6"/>
                </a:solidFill>
                <a:latin typeface="Arial" charset="0"/>
              </a:rPr>
              <a:t>Фаза 3</a:t>
            </a:r>
          </a:p>
        </p:txBody>
      </p:sp>
      <p:sp>
        <p:nvSpPr>
          <p:cNvPr id="50223" name="TextBox 83"/>
          <p:cNvSpPr txBox="1">
            <a:spLocks noChangeArrowheads="1"/>
          </p:cNvSpPr>
          <p:nvPr/>
        </p:nvSpPr>
        <p:spPr bwMode="auto">
          <a:xfrm>
            <a:off x="2428875" y="3901678"/>
            <a:ext cx="1875235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350"/>
              <a:t>Этапные входы</a:t>
            </a:r>
          </a:p>
        </p:txBody>
      </p:sp>
      <p:cxnSp>
        <p:nvCxnSpPr>
          <p:cNvPr id="50224" name="Прямая со стрелкой 85"/>
          <p:cNvCxnSpPr>
            <a:cxnSpLocks noChangeShapeType="1"/>
            <a:stCxn id="50223" idx="0"/>
            <a:endCxn id="50188" idx="4"/>
          </p:cNvCxnSpPr>
          <p:nvPr/>
        </p:nvCxnSpPr>
        <p:spPr bwMode="auto">
          <a:xfrm flipH="1" flipV="1">
            <a:off x="1785938" y="1714500"/>
            <a:ext cx="1580555" cy="218717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0225" name="Прямая со стрелкой 87"/>
          <p:cNvCxnSpPr>
            <a:cxnSpLocks noChangeShapeType="1"/>
            <a:endCxn id="50198" idx="3"/>
          </p:cNvCxnSpPr>
          <p:nvPr/>
        </p:nvCxnSpPr>
        <p:spPr bwMode="auto">
          <a:xfrm rot="16200000" flipV="1">
            <a:off x="2053233" y="2759275"/>
            <a:ext cx="1178719" cy="112514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0226" name="Прямая со стрелкой 89"/>
          <p:cNvCxnSpPr>
            <a:cxnSpLocks noChangeShapeType="1"/>
          </p:cNvCxnSpPr>
          <p:nvPr/>
        </p:nvCxnSpPr>
        <p:spPr bwMode="auto">
          <a:xfrm flipV="1">
            <a:off x="3607594" y="3643313"/>
            <a:ext cx="1875235" cy="267891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0227" name="TextBox 94"/>
          <p:cNvSpPr txBox="1">
            <a:spLocks noChangeArrowheads="1"/>
          </p:cNvSpPr>
          <p:nvPr/>
        </p:nvSpPr>
        <p:spPr bwMode="auto">
          <a:xfrm>
            <a:off x="5643563" y="1115616"/>
            <a:ext cx="1875235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350"/>
              <a:t>Фазовые выходы</a:t>
            </a:r>
          </a:p>
        </p:txBody>
      </p:sp>
      <p:cxnSp>
        <p:nvCxnSpPr>
          <p:cNvPr id="50228" name="Прямая со стрелкой 95"/>
          <p:cNvCxnSpPr>
            <a:cxnSpLocks noChangeShapeType="1"/>
          </p:cNvCxnSpPr>
          <p:nvPr/>
        </p:nvCxnSpPr>
        <p:spPr bwMode="auto">
          <a:xfrm rot="10800000" flipV="1">
            <a:off x="4089798" y="1393031"/>
            <a:ext cx="2035969" cy="21431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0229" name="Прямая со стрелкой 98"/>
          <p:cNvCxnSpPr>
            <a:cxnSpLocks noChangeShapeType="1"/>
          </p:cNvCxnSpPr>
          <p:nvPr/>
        </p:nvCxnSpPr>
        <p:spPr bwMode="auto">
          <a:xfrm rot="5400000">
            <a:off x="5295305" y="1580555"/>
            <a:ext cx="1232297" cy="8572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0230" name="Прямая со стрелкой 100"/>
          <p:cNvCxnSpPr>
            <a:cxnSpLocks noChangeShapeType="1"/>
          </p:cNvCxnSpPr>
          <p:nvPr/>
        </p:nvCxnSpPr>
        <p:spPr bwMode="auto">
          <a:xfrm rot="16200000" flipH="1">
            <a:off x="5991821" y="2009180"/>
            <a:ext cx="1982390" cy="8572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118491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05979"/>
            <a:ext cx="8255260" cy="63757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100" dirty="0">
                <a:solidFill>
                  <a:srgbClr val="121B44"/>
                </a:solidFill>
                <a:latin typeface="Arial Black" panose="020B0A04020102020204" pitchFamily="34" charset="0"/>
              </a:rPr>
              <a:t>           </a:t>
            </a:r>
            <a:r>
              <a:rPr lang="ru-RU" sz="2700" dirty="0" smtClean="0">
                <a:solidFill>
                  <a:srgbClr val="121B44"/>
                </a:solidFill>
                <a:latin typeface="+mj-lt"/>
              </a:rPr>
              <a:t>Конечный </a:t>
            </a:r>
            <a:r>
              <a:rPr lang="ru-RU" sz="2700" dirty="0">
                <a:solidFill>
                  <a:srgbClr val="121B44"/>
                </a:solidFill>
                <a:latin typeface="+mj-lt"/>
              </a:rPr>
              <a:t>и промежуточные </a:t>
            </a:r>
            <a:r>
              <a:rPr lang="ru-RU" sz="2700" dirty="0" smtClean="0">
                <a:solidFill>
                  <a:srgbClr val="121B44"/>
                </a:solidFill>
                <a:latin typeface="+mj-lt"/>
              </a:rPr>
              <a:t>результаты (1/2)</a:t>
            </a:r>
            <a:endParaRPr lang="ru-RU" sz="2700" dirty="0">
              <a:solidFill>
                <a:srgbClr val="121B44"/>
              </a:solidFill>
              <a:latin typeface="+mj-lt"/>
            </a:endParaRPr>
          </a:p>
        </p:txBody>
      </p:sp>
      <p:sp>
        <p:nvSpPr>
          <p:cNvPr id="52227" name="Line 5"/>
          <p:cNvSpPr>
            <a:spLocks noChangeShapeType="1"/>
          </p:cNvSpPr>
          <p:nvPr/>
        </p:nvSpPr>
        <p:spPr bwMode="auto">
          <a:xfrm flipV="1">
            <a:off x="1818085" y="1491853"/>
            <a:ext cx="0" cy="31861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 sz="1350"/>
          </a:p>
        </p:txBody>
      </p:sp>
      <p:sp>
        <p:nvSpPr>
          <p:cNvPr id="52228" name="Line 6"/>
          <p:cNvSpPr>
            <a:spLocks noChangeShapeType="1"/>
          </p:cNvSpPr>
          <p:nvPr/>
        </p:nvSpPr>
        <p:spPr bwMode="auto">
          <a:xfrm rot="5400000" flipV="1">
            <a:off x="4626174" y="1546027"/>
            <a:ext cx="0" cy="594002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 sz="1350"/>
          </a:p>
        </p:txBody>
      </p:sp>
      <p:sp>
        <p:nvSpPr>
          <p:cNvPr id="52229" name="Text Box 9"/>
          <p:cNvSpPr txBox="1">
            <a:spLocks noChangeArrowheads="1"/>
          </p:cNvSpPr>
          <p:nvPr/>
        </p:nvSpPr>
        <p:spPr bwMode="auto">
          <a:xfrm>
            <a:off x="6948488" y="4677966"/>
            <a:ext cx="647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1"/>
              <a:t>t</a:t>
            </a:r>
            <a:endParaRPr lang="ru-RU" sz="2400" i="1"/>
          </a:p>
        </p:txBody>
      </p:sp>
      <p:sp>
        <p:nvSpPr>
          <p:cNvPr id="52230" name="Text Box 10"/>
          <p:cNvSpPr txBox="1">
            <a:spLocks noChangeArrowheads="1"/>
          </p:cNvSpPr>
          <p:nvPr/>
        </p:nvSpPr>
        <p:spPr bwMode="auto">
          <a:xfrm>
            <a:off x="1223963" y="1168004"/>
            <a:ext cx="647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1"/>
              <a:t>$</a:t>
            </a:r>
            <a:endParaRPr lang="ru-RU" sz="2400" i="1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381625" y="1545432"/>
            <a:ext cx="1296591" cy="3455194"/>
            <a:chOff x="3560" y="1298"/>
            <a:chExt cx="1089" cy="2902"/>
          </a:xfrm>
        </p:grpSpPr>
        <p:pic>
          <p:nvPicPr>
            <p:cNvPr id="52249" name="Picture 7" descr="j019421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60" y="1842"/>
              <a:ext cx="654" cy="1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50" name="Line 8"/>
            <p:cNvSpPr>
              <a:spLocks noChangeShapeType="1"/>
            </p:cNvSpPr>
            <p:nvPr/>
          </p:nvSpPr>
          <p:spPr bwMode="auto">
            <a:xfrm flipV="1">
              <a:off x="4195" y="1298"/>
              <a:ext cx="0" cy="249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52251" name="Text Box 13"/>
            <p:cNvSpPr txBox="1">
              <a:spLocks noChangeArrowheads="1"/>
            </p:cNvSpPr>
            <p:nvPr/>
          </p:nvSpPr>
          <p:spPr bwMode="auto">
            <a:xfrm>
              <a:off x="3696" y="3929"/>
              <a:ext cx="953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500"/>
                <a:t>deadline</a:t>
              </a:r>
              <a:endParaRPr lang="ru-RU" sz="1500"/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654969" y="1841897"/>
            <a:ext cx="4482704" cy="322659"/>
            <a:chOff x="430" y="1547"/>
            <a:chExt cx="3765" cy="271"/>
          </a:xfrm>
        </p:grpSpPr>
        <p:sp>
          <p:nvSpPr>
            <p:cNvPr id="52247" name="Line 14"/>
            <p:cNvSpPr>
              <a:spLocks noChangeShapeType="1"/>
            </p:cNvSpPr>
            <p:nvPr/>
          </p:nvSpPr>
          <p:spPr bwMode="auto">
            <a:xfrm flipH="1">
              <a:off x="567" y="1797"/>
              <a:ext cx="3628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52248" name="Text Box 15"/>
            <p:cNvSpPr txBox="1">
              <a:spLocks noChangeArrowheads="1"/>
            </p:cNvSpPr>
            <p:nvPr/>
          </p:nvSpPr>
          <p:spPr bwMode="auto">
            <a:xfrm>
              <a:off x="430" y="1547"/>
              <a:ext cx="953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500"/>
                <a:t>100%</a:t>
              </a:r>
              <a:endParaRPr lang="ru-RU" sz="1500"/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1871663" y="2193132"/>
            <a:ext cx="4212431" cy="2322910"/>
            <a:chOff x="612" y="1842"/>
            <a:chExt cx="3538" cy="1951"/>
          </a:xfrm>
        </p:grpSpPr>
        <p:sp>
          <p:nvSpPr>
            <p:cNvPr id="52245" name="Freeform 12"/>
            <p:cNvSpPr>
              <a:spLocks/>
            </p:cNvSpPr>
            <p:nvPr/>
          </p:nvSpPr>
          <p:spPr bwMode="auto">
            <a:xfrm>
              <a:off x="612" y="1842"/>
              <a:ext cx="3538" cy="1951"/>
            </a:xfrm>
            <a:custGeom>
              <a:avLst/>
              <a:gdLst>
                <a:gd name="T0" fmla="*/ 0 w 2223"/>
                <a:gd name="T1" fmla="*/ 5813 h 1814"/>
                <a:gd name="T2" fmla="*/ 1153902 w 2223"/>
                <a:gd name="T3" fmla="*/ 5085 h 1814"/>
                <a:gd name="T4" fmla="*/ 1922336 w 2223"/>
                <a:gd name="T5" fmla="*/ 2037 h 1814"/>
                <a:gd name="T6" fmla="*/ 3767246 w 2223"/>
                <a:gd name="T7" fmla="*/ 0 h 18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23"/>
                <a:gd name="T13" fmla="*/ 0 h 1814"/>
                <a:gd name="T14" fmla="*/ 2223 w 2223"/>
                <a:gd name="T15" fmla="*/ 1814 h 18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23" h="1814">
                  <a:moveTo>
                    <a:pt x="0" y="1814"/>
                  </a:moveTo>
                  <a:cubicBezTo>
                    <a:pt x="246" y="1798"/>
                    <a:pt x="492" y="1783"/>
                    <a:pt x="681" y="1587"/>
                  </a:cubicBezTo>
                  <a:cubicBezTo>
                    <a:pt x="870" y="1391"/>
                    <a:pt x="877" y="899"/>
                    <a:pt x="1134" y="635"/>
                  </a:cubicBezTo>
                  <a:cubicBezTo>
                    <a:pt x="1391" y="371"/>
                    <a:pt x="2042" y="106"/>
                    <a:pt x="2223" y="0"/>
                  </a:cubicBezTo>
                </a:path>
              </a:pathLst>
            </a:custGeom>
            <a:noFill/>
            <a:ln w="57150" cmpd="sng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52246" name="Text Box 20"/>
            <p:cNvSpPr txBox="1">
              <a:spLocks noChangeArrowheads="1"/>
            </p:cNvSpPr>
            <p:nvPr/>
          </p:nvSpPr>
          <p:spPr bwMode="auto">
            <a:xfrm>
              <a:off x="2290" y="2568"/>
              <a:ext cx="1270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350">
                  <a:solidFill>
                    <a:srgbClr val="FF0066"/>
                  </a:solidFill>
                </a:rPr>
                <a:t>Теоретическая </a:t>
              </a:r>
              <a:r>
                <a:rPr lang="en-US" sz="1350">
                  <a:solidFill>
                    <a:srgbClr val="FF0066"/>
                  </a:solidFill>
                </a:rPr>
                <a:t>S-</a:t>
              </a:r>
              <a:r>
                <a:rPr lang="ru-RU" sz="1350">
                  <a:solidFill>
                    <a:srgbClr val="FF0066"/>
                  </a:solidFill>
                </a:rPr>
                <a:t>кривая</a:t>
              </a: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1818085" y="1707357"/>
            <a:ext cx="5940028" cy="2808685"/>
            <a:chOff x="567" y="1434"/>
            <a:chExt cx="4989" cy="2359"/>
          </a:xfrm>
        </p:grpSpPr>
        <p:sp>
          <p:nvSpPr>
            <p:cNvPr id="52243" name="Freeform 17"/>
            <p:cNvSpPr>
              <a:spLocks/>
            </p:cNvSpPr>
            <p:nvPr/>
          </p:nvSpPr>
          <p:spPr bwMode="auto">
            <a:xfrm>
              <a:off x="567" y="1434"/>
              <a:ext cx="4536" cy="2359"/>
            </a:xfrm>
            <a:custGeom>
              <a:avLst/>
              <a:gdLst>
                <a:gd name="T0" fmla="*/ 0 w 3357"/>
                <a:gd name="T1" fmla="*/ 2359 h 2359"/>
                <a:gd name="T2" fmla="*/ 162435 w 3357"/>
                <a:gd name="T3" fmla="*/ 2132 h 2359"/>
                <a:gd name="T4" fmla="*/ 319252 w 3357"/>
                <a:gd name="T5" fmla="*/ 1225 h 2359"/>
                <a:gd name="T6" fmla="*/ 414504 w 3357"/>
                <a:gd name="T7" fmla="*/ 0 h 2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57"/>
                <a:gd name="T13" fmla="*/ 0 h 2359"/>
                <a:gd name="T14" fmla="*/ 3357 w 3357"/>
                <a:gd name="T15" fmla="*/ 2359 h 2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57" h="2359">
                  <a:moveTo>
                    <a:pt x="0" y="2359"/>
                  </a:moveTo>
                  <a:cubicBezTo>
                    <a:pt x="442" y="2340"/>
                    <a:pt x="885" y="2321"/>
                    <a:pt x="1316" y="2132"/>
                  </a:cubicBezTo>
                  <a:cubicBezTo>
                    <a:pt x="1747" y="1943"/>
                    <a:pt x="2246" y="1580"/>
                    <a:pt x="2586" y="1225"/>
                  </a:cubicBezTo>
                  <a:cubicBezTo>
                    <a:pt x="2926" y="870"/>
                    <a:pt x="3229" y="204"/>
                    <a:pt x="3357" y="0"/>
                  </a:cubicBezTo>
                </a:path>
              </a:pathLst>
            </a:custGeom>
            <a:noFill/>
            <a:ln w="57150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52244" name="Text Box 21"/>
            <p:cNvSpPr txBox="1">
              <a:spLocks noChangeArrowheads="1"/>
            </p:cNvSpPr>
            <p:nvPr/>
          </p:nvSpPr>
          <p:spPr bwMode="auto">
            <a:xfrm>
              <a:off x="4286" y="2523"/>
              <a:ext cx="1270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350">
                  <a:solidFill>
                    <a:schemeClr val="accent2"/>
                  </a:solidFill>
                </a:rPr>
                <a:t>Объём выполненных работ</a:t>
              </a:r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1818085" y="1653779"/>
            <a:ext cx="5400675" cy="2808684"/>
            <a:chOff x="567" y="1389"/>
            <a:chExt cx="4536" cy="2359"/>
          </a:xfrm>
        </p:grpSpPr>
        <p:sp>
          <p:nvSpPr>
            <p:cNvPr id="52241" name="Freeform 18"/>
            <p:cNvSpPr>
              <a:spLocks/>
            </p:cNvSpPr>
            <p:nvPr/>
          </p:nvSpPr>
          <p:spPr bwMode="auto">
            <a:xfrm flipH="1" flipV="1">
              <a:off x="567" y="1389"/>
              <a:ext cx="4536" cy="2359"/>
            </a:xfrm>
            <a:custGeom>
              <a:avLst/>
              <a:gdLst>
                <a:gd name="T0" fmla="*/ 0 w 3357"/>
                <a:gd name="T1" fmla="*/ 2359 h 2359"/>
                <a:gd name="T2" fmla="*/ 162435 w 3357"/>
                <a:gd name="T3" fmla="*/ 2132 h 2359"/>
                <a:gd name="T4" fmla="*/ 319252 w 3357"/>
                <a:gd name="T5" fmla="*/ 1225 h 2359"/>
                <a:gd name="T6" fmla="*/ 414504 w 3357"/>
                <a:gd name="T7" fmla="*/ 0 h 2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57"/>
                <a:gd name="T13" fmla="*/ 0 h 2359"/>
                <a:gd name="T14" fmla="*/ 3357 w 3357"/>
                <a:gd name="T15" fmla="*/ 2359 h 2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57" h="2359">
                  <a:moveTo>
                    <a:pt x="0" y="2359"/>
                  </a:moveTo>
                  <a:cubicBezTo>
                    <a:pt x="442" y="2340"/>
                    <a:pt x="885" y="2321"/>
                    <a:pt x="1316" y="2132"/>
                  </a:cubicBezTo>
                  <a:cubicBezTo>
                    <a:pt x="1747" y="1943"/>
                    <a:pt x="2246" y="1580"/>
                    <a:pt x="2586" y="1225"/>
                  </a:cubicBezTo>
                  <a:cubicBezTo>
                    <a:pt x="2926" y="870"/>
                    <a:pt x="3229" y="204"/>
                    <a:pt x="3357" y="0"/>
                  </a:cubicBezTo>
                </a:path>
              </a:pathLst>
            </a:custGeom>
            <a:noFill/>
            <a:ln w="57150" cmpd="sng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52242" name="Text Box 22"/>
            <p:cNvSpPr txBox="1">
              <a:spLocks noChangeArrowheads="1"/>
            </p:cNvSpPr>
            <p:nvPr/>
          </p:nvSpPr>
          <p:spPr bwMode="auto">
            <a:xfrm>
              <a:off x="1791" y="1393"/>
              <a:ext cx="1270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350">
                  <a:solidFill>
                    <a:srgbClr val="009900"/>
                  </a:solidFill>
                </a:rPr>
                <a:t>Понесённые затраты</a:t>
              </a:r>
            </a:p>
          </p:txBody>
        </p:sp>
      </p:grpSp>
      <p:sp>
        <p:nvSpPr>
          <p:cNvPr id="429083" name="AutoShape 27"/>
          <p:cNvSpPr>
            <a:spLocks noChangeArrowheads="1"/>
          </p:cNvSpPr>
          <p:nvPr/>
        </p:nvSpPr>
        <p:spPr bwMode="auto">
          <a:xfrm>
            <a:off x="5975747" y="2031207"/>
            <a:ext cx="270272" cy="27027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429075" name="AutoShape 19"/>
          <p:cNvSpPr>
            <a:spLocks noChangeArrowheads="1"/>
          </p:cNvSpPr>
          <p:nvPr/>
        </p:nvSpPr>
        <p:spPr bwMode="auto">
          <a:xfrm flipV="1">
            <a:off x="7002066" y="1545432"/>
            <a:ext cx="270272" cy="270272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2033588" y="2571750"/>
            <a:ext cx="1674019" cy="1728788"/>
            <a:chOff x="748" y="2160"/>
            <a:chExt cx="1406" cy="1452"/>
          </a:xfrm>
        </p:grpSpPr>
        <p:sp>
          <p:nvSpPr>
            <p:cNvPr id="52239" name="Line 30"/>
            <p:cNvSpPr>
              <a:spLocks noChangeShapeType="1"/>
            </p:cNvSpPr>
            <p:nvPr/>
          </p:nvSpPr>
          <p:spPr bwMode="auto">
            <a:xfrm>
              <a:off x="2154" y="2160"/>
              <a:ext cx="0" cy="145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stealth" w="lg" len="lg"/>
              <a:tailEnd type="stealth" w="lg" len="lg"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52240" name="Text Box 31"/>
            <p:cNvSpPr txBox="1">
              <a:spLocks noChangeArrowheads="1"/>
            </p:cNvSpPr>
            <p:nvPr/>
          </p:nvSpPr>
          <p:spPr bwMode="auto">
            <a:xfrm>
              <a:off x="748" y="2205"/>
              <a:ext cx="1406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350">
                  <a:solidFill>
                    <a:srgbClr val="FF3300"/>
                  </a:solidFill>
                </a:rPr>
                <a:t>Рассогласование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714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083" grpId="0" animBg="1"/>
      <p:bldP spid="42907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7784307" y="1"/>
            <a:ext cx="21669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1350" b="1"/>
          </a:p>
        </p:txBody>
      </p:sp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332510" y="207819"/>
            <a:ext cx="73461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Уровень </a:t>
            </a:r>
            <a:r>
              <a:rPr lang="ru-RU" sz="240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сложности управления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580" name="Рисунок 10" descr="СТРАТЕГИЯ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8" y="2518173"/>
            <a:ext cx="6161485" cy="262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5" descr="r1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34" y="577082"/>
            <a:ext cx="5840015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6442999" y="4531023"/>
            <a:ext cx="512504" cy="273844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0E9087-107F-4B58-9A71-53356DB28D26}" type="slidenum">
              <a:rPr lang="ru-RU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</a:t>
            </a:fld>
            <a:endParaRPr 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65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979"/>
            <a:ext cx="8435280" cy="63757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>
                <a:solidFill>
                  <a:srgbClr val="121B44"/>
                </a:solidFill>
                <a:latin typeface="Arial Black" panose="020B0A04020102020204" pitchFamily="34" charset="0"/>
              </a:rPr>
              <a:t>      </a:t>
            </a:r>
            <a:r>
              <a:rPr lang="ru-RU" sz="2700" dirty="0" smtClean="0">
                <a:solidFill>
                  <a:srgbClr val="121B44"/>
                </a:solidFill>
                <a:latin typeface="+mj-lt"/>
              </a:rPr>
              <a:t>Конечный </a:t>
            </a:r>
            <a:r>
              <a:rPr lang="ru-RU" sz="2700" dirty="0">
                <a:solidFill>
                  <a:srgbClr val="121B44"/>
                </a:solidFill>
                <a:latin typeface="+mj-lt"/>
              </a:rPr>
              <a:t>и промежуточные </a:t>
            </a:r>
            <a:r>
              <a:rPr lang="ru-RU" sz="2700" dirty="0" smtClean="0">
                <a:solidFill>
                  <a:srgbClr val="121B44"/>
                </a:solidFill>
                <a:latin typeface="+mj-lt"/>
              </a:rPr>
              <a:t>результаты (2/2)</a:t>
            </a:r>
            <a:endParaRPr lang="ru-RU" sz="2700" dirty="0">
              <a:solidFill>
                <a:srgbClr val="121B44"/>
              </a:solidFill>
              <a:latin typeface="+mj-lt"/>
            </a:endParaRPr>
          </a:p>
        </p:txBody>
      </p:sp>
      <p:sp>
        <p:nvSpPr>
          <p:cNvPr id="53251" name="Line 3"/>
          <p:cNvSpPr>
            <a:spLocks noChangeShapeType="1"/>
          </p:cNvSpPr>
          <p:nvPr/>
        </p:nvSpPr>
        <p:spPr bwMode="auto">
          <a:xfrm flipV="1">
            <a:off x="1818085" y="1491853"/>
            <a:ext cx="0" cy="31861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 sz="1350"/>
          </a:p>
        </p:txBody>
      </p:sp>
      <p:sp>
        <p:nvSpPr>
          <p:cNvPr id="53252" name="Line 4"/>
          <p:cNvSpPr>
            <a:spLocks noChangeShapeType="1"/>
          </p:cNvSpPr>
          <p:nvPr/>
        </p:nvSpPr>
        <p:spPr bwMode="auto">
          <a:xfrm rot="5400000" flipV="1">
            <a:off x="4626174" y="1546027"/>
            <a:ext cx="0" cy="594002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 sz="1350"/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948488" y="4677966"/>
            <a:ext cx="647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1"/>
              <a:t>t</a:t>
            </a:r>
            <a:endParaRPr lang="ru-RU" sz="2400" i="1"/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1223963" y="1168004"/>
            <a:ext cx="647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1"/>
              <a:t>$</a:t>
            </a:r>
            <a:endParaRPr lang="ru-RU" sz="2400" i="1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381625" y="1545432"/>
            <a:ext cx="1296591" cy="3455194"/>
            <a:chOff x="3560" y="1298"/>
            <a:chExt cx="1089" cy="2902"/>
          </a:xfrm>
        </p:grpSpPr>
        <p:pic>
          <p:nvPicPr>
            <p:cNvPr id="53283" name="Picture 8" descr="j019421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60" y="1842"/>
              <a:ext cx="654" cy="1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84" name="Line 9"/>
            <p:cNvSpPr>
              <a:spLocks noChangeShapeType="1"/>
            </p:cNvSpPr>
            <p:nvPr/>
          </p:nvSpPr>
          <p:spPr bwMode="auto">
            <a:xfrm flipV="1">
              <a:off x="4195" y="1298"/>
              <a:ext cx="0" cy="249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53285" name="Text Box 10"/>
            <p:cNvSpPr txBox="1">
              <a:spLocks noChangeArrowheads="1"/>
            </p:cNvSpPr>
            <p:nvPr/>
          </p:nvSpPr>
          <p:spPr bwMode="auto">
            <a:xfrm>
              <a:off x="3696" y="3929"/>
              <a:ext cx="953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500"/>
                <a:t>deadline</a:t>
              </a:r>
              <a:endParaRPr lang="ru-RU" sz="1500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654969" y="1841897"/>
            <a:ext cx="4482704" cy="322659"/>
            <a:chOff x="430" y="1547"/>
            <a:chExt cx="3765" cy="271"/>
          </a:xfrm>
        </p:grpSpPr>
        <p:sp>
          <p:nvSpPr>
            <p:cNvPr id="53281" name="Line 12"/>
            <p:cNvSpPr>
              <a:spLocks noChangeShapeType="1"/>
            </p:cNvSpPr>
            <p:nvPr/>
          </p:nvSpPr>
          <p:spPr bwMode="auto">
            <a:xfrm flipH="1">
              <a:off x="567" y="1797"/>
              <a:ext cx="3628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53282" name="Text Box 13"/>
            <p:cNvSpPr txBox="1">
              <a:spLocks noChangeArrowheads="1"/>
            </p:cNvSpPr>
            <p:nvPr/>
          </p:nvSpPr>
          <p:spPr bwMode="auto">
            <a:xfrm>
              <a:off x="430" y="1547"/>
              <a:ext cx="953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500"/>
                <a:t>100%</a:t>
              </a:r>
              <a:endParaRPr lang="ru-RU" sz="1500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871663" y="2193132"/>
            <a:ext cx="4212431" cy="2322910"/>
            <a:chOff x="612" y="1842"/>
            <a:chExt cx="3538" cy="1951"/>
          </a:xfrm>
        </p:grpSpPr>
        <p:sp>
          <p:nvSpPr>
            <p:cNvPr id="53279" name="Freeform 15"/>
            <p:cNvSpPr>
              <a:spLocks/>
            </p:cNvSpPr>
            <p:nvPr/>
          </p:nvSpPr>
          <p:spPr bwMode="auto">
            <a:xfrm>
              <a:off x="612" y="1842"/>
              <a:ext cx="3538" cy="1951"/>
            </a:xfrm>
            <a:custGeom>
              <a:avLst/>
              <a:gdLst>
                <a:gd name="T0" fmla="*/ 0 w 2223"/>
                <a:gd name="T1" fmla="*/ 5813 h 1814"/>
                <a:gd name="T2" fmla="*/ 1153902 w 2223"/>
                <a:gd name="T3" fmla="*/ 5085 h 1814"/>
                <a:gd name="T4" fmla="*/ 1922336 w 2223"/>
                <a:gd name="T5" fmla="*/ 2037 h 1814"/>
                <a:gd name="T6" fmla="*/ 3767246 w 2223"/>
                <a:gd name="T7" fmla="*/ 0 h 18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23"/>
                <a:gd name="T13" fmla="*/ 0 h 1814"/>
                <a:gd name="T14" fmla="*/ 2223 w 2223"/>
                <a:gd name="T15" fmla="*/ 1814 h 18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23" h="1814">
                  <a:moveTo>
                    <a:pt x="0" y="1814"/>
                  </a:moveTo>
                  <a:cubicBezTo>
                    <a:pt x="246" y="1798"/>
                    <a:pt x="492" y="1783"/>
                    <a:pt x="681" y="1587"/>
                  </a:cubicBezTo>
                  <a:cubicBezTo>
                    <a:pt x="870" y="1391"/>
                    <a:pt x="877" y="899"/>
                    <a:pt x="1134" y="635"/>
                  </a:cubicBezTo>
                  <a:cubicBezTo>
                    <a:pt x="1391" y="371"/>
                    <a:pt x="2042" y="106"/>
                    <a:pt x="2223" y="0"/>
                  </a:cubicBezTo>
                </a:path>
              </a:pathLst>
            </a:custGeom>
            <a:noFill/>
            <a:ln w="57150" cmpd="sng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53280" name="Text Box 16"/>
            <p:cNvSpPr txBox="1">
              <a:spLocks noChangeArrowheads="1"/>
            </p:cNvSpPr>
            <p:nvPr/>
          </p:nvSpPr>
          <p:spPr bwMode="auto">
            <a:xfrm>
              <a:off x="2290" y="2568"/>
              <a:ext cx="1270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350">
                  <a:solidFill>
                    <a:srgbClr val="FF0066"/>
                  </a:solidFill>
                </a:rPr>
                <a:t>Теоретическая </a:t>
              </a:r>
              <a:r>
                <a:rPr lang="en-US" sz="1350">
                  <a:solidFill>
                    <a:srgbClr val="FF0066"/>
                  </a:solidFill>
                </a:rPr>
                <a:t>S-</a:t>
              </a:r>
              <a:r>
                <a:rPr lang="ru-RU" sz="1350">
                  <a:solidFill>
                    <a:srgbClr val="FF0066"/>
                  </a:solidFill>
                </a:rPr>
                <a:t>кривая</a:t>
              </a:r>
            </a:p>
          </p:txBody>
        </p:sp>
      </p:grpSp>
      <p:sp>
        <p:nvSpPr>
          <p:cNvPr id="434199" name="AutoShape 23"/>
          <p:cNvSpPr>
            <a:spLocks noChangeArrowheads="1"/>
          </p:cNvSpPr>
          <p:nvPr/>
        </p:nvSpPr>
        <p:spPr bwMode="auto">
          <a:xfrm>
            <a:off x="5975747" y="2031207"/>
            <a:ext cx="270272" cy="27027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434214" name="AutoShape 38"/>
          <p:cNvSpPr>
            <a:spLocks noChangeArrowheads="1"/>
          </p:cNvSpPr>
          <p:nvPr/>
        </p:nvSpPr>
        <p:spPr bwMode="auto">
          <a:xfrm>
            <a:off x="2250282" y="4300538"/>
            <a:ext cx="270272" cy="27027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434215" name="AutoShape 39"/>
          <p:cNvSpPr>
            <a:spLocks noChangeArrowheads="1"/>
          </p:cNvSpPr>
          <p:nvPr/>
        </p:nvSpPr>
        <p:spPr bwMode="auto">
          <a:xfrm>
            <a:off x="3330178" y="3706416"/>
            <a:ext cx="270272" cy="27027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434216" name="AutoShape 40"/>
          <p:cNvSpPr>
            <a:spLocks noChangeArrowheads="1"/>
          </p:cNvSpPr>
          <p:nvPr/>
        </p:nvSpPr>
        <p:spPr bwMode="auto">
          <a:xfrm>
            <a:off x="4301728" y="2625328"/>
            <a:ext cx="270272" cy="27027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1818085" y="1924050"/>
            <a:ext cx="4806553" cy="2619375"/>
            <a:chOff x="567" y="1616"/>
            <a:chExt cx="4037" cy="2200"/>
          </a:xfrm>
        </p:grpSpPr>
        <p:sp>
          <p:nvSpPr>
            <p:cNvPr id="53275" name="Freeform 32"/>
            <p:cNvSpPr>
              <a:spLocks/>
            </p:cNvSpPr>
            <p:nvPr/>
          </p:nvSpPr>
          <p:spPr bwMode="auto">
            <a:xfrm>
              <a:off x="567" y="3657"/>
              <a:ext cx="499" cy="159"/>
            </a:xfrm>
            <a:custGeom>
              <a:avLst/>
              <a:gdLst>
                <a:gd name="T0" fmla="*/ 0 w 499"/>
                <a:gd name="T1" fmla="*/ 136 h 159"/>
                <a:gd name="T2" fmla="*/ 226 w 499"/>
                <a:gd name="T3" fmla="*/ 136 h 159"/>
                <a:gd name="T4" fmla="*/ 499 w 499"/>
                <a:gd name="T5" fmla="*/ 0 h 159"/>
                <a:gd name="T6" fmla="*/ 0 60000 65536"/>
                <a:gd name="T7" fmla="*/ 0 60000 65536"/>
                <a:gd name="T8" fmla="*/ 0 60000 65536"/>
                <a:gd name="T9" fmla="*/ 0 w 499"/>
                <a:gd name="T10" fmla="*/ 0 h 159"/>
                <a:gd name="T11" fmla="*/ 499 w 499"/>
                <a:gd name="T12" fmla="*/ 159 h 15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9" h="159">
                  <a:moveTo>
                    <a:pt x="0" y="136"/>
                  </a:moveTo>
                  <a:cubicBezTo>
                    <a:pt x="71" y="147"/>
                    <a:pt x="143" y="159"/>
                    <a:pt x="226" y="136"/>
                  </a:cubicBezTo>
                  <a:cubicBezTo>
                    <a:pt x="309" y="113"/>
                    <a:pt x="453" y="23"/>
                    <a:pt x="499" y="0"/>
                  </a:cubicBezTo>
                </a:path>
              </a:pathLst>
            </a:custGeom>
            <a:noFill/>
            <a:ln w="57150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53276" name="Freeform 34"/>
            <p:cNvSpPr>
              <a:spLocks/>
            </p:cNvSpPr>
            <p:nvPr/>
          </p:nvSpPr>
          <p:spPr bwMode="auto">
            <a:xfrm>
              <a:off x="1066" y="3067"/>
              <a:ext cx="861" cy="733"/>
            </a:xfrm>
            <a:custGeom>
              <a:avLst/>
              <a:gdLst>
                <a:gd name="T0" fmla="*/ 0 w 861"/>
                <a:gd name="T1" fmla="*/ 590 h 733"/>
                <a:gd name="T2" fmla="*/ 499 w 861"/>
                <a:gd name="T3" fmla="*/ 635 h 733"/>
                <a:gd name="T4" fmla="*/ 861 w 861"/>
                <a:gd name="T5" fmla="*/ 0 h 733"/>
                <a:gd name="T6" fmla="*/ 0 60000 65536"/>
                <a:gd name="T7" fmla="*/ 0 60000 65536"/>
                <a:gd name="T8" fmla="*/ 0 60000 65536"/>
                <a:gd name="T9" fmla="*/ 0 w 861"/>
                <a:gd name="T10" fmla="*/ 0 h 733"/>
                <a:gd name="T11" fmla="*/ 861 w 861"/>
                <a:gd name="T12" fmla="*/ 733 h 7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1" h="733">
                  <a:moveTo>
                    <a:pt x="0" y="590"/>
                  </a:moveTo>
                  <a:cubicBezTo>
                    <a:pt x="177" y="661"/>
                    <a:pt x="355" y="733"/>
                    <a:pt x="499" y="635"/>
                  </a:cubicBezTo>
                  <a:cubicBezTo>
                    <a:pt x="643" y="537"/>
                    <a:pt x="801" y="106"/>
                    <a:pt x="861" y="0"/>
                  </a:cubicBezTo>
                </a:path>
              </a:pathLst>
            </a:custGeom>
            <a:noFill/>
            <a:ln w="57150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53277" name="Freeform 36"/>
            <p:cNvSpPr>
              <a:spLocks/>
            </p:cNvSpPr>
            <p:nvPr/>
          </p:nvSpPr>
          <p:spPr bwMode="auto">
            <a:xfrm>
              <a:off x="1882" y="2069"/>
              <a:ext cx="998" cy="1028"/>
            </a:xfrm>
            <a:custGeom>
              <a:avLst/>
              <a:gdLst>
                <a:gd name="T0" fmla="*/ 0 w 998"/>
                <a:gd name="T1" fmla="*/ 998 h 1028"/>
                <a:gd name="T2" fmla="*/ 590 w 998"/>
                <a:gd name="T3" fmla="*/ 862 h 1028"/>
                <a:gd name="T4" fmla="*/ 998 w 998"/>
                <a:gd name="T5" fmla="*/ 0 h 1028"/>
                <a:gd name="T6" fmla="*/ 0 60000 65536"/>
                <a:gd name="T7" fmla="*/ 0 60000 65536"/>
                <a:gd name="T8" fmla="*/ 0 60000 65536"/>
                <a:gd name="T9" fmla="*/ 0 w 998"/>
                <a:gd name="T10" fmla="*/ 0 h 1028"/>
                <a:gd name="T11" fmla="*/ 998 w 99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8" h="1028">
                  <a:moveTo>
                    <a:pt x="0" y="998"/>
                  </a:moveTo>
                  <a:cubicBezTo>
                    <a:pt x="212" y="1013"/>
                    <a:pt x="424" y="1028"/>
                    <a:pt x="590" y="862"/>
                  </a:cubicBezTo>
                  <a:cubicBezTo>
                    <a:pt x="756" y="696"/>
                    <a:pt x="930" y="144"/>
                    <a:pt x="998" y="0"/>
                  </a:cubicBezTo>
                </a:path>
              </a:pathLst>
            </a:custGeom>
            <a:noFill/>
            <a:ln w="57150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53278" name="Freeform 41"/>
            <p:cNvSpPr>
              <a:spLocks/>
            </p:cNvSpPr>
            <p:nvPr/>
          </p:nvSpPr>
          <p:spPr bwMode="auto">
            <a:xfrm>
              <a:off x="2880" y="1616"/>
              <a:ext cx="1724" cy="574"/>
            </a:xfrm>
            <a:custGeom>
              <a:avLst/>
              <a:gdLst>
                <a:gd name="T0" fmla="*/ 0 w 1724"/>
                <a:gd name="T1" fmla="*/ 453 h 574"/>
                <a:gd name="T2" fmla="*/ 953 w 1724"/>
                <a:gd name="T3" fmla="*/ 499 h 574"/>
                <a:gd name="T4" fmla="*/ 1724 w 1724"/>
                <a:gd name="T5" fmla="*/ 0 h 574"/>
                <a:gd name="T6" fmla="*/ 0 60000 65536"/>
                <a:gd name="T7" fmla="*/ 0 60000 65536"/>
                <a:gd name="T8" fmla="*/ 0 60000 65536"/>
                <a:gd name="T9" fmla="*/ 0 w 1724"/>
                <a:gd name="T10" fmla="*/ 0 h 574"/>
                <a:gd name="T11" fmla="*/ 1724 w 1724"/>
                <a:gd name="T12" fmla="*/ 574 h 5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24" h="574">
                  <a:moveTo>
                    <a:pt x="0" y="453"/>
                  </a:moveTo>
                  <a:cubicBezTo>
                    <a:pt x="333" y="513"/>
                    <a:pt x="666" y="574"/>
                    <a:pt x="953" y="499"/>
                  </a:cubicBezTo>
                  <a:cubicBezTo>
                    <a:pt x="1240" y="424"/>
                    <a:pt x="1596" y="83"/>
                    <a:pt x="1724" y="0"/>
                  </a:cubicBezTo>
                </a:path>
              </a:pathLst>
            </a:custGeom>
            <a:noFill/>
            <a:ln w="57150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1818085" y="1779985"/>
            <a:ext cx="4806553" cy="2736056"/>
            <a:chOff x="567" y="1495"/>
            <a:chExt cx="4037" cy="2298"/>
          </a:xfrm>
        </p:grpSpPr>
        <p:sp>
          <p:nvSpPr>
            <p:cNvPr id="53271" name="Freeform 33"/>
            <p:cNvSpPr>
              <a:spLocks/>
            </p:cNvSpPr>
            <p:nvPr/>
          </p:nvSpPr>
          <p:spPr bwMode="auto">
            <a:xfrm flipH="1" flipV="1">
              <a:off x="567" y="3634"/>
              <a:ext cx="499" cy="159"/>
            </a:xfrm>
            <a:custGeom>
              <a:avLst/>
              <a:gdLst>
                <a:gd name="T0" fmla="*/ 0 w 499"/>
                <a:gd name="T1" fmla="*/ 136 h 159"/>
                <a:gd name="T2" fmla="*/ 226 w 499"/>
                <a:gd name="T3" fmla="*/ 136 h 159"/>
                <a:gd name="T4" fmla="*/ 499 w 499"/>
                <a:gd name="T5" fmla="*/ 0 h 159"/>
                <a:gd name="T6" fmla="*/ 0 60000 65536"/>
                <a:gd name="T7" fmla="*/ 0 60000 65536"/>
                <a:gd name="T8" fmla="*/ 0 60000 65536"/>
                <a:gd name="T9" fmla="*/ 0 w 499"/>
                <a:gd name="T10" fmla="*/ 0 h 159"/>
                <a:gd name="T11" fmla="*/ 499 w 499"/>
                <a:gd name="T12" fmla="*/ 159 h 15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9" h="159">
                  <a:moveTo>
                    <a:pt x="0" y="136"/>
                  </a:moveTo>
                  <a:cubicBezTo>
                    <a:pt x="71" y="147"/>
                    <a:pt x="143" y="159"/>
                    <a:pt x="226" y="136"/>
                  </a:cubicBezTo>
                  <a:cubicBezTo>
                    <a:pt x="309" y="113"/>
                    <a:pt x="453" y="23"/>
                    <a:pt x="499" y="0"/>
                  </a:cubicBezTo>
                </a:path>
              </a:pathLst>
            </a:custGeom>
            <a:noFill/>
            <a:ln w="57150" cmpd="sng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53272" name="Freeform 35"/>
            <p:cNvSpPr>
              <a:spLocks/>
            </p:cNvSpPr>
            <p:nvPr/>
          </p:nvSpPr>
          <p:spPr bwMode="auto">
            <a:xfrm flipH="1" flipV="1">
              <a:off x="1066" y="2924"/>
              <a:ext cx="861" cy="733"/>
            </a:xfrm>
            <a:custGeom>
              <a:avLst/>
              <a:gdLst>
                <a:gd name="T0" fmla="*/ 0 w 861"/>
                <a:gd name="T1" fmla="*/ 590 h 733"/>
                <a:gd name="T2" fmla="*/ 499 w 861"/>
                <a:gd name="T3" fmla="*/ 635 h 733"/>
                <a:gd name="T4" fmla="*/ 861 w 861"/>
                <a:gd name="T5" fmla="*/ 0 h 733"/>
                <a:gd name="T6" fmla="*/ 0 60000 65536"/>
                <a:gd name="T7" fmla="*/ 0 60000 65536"/>
                <a:gd name="T8" fmla="*/ 0 60000 65536"/>
                <a:gd name="T9" fmla="*/ 0 w 861"/>
                <a:gd name="T10" fmla="*/ 0 h 733"/>
                <a:gd name="T11" fmla="*/ 861 w 861"/>
                <a:gd name="T12" fmla="*/ 733 h 7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1" h="733">
                  <a:moveTo>
                    <a:pt x="0" y="590"/>
                  </a:moveTo>
                  <a:cubicBezTo>
                    <a:pt x="177" y="661"/>
                    <a:pt x="355" y="733"/>
                    <a:pt x="499" y="635"/>
                  </a:cubicBezTo>
                  <a:cubicBezTo>
                    <a:pt x="643" y="537"/>
                    <a:pt x="801" y="106"/>
                    <a:pt x="861" y="0"/>
                  </a:cubicBezTo>
                </a:path>
              </a:pathLst>
            </a:custGeom>
            <a:noFill/>
            <a:ln w="57150" cmpd="sng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53273" name="Freeform 37"/>
            <p:cNvSpPr>
              <a:spLocks/>
            </p:cNvSpPr>
            <p:nvPr/>
          </p:nvSpPr>
          <p:spPr bwMode="auto">
            <a:xfrm flipH="1" flipV="1">
              <a:off x="1882" y="2039"/>
              <a:ext cx="998" cy="1028"/>
            </a:xfrm>
            <a:custGeom>
              <a:avLst/>
              <a:gdLst>
                <a:gd name="T0" fmla="*/ 0 w 998"/>
                <a:gd name="T1" fmla="*/ 998 h 1028"/>
                <a:gd name="T2" fmla="*/ 590 w 998"/>
                <a:gd name="T3" fmla="*/ 862 h 1028"/>
                <a:gd name="T4" fmla="*/ 998 w 998"/>
                <a:gd name="T5" fmla="*/ 0 h 1028"/>
                <a:gd name="T6" fmla="*/ 0 60000 65536"/>
                <a:gd name="T7" fmla="*/ 0 60000 65536"/>
                <a:gd name="T8" fmla="*/ 0 60000 65536"/>
                <a:gd name="T9" fmla="*/ 0 w 998"/>
                <a:gd name="T10" fmla="*/ 0 h 1028"/>
                <a:gd name="T11" fmla="*/ 998 w 998"/>
                <a:gd name="T12" fmla="*/ 1028 h 10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8" h="1028">
                  <a:moveTo>
                    <a:pt x="0" y="998"/>
                  </a:moveTo>
                  <a:cubicBezTo>
                    <a:pt x="212" y="1013"/>
                    <a:pt x="424" y="1028"/>
                    <a:pt x="590" y="862"/>
                  </a:cubicBezTo>
                  <a:cubicBezTo>
                    <a:pt x="756" y="696"/>
                    <a:pt x="930" y="144"/>
                    <a:pt x="998" y="0"/>
                  </a:cubicBezTo>
                </a:path>
              </a:pathLst>
            </a:custGeom>
            <a:noFill/>
            <a:ln w="57150" cmpd="sng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53274" name="Freeform 42"/>
            <p:cNvSpPr>
              <a:spLocks/>
            </p:cNvSpPr>
            <p:nvPr/>
          </p:nvSpPr>
          <p:spPr bwMode="auto">
            <a:xfrm flipH="1" flipV="1">
              <a:off x="2880" y="1495"/>
              <a:ext cx="1724" cy="574"/>
            </a:xfrm>
            <a:custGeom>
              <a:avLst/>
              <a:gdLst>
                <a:gd name="T0" fmla="*/ 0 w 1724"/>
                <a:gd name="T1" fmla="*/ 453 h 574"/>
                <a:gd name="T2" fmla="*/ 953 w 1724"/>
                <a:gd name="T3" fmla="*/ 499 h 574"/>
                <a:gd name="T4" fmla="*/ 1724 w 1724"/>
                <a:gd name="T5" fmla="*/ 0 h 574"/>
                <a:gd name="T6" fmla="*/ 0 60000 65536"/>
                <a:gd name="T7" fmla="*/ 0 60000 65536"/>
                <a:gd name="T8" fmla="*/ 0 60000 65536"/>
                <a:gd name="T9" fmla="*/ 0 w 1724"/>
                <a:gd name="T10" fmla="*/ 0 h 574"/>
                <a:gd name="T11" fmla="*/ 1724 w 1724"/>
                <a:gd name="T12" fmla="*/ 574 h 5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24" h="574">
                  <a:moveTo>
                    <a:pt x="0" y="453"/>
                  </a:moveTo>
                  <a:cubicBezTo>
                    <a:pt x="333" y="513"/>
                    <a:pt x="666" y="574"/>
                    <a:pt x="953" y="499"/>
                  </a:cubicBezTo>
                  <a:cubicBezTo>
                    <a:pt x="1240" y="424"/>
                    <a:pt x="1596" y="83"/>
                    <a:pt x="1724" y="0"/>
                  </a:cubicBezTo>
                </a:path>
              </a:pathLst>
            </a:custGeom>
            <a:noFill/>
            <a:ln w="57150" cmpd="sng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50"/>
            </a:p>
          </p:txBody>
        </p:sp>
      </p:grpSp>
      <p:sp>
        <p:nvSpPr>
          <p:cNvPr id="434221" name="AutoShape 45"/>
          <p:cNvSpPr>
            <a:spLocks noChangeArrowheads="1"/>
          </p:cNvSpPr>
          <p:nvPr/>
        </p:nvSpPr>
        <p:spPr bwMode="auto">
          <a:xfrm flipV="1">
            <a:off x="2303860" y="4245769"/>
            <a:ext cx="270272" cy="270272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434222" name="AutoShape 46"/>
          <p:cNvSpPr>
            <a:spLocks noChangeArrowheads="1"/>
          </p:cNvSpPr>
          <p:nvPr/>
        </p:nvSpPr>
        <p:spPr bwMode="auto">
          <a:xfrm flipV="1">
            <a:off x="3275410" y="3543301"/>
            <a:ext cx="270272" cy="270272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434223" name="AutoShape 47"/>
          <p:cNvSpPr>
            <a:spLocks noChangeArrowheads="1"/>
          </p:cNvSpPr>
          <p:nvPr/>
        </p:nvSpPr>
        <p:spPr bwMode="auto">
          <a:xfrm flipV="1">
            <a:off x="4463653" y="2356247"/>
            <a:ext cx="270272" cy="270272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434224" name="AutoShape 48"/>
          <p:cNvSpPr>
            <a:spLocks noChangeArrowheads="1"/>
          </p:cNvSpPr>
          <p:nvPr/>
        </p:nvSpPr>
        <p:spPr bwMode="auto">
          <a:xfrm flipV="1">
            <a:off x="6461522" y="1815703"/>
            <a:ext cx="270272" cy="270272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4086225" y="1600200"/>
            <a:ext cx="1674019" cy="971550"/>
            <a:chOff x="2472" y="1344"/>
            <a:chExt cx="1406" cy="816"/>
          </a:xfrm>
        </p:grpSpPr>
        <p:sp>
          <p:nvSpPr>
            <p:cNvPr id="53269" name="Line 49"/>
            <p:cNvSpPr>
              <a:spLocks noChangeShapeType="1"/>
            </p:cNvSpPr>
            <p:nvPr/>
          </p:nvSpPr>
          <p:spPr bwMode="auto">
            <a:xfrm>
              <a:off x="3696" y="1570"/>
              <a:ext cx="0" cy="59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stealth" w="lg" len="lg"/>
              <a:tailEnd type="stealth" w="lg" len="lg"/>
            </a:ln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53270" name="Text Box 50"/>
            <p:cNvSpPr txBox="1">
              <a:spLocks noChangeArrowheads="1"/>
            </p:cNvSpPr>
            <p:nvPr/>
          </p:nvSpPr>
          <p:spPr bwMode="auto">
            <a:xfrm>
              <a:off x="2472" y="1344"/>
              <a:ext cx="1406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350">
                  <a:solidFill>
                    <a:srgbClr val="FF3300"/>
                  </a:solidFill>
                </a:rPr>
                <a:t>Рассогласование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84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99" grpId="0" animBg="1"/>
      <p:bldP spid="434214" grpId="0" animBg="1"/>
      <p:bldP spid="434215" grpId="0" animBg="1"/>
      <p:bldP spid="434216" grpId="0" animBg="1"/>
      <p:bldP spid="434221" grpId="0" animBg="1"/>
      <p:bldP spid="434222" grpId="0" animBg="1"/>
      <p:bldP spid="434223" grpId="0" animBg="1"/>
      <p:bldP spid="4342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                 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Жизненный цикл проекта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ru-RU" sz="1600" dirty="0">
                <a:solidFill>
                  <a:srgbClr val="FF3300"/>
                </a:solidFill>
              </a:rPr>
              <a:t>Жизненный цикл проекта (</a:t>
            </a:r>
            <a:r>
              <a:rPr lang="en-US" sz="1600" dirty="0">
                <a:solidFill>
                  <a:srgbClr val="FF3300"/>
                </a:solidFill>
              </a:rPr>
              <a:t>Project Life Cycle)</a:t>
            </a:r>
            <a:r>
              <a:rPr lang="en-US" sz="1600" dirty="0"/>
              <a:t> – </a:t>
            </a:r>
            <a:r>
              <a:rPr lang="ru-RU" sz="1600" dirty="0"/>
              <a:t>набор обычно последовательных фаз проекта, количество и состав которых определяется потребностями управления проектом в организации или в организациях, участвующих в проекте.</a:t>
            </a:r>
          </a:p>
          <a:p>
            <a:pPr marL="0" indent="0" algn="r">
              <a:spcBef>
                <a:spcPct val="50000"/>
              </a:spcBef>
              <a:buNone/>
            </a:pPr>
            <a:r>
              <a:rPr lang="en-US" sz="1400" dirty="0" err="1"/>
              <a:t>PMBoK</a:t>
            </a:r>
            <a:endParaRPr lang="ru-RU" sz="1400" dirty="0"/>
          </a:p>
          <a:p>
            <a:endParaRPr lang="ru-RU" dirty="0"/>
          </a:p>
        </p:txBody>
      </p:sp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457200" y="735808"/>
            <a:ext cx="8236744" cy="3982639"/>
            <a:chOff x="-817" y="930"/>
            <a:chExt cx="6918" cy="3345"/>
          </a:xfrm>
        </p:grpSpPr>
        <p:sp>
          <p:nvSpPr>
            <p:cNvPr id="54276" name="Text Box 59"/>
            <p:cNvSpPr txBox="1">
              <a:spLocks noChangeArrowheads="1"/>
            </p:cNvSpPr>
            <p:nvPr/>
          </p:nvSpPr>
          <p:spPr bwMode="auto">
            <a:xfrm>
              <a:off x="2775" y="2558"/>
              <a:ext cx="3326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ru-RU" sz="1500" dirty="0"/>
            </a:p>
          </p:txBody>
        </p:sp>
        <p:grpSp>
          <p:nvGrpSpPr>
            <p:cNvPr id="3" name="Group 65"/>
            <p:cNvGrpSpPr>
              <a:grpSpLocks/>
            </p:cNvGrpSpPr>
            <p:nvPr/>
          </p:nvGrpSpPr>
          <p:grpSpPr bwMode="auto">
            <a:xfrm>
              <a:off x="-817" y="930"/>
              <a:ext cx="2903" cy="3345"/>
              <a:chOff x="-817" y="930"/>
              <a:chExt cx="2903" cy="3345"/>
            </a:xfrm>
          </p:grpSpPr>
          <p:pic>
            <p:nvPicPr>
              <p:cNvPr id="54278" name="Picture 62" descr="Картинка 85 из 396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2000" contrast="42000"/>
              </a:blip>
              <a:srcRect/>
              <a:stretch>
                <a:fillRect/>
              </a:stretch>
            </p:blipFill>
            <p:spPr bwMode="auto">
              <a:xfrm>
                <a:off x="-536" y="930"/>
                <a:ext cx="2536" cy="30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279" name="Text Box 63"/>
              <p:cNvSpPr txBox="1">
                <a:spLocks noChangeArrowheads="1"/>
              </p:cNvSpPr>
              <p:nvPr/>
            </p:nvSpPr>
            <p:spPr bwMode="auto">
              <a:xfrm>
                <a:off x="-817" y="4023"/>
                <a:ext cx="2903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350" dirty="0" smtClean="0"/>
                  <a:t>Светлана Крылова «Жизненный цикл»</a:t>
                </a:r>
                <a:endParaRPr lang="ru-RU" sz="135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242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035" y="249492"/>
            <a:ext cx="6515100" cy="38790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Модель жизненного цикла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19072" y="4147505"/>
            <a:ext cx="593902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b="1" dirty="0">
                <a:solidFill>
                  <a:schemeClr val="tx2"/>
                </a:solidFill>
                <a:latin typeface="+mj-lt"/>
              </a:rPr>
              <a:t>Выбор оптимальной модели </a:t>
            </a:r>
            <a:r>
              <a:rPr lang="ru-RU" sz="1350" dirty="0">
                <a:solidFill>
                  <a:schemeClr val="tx2"/>
                </a:solidFill>
                <a:latin typeface="+mj-lt"/>
              </a:rPr>
              <a:t>жизненного цикла зависит от </a:t>
            </a:r>
            <a:r>
              <a:rPr lang="ru-RU" sz="1350" b="1" dirty="0">
                <a:solidFill>
                  <a:schemeClr val="tx2"/>
                </a:solidFill>
                <a:latin typeface="+mj-lt"/>
              </a:rPr>
              <a:t>специфики, масштаба и сложности проекта и условий</a:t>
            </a:r>
            <a:r>
              <a:rPr lang="ru-RU" sz="1350" dirty="0">
                <a:solidFill>
                  <a:schemeClr val="tx2"/>
                </a:solidFill>
                <a:latin typeface="+mj-lt"/>
              </a:rPr>
              <a:t>, в которых система создается и функционирует.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36777" y="924568"/>
            <a:ext cx="594306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50" dirty="0">
                <a:solidFill>
                  <a:schemeClr val="tx2"/>
                </a:solidFill>
              </a:rPr>
              <a:t>Вместо создания каждого проекта «с нуля», менеджер проекта может воспользоваться </a:t>
            </a:r>
            <a:r>
              <a:rPr lang="ru-RU" sz="1350" b="1" dirty="0">
                <a:solidFill>
                  <a:schemeClr val="tx2"/>
                </a:solidFill>
              </a:rPr>
              <a:t>обобщенной, проверенной на практике методикой, адаптировав ее для конкретного проекта</a:t>
            </a:r>
            <a:r>
              <a:rPr lang="ru-RU" sz="1350" dirty="0">
                <a:solidFill>
                  <a:schemeClr val="tx2"/>
                </a:solidFill>
              </a:rPr>
              <a:t>. </a:t>
            </a:r>
          </a:p>
          <a:p>
            <a:pPr algn="just"/>
            <a:r>
              <a:rPr lang="ru-RU" sz="1350" dirty="0">
                <a:solidFill>
                  <a:schemeClr val="tx2"/>
                </a:solidFill>
              </a:rPr>
              <a:t>Как правило, </a:t>
            </a:r>
            <a:r>
              <a:rPr lang="ru-RU" sz="1350" b="1" dirty="0">
                <a:solidFill>
                  <a:schemeClr val="tx2"/>
                </a:solidFill>
              </a:rPr>
              <a:t>всегда есть возможность выбора </a:t>
            </a:r>
            <a:r>
              <a:rPr lang="ru-RU" sz="1350" dirty="0">
                <a:solidFill>
                  <a:schemeClr val="tx2"/>
                </a:solidFill>
              </a:rPr>
              <a:t>среди нескольких «начальных» жизненных циклов. </a:t>
            </a:r>
          </a:p>
        </p:txBody>
      </p:sp>
      <p:pic>
        <p:nvPicPr>
          <p:cNvPr id="287748" name="Picture 4" descr="http://prima-vasta.ru/uploaded/product/757/1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307" y="2263140"/>
            <a:ext cx="1394848" cy="1069848"/>
          </a:xfrm>
          <a:prstGeom prst="rect">
            <a:avLst/>
          </a:prstGeom>
          <a:noFill/>
        </p:spPr>
      </p:pic>
      <p:pic>
        <p:nvPicPr>
          <p:cNvPr id="287746" name="Picture 2" descr="http://e-ukrservice.com/content/object/KING%20TONY%20902-067MR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2456" y="2249424"/>
            <a:ext cx="1987139" cy="1489439"/>
          </a:xfrm>
          <a:prstGeom prst="rect">
            <a:avLst/>
          </a:prstGeom>
          <a:noFill/>
        </p:spPr>
      </p:pic>
      <p:pic>
        <p:nvPicPr>
          <p:cNvPr id="287750" name="Picture 6" descr="http://kizlyarsupreme.ru/images/SMP%20Camo%20(2%20of%2032)_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5264" y="2847149"/>
            <a:ext cx="1428274" cy="952183"/>
          </a:xfrm>
          <a:prstGeom prst="rect">
            <a:avLst/>
          </a:prstGeom>
          <a:noFill/>
        </p:spPr>
      </p:pic>
      <p:pic>
        <p:nvPicPr>
          <p:cNvPr id="287752" name="Picture 8" descr="http://4.bp.blogspot.com/-OqHohmC7mfw/Tgh7APGhjKI/AAAAAAAAAJw/aEvjR-MmvYw/s1600/SAM_23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1073" y="2852928"/>
            <a:ext cx="1207009" cy="9052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268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sihoanalitik.net/lib/images/big/library/articles/kak_povysit_uverennost_v_sebe/6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0660" y="816556"/>
            <a:ext cx="1943155" cy="164520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9314" y="234869"/>
            <a:ext cx="5901468" cy="33390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Модель жизненного цикла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01670" y="2605718"/>
            <a:ext cx="615668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tx2"/>
                </a:solidFill>
                <a:latin typeface="+mj-lt"/>
              </a:rPr>
              <a:t>Модель дает ответы на многие вопросы:</a:t>
            </a:r>
          </a:p>
          <a:p>
            <a:endParaRPr lang="ru-RU" sz="750" b="1" dirty="0">
              <a:solidFill>
                <a:schemeClr val="tx2"/>
              </a:solidFill>
              <a:latin typeface="+mj-lt"/>
            </a:endParaRPr>
          </a:p>
          <a:p>
            <a:pPr>
              <a:buFontTx/>
              <a:buChar char="-"/>
            </a:pPr>
            <a:r>
              <a:rPr lang="ru-RU" sz="1350" dirty="0">
                <a:solidFill>
                  <a:schemeClr val="tx2"/>
                </a:solidFill>
                <a:latin typeface="+mj-lt"/>
              </a:rPr>
              <a:t> какие артефакты являются </a:t>
            </a:r>
            <a:r>
              <a:rPr lang="ru-RU" sz="1350" b="1" dirty="0">
                <a:solidFill>
                  <a:schemeClr val="tx2"/>
                </a:solidFill>
                <a:latin typeface="+mj-lt"/>
              </a:rPr>
              <a:t>входными данными </a:t>
            </a:r>
            <a:r>
              <a:rPr lang="ru-RU" sz="1350" dirty="0">
                <a:solidFill>
                  <a:schemeClr val="tx2"/>
                </a:solidFill>
                <a:latin typeface="+mj-lt"/>
              </a:rPr>
              <a:t>у каких видов деятельности?</a:t>
            </a:r>
          </a:p>
          <a:p>
            <a:pPr>
              <a:buFontTx/>
              <a:buChar char="-"/>
            </a:pPr>
            <a:r>
              <a:rPr lang="ru-RU" sz="1350" dirty="0">
                <a:solidFill>
                  <a:schemeClr val="tx2"/>
                </a:solidFill>
                <a:latin typeface="+mj-lt"/>
              </a:rPr>
              <a:t> какие артефакты появляются в качестве </a:t>
            </a:r>
            <a:r>
              <a:rPr lang="ru-RU" sz="1350" b="1" dirty="0">
                <a:solidFill>
                  <a:schemeClr val="tx2"/>
                </a:solidFill>
                <a:latin typeface="+mj-lt"/>
              </a:rPr>
              <a:t>результатов</a:t>
            </a:r>
            <a:r>
              <a:rPr lang="ru-RU" sz="1350" dirty="0">
                <a:solidFill>
                  <a:schemeClr val="tx2"/>
                </a:solidFill>
                <a:latin typeface="+mj-lt"/>
              </a:rPr>
              <a:t>?</a:t>
            </a:r>
          </a:p>
          <a:p>
            <a:pPr>
              <a:buFontTx/>
              <a:buChar char="-"/>
            </a:pPr>
            <a:r>
              <a:rPr lang="ru-RU" sz="1350" dirty="0">
                <a:solidFill>
                  <a:schemeClr val="tx2"/>
                </a:solidFill>
                <a:latin typeface="+mj-lt"/>
              </a:rPr>
              <a:t> какие </a:t>
            </a:r>
            <a:r>
              <a:rPr lang="ru-RU" sz="1350" b="1" dirty="0">
                <a:solidFill>
                  <a:schemeClr val="tx2"/>
                </a:solidFill>
                <a:latin typeface="+mj-lt"/>
              </a:rPr>
              <a:t>роли</a:t>
            </a:r>
            <a:r>
              <a:rPr lang="ru-RU" sz="1350" dirty="0">
                <a:solidFill>
                  <a:schemeClr val="tx2"/>
                </a:solidFill>
                <a:latin typeface="+mj-lt"/>
              </a:rPr>
              <a:t> вовлечены в различные активности?</a:t>
            </a:r>
          </a:p>
          <a:p>
            <a:pPr>
              <a:buFontTx/>
              <a:buChar char="-"/>
            </a:pPr>
            <a:r>
              <a:rPr lang="ru-RU" sz="1350" dirty="0">
                <a:solidFill>
                  <a:schemeClr val="tx2"/>
                </a:solidFill>
                <a:latin typeface="+mj-lt"/>
              </a:rPr>
              <a:t> как различные </a:t>
            </a:r>
            <a:r>
              <a:rPr lang="ru-RU" sz="1350" b="1" dirty="0">
                <a:solidFill>
                  <a:schemeClr val="tx2"/>
                </a:solidFill>
                <a:latin typeface="+mj-lt"/>
              </a:rPr>
              <a:t>активности </a:t>
            </a:r>
            <a:r>
              <a:rPr lang="ru-RU" sz="1350" dirty="0">
                <a:solidFill>
                  <a:schemeClr val="tx2"/>
                </a:solidFill>
                <a:latin typeface="+mj-lt"/>
              </a:rPr>
              <a:t>соотносятся друг с другом по времени?</a:t>
            </a:r>
          </a:p>
          <a:p>
            <a:pPr>
              <a:buFontTx/>
              <a:buChar char="-"/>
            </a:pPr>
            <a:r>
              <a:rPr lang="ru-RU" sz="1350" dirty="0">
                <a:solidFill>
                  <a:schemeClr val="tx2"/>
                </a:solidFill>
                <a:latin typeface="+mj-lt"/>
              </a:rPr>
              <a:t> каковы </a:t>
            </a:r>
            <a:r>
              <a:rPr lang="ru-RU" sz="1350" b="1" dirty="0">
                <a:solidFill>
                  <a:schemeClr val="tx2"/>
                </a:solidFill>
                <a:latin typeface="+mj-lt"/>
              </a:rPr>
              <a:t>критерии качества </a:t>
            </a:r>
            <a:r>
              <a:rPr lang="ru-RU" sz="1350" dirty="0">
                <a:solidFill>
                  <a:schemeClr val="tx2"/>
                </a:solidFill>
                <a:latin typeface="+mj-lt"/>
              </a:rPr>
              <a:t>полученных результатов?</a:t>
            </a:r>
          </a:p>
          <a:p>
            <a:pPr>
              <a:buFontTx/>
              <a:buChar char="-"/>
            </a:pPr>
            <a:r>
              <a:rPr lang="ru-RU" sz="1350" dirty="0">
                <a:solidFill>
                  <a:schemeClr val="tx2"/>
                </a:solidFill>
                <a:latin typeface="+mj-lt"/>
              </a:rPr>
              <a:t> как оценить </a:t>
            </a:r>
            <a:r>
              <a:rPr lang="ru-RU" sz="1350" b="1" dirty="0">
                <a:solidFill>
                  <a:schemeClr val="tx2"/>
                </a:solidFill>
                <a:latin typeface="+mj-lt"/>
              </a:rPr>
              <a:t>степень соответствия </a:t>
            </a:r>
            <a:r>
              <a:rPr lang="ru-RU" sz="1350" dirty="0">
                <a:solidFill>
                  <a:schemeClr val="tx2"/>
                </a:solidFill>
                <a:latin typeface="+mj-lt"/>
              </a:rPr>
              <a:t>артефактов общим задачам проекта?</a:t>
            </a:r>
          </a:p>
          <a:p>
            <a:pPr>
              <a:buFontTx/>
              <a:buChar char="-"/>
            </a:pPr>
            <a:r>
              <a:rPr lang="ru-RU" sz="1350" dirty="0">
                <a:solidFill>
                  <a:schemeClr val="tx2"/>
                </a:solidFill>
                <a:latin typeface="+mj-lt"/>
              </a:rPr>
              <a:t> когда можно </a:t>
            </a:r>
            <a:r>
              <a:rPr lang="ru-RU" sz="1350" b="1" dirty="0">
                <a:solidFill>
                  <a:schemeClr val="tx2"/>
                </a:solidFill>
                <a:latin typeface="+mj-lt"/>
              </a:rPr>
              <a:t>переходить</a:t>
            </a:r>
            <a:r>
              <a:rPr lang="ru-RU" sz="1350" dirty="0">
                <a:solidFill>
                  <a:schemeClr val="tx2"/>
                </a:solidFill>
                <a:latin typeface="+mj-lt"/>
              </a:rPr>
              <a:t> от одной деятельности к другой?</a:t>
            </a:r>
          </a:p>
          <a:p>
            <a:pPr>
              <a:buFontTx/>
              <a:buChar char="-"/>
            </a:pPr>
            <a:r>
              <a:rPr lang="ru-RU" sz="1350" dirty="0">
                <a:solidFill>
                  <a:schemeClr val="tx2"/>
                </a:solidFill>
                <a:latin typeface="+mj-lt"/>
              </a:rPr>
              <a:t> … </a:t>
            </a:r>
          </a:p>
        </p:txBody>
      </p:sp>
    </p:spTree>
    <p:extLst>
      <p:ext uri="{BB962C8B-B14F-4D97-AF65-F5344CB8AC3E}">
        <p14:creationId xmlns:p14="http://schemas.microsoft.com/office/powerpoint/2010/main" val="56772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65866" y="195486"/>
            <a:ext cx="6515100" cy="628650"/>
          </a:xfrm>
        </p:spPr>
        <p:txBody>
          <a:bodyPr>
            <a:normAutofit/>
          </a:bodyPr>
          <a:lstStyle/>
          <a:p>
            <a:r>
              <a:rPr lang="ru-RU" dirty="0" smtClean="0"/>
              <a:t>Сравнение жизненных циклов</a:t>
            </a:r>
            <a:endParaRPr lang="ru-RU" dirty="0"/>
          </a:p>
        </p:txBody>
      </p:sp>
      <p:sp>
        <p:nvSpPr>
          <p:cNvPr id="29" name="Freeform 5"/>
          <p:cNvSpPr>
            <a:spLocks/>
          </p:cNvSpPr>
          <p:nvPr>
            <p:custDataLst>
              <p:tags r:id="rId1"/>
            </p:custDataLst>
          </p:nvPr>
        </p:nvSpPr>
        <p:spPr bwMode="blackWhite">
          <a:xfrm>
            <a:off x="1438275" y="3292936"/>
            <a:ext cx="1339454" cy="942077"/>
          </a:xfrm>
          <a:custGeom>
            <a:avLst/>
            <a:gdLst>
              <a:gd name="T0" fmla="*/ 0 w 1017"/>
              <a:gd name="T1" fmla="*/ 0 h 576"/>
              <a:gd name="T2" fmla="*/ 913 w 1017"/>
              <a:gd name="T3" fmla="*/ 0 h 576"/>
              <a:gd name="T4" fmla="*/ 1017 w 1017"/>
              <a:gd name="T5" fmla="*/ 288 h 576"/>
              <a:gd name="T6" fmla="*/ 913 w 1017"/>
              <a:gd name="T7" fmla="*/ 576 h 576"/>
              <a:gd name="T8" fmla="*/ 0 w 1017"/>
              <a:gd name="T9" fmla="*/ 576 h 576"/>
              <a:gd name="T10" fmla="*/ 0 w 1017"/>
              <a:gd name="T11" fmla="*/ 288 h 576"/>
              <a:gd name="T12" fmla="*/ 0 w 1017"/>
              <a:gd name="T13" fmla="*/ 0 h 5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17"/>
              <a:gd name="T22" fmla="*/ 0 h 576"/>
              <a:gd name="T23" fmla="*/ 1017 w 1017"/>
              <a:gd name="T24" fmla="*/ 576 h 5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17" h="576">
                <a:moveTo>
                  <a:pt x="0" y="0"/>
                </a:moveTo>
                <a:lnTo>
                  <a:pt x="913" y="0"/>
                </a:lnTo>
                <a:lnTo>
                  <a:pt x="1017" y="288"/>
                </a:lnTo>
                <a:lnTo>
                  <a:pt x="913" y="576"/>
                </a:lnTo>
                <a:lnTo>
                  <a:pt x="0" y="576"/>
                </a:lnTo>
                <a:lnTo>
                  <a:pt x="0" y="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4290" tIns="0" rIns="34290" bIns="0" anchor="ctr">
            <a:noAutofit/>
          </a:bodyPr>
          <a:lstStyle/>
          <a:p>
            <a:endParaRPr lang="ru-RU" sz="1350"/>
          </a:p>
        </p:txBody>
      </p:sp>
      <p:sp>
        <p:nvSpPr>
          <p:cNvPr id="30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blackWhite">
          <a:xfrm>
            <a:off x="1480421" y="3345274"/>
            <a:ext cx="1160333" cy="8112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4290" tIns="0" rIns="34290" bIns="0" anchor="ctr" anchorCtr="0">
            <a:noAutofit/>
          </a:bodyPr>
          <a:lstStyle/>
          <a:p>
            <a:pPr algn="ctr" defTabSz="671513">
              <a:buSzPct val="120000"/>
            </a:pPr>
            <a:r>
              <a:rPr lang="ru-RU" altLang="zh-CN" sz="1200" b="1" dirty="0"/>
              <a:t>Инициация</a:t>
            </a:r>
          </a:p>
          <a:p>
            <a:pPr algn="ctr" defTabSz="671513">
              <a:buSzPct val="120000"/>
            </a:pPr>
            <a:r>
              <a:rPr lang="ru-RU" altLang="zh-CN" sz="1200" b="1" dirty="0"/>
              <a:t>проекта</a:t>
            </a:r>
            <a:endParaRPr lang="en-US" altLang="zh-CN" sz="1200" b="1" dirty="0"/>
          </a:p>
        </p:txBody>
      </p:sp>
      <p:sp>
        <p:nvSpPr>
          <p:cNvPr id="31" name="Freeform 8"/>
          <p:cNvSpPr>
            <a:spLocks/>
          </p:cNvSpPr>
          <p:nvPr>
            <p:custDataLst>
              <p:tags r:id="rId3"/>
            </p:custDataLst>
          </p:nvPr>
        </p:nvSpPr>
        <p:spPr bwMode="blackWhite">
          <a:xfrm>
            <a:off x="2632473" y="3292936"/>
            <a:ext cx="1340644" cy="942077"/>
          </a:xfrm>
          <a:custGeom>
            <a:avLst/>
            <a:gdLst>
              <a:gd name="T0" fmla="*/ 0 w 1018"/>
              <a:gd name="T1" fmla="*/ 0 h 576"/>
              <a:gd name="T2" fmla="*/ 914 w 1018"/>
              <a:gd name="T3" fmla="*/ 0 h 576"/>
              <a:gd name="T4" fmla="*/ 1018 w 1018"/>
              <a:gd name="T5" fmla="*/ 288 h 576"/>
              <a:gd name="T6" fmla="*/ 914 w 1018"/>
              <a:gd name="T7" fmla="*/ 576 h 576"/>
              <a:gd name="T8" fmla="*/ 0 w 1018"/>
              <a:gd name="T9" fmla="*/ 576 h 576"/>
              <a:gd name="T10" fmla="*/ 104 w 1018"/>
              <a:gd name="T11" fmla="*/ 288 h 576"/>
              <a:gd name="T12" fmla="*/ 0 w 1018"/>
              <a:gd name="T13" fmla="*/ 0 h 5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18"/>
              <a:gd name="T22" fmla="*/ 0 h 576"/>
              <a:gd name="T23" fmla="*/ 1018 w 1018"/>
              <a:gd name="T24" fmla="*/ 576 h 5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18" h="576">
                <a:moveTo>
                  <a:pt x="0" y="0"/>
                </a:moveTo>
                <a:lnTo>
                  <a:pt x="914" y="0"/>
                </a:lnTo>
                <a:lnTo>
                  <a:pt x="1018" y="288"/>
                </a:lnTo>
                <a:lnTo>
                  <a:pt x="914" y="576"/>
                </a:lnTo>
                <a:lnTo>
                  <a:pt x="0" y="576"/>
                </a:lnTo>
                <a:lnTo>
                  <a:pt x="104" y="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4290" tIns="0" rIns="34290" bIns="0" anchor="ctr">
            <a:noAutofit/>
          </a:bodyPr>
          <a:lstStyle/>
          <a:p>
            <a:endParaRPr lang="ru-RU" sz="1350"/>
          </a:p>
        </p:txBody>
      </p:sp>
      <p:sp>
        <p:nvSpPr>
          <p:cNvPr id="32" name="Rectangle 9"/>
          <p:cNvSpPr>
            <a:spLocks noChangeArrowheads="1"/>
          </p:cNvSpPr>
          <p:nvPr>
            <p:custDataLst>
              <p:tags r:id="rId4"/>
            </p:custDataLst>
          </p:nvPr>
        </p:nvSpPr>
        <p:spPr bwMode="blackWhite">
          <a:xfrm>
            <a:off x="2811576" y="3345274"/>
            <a:ext cx="1025895" cy="8112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4290" tIns="0" rIns="34290" bIns="0" anchor="t" anchorCtr="0">
            <a:noAutofit/>
          </a:bodyPr>
          <a:lstStyle/>
          <a:p>
            <a:pPr defTabSz="671513">
              <a:buSzPct val="120000"/>
            </a:pPr>
            <a:r>
              <a:rPr lang="ru-RU" altLang="zh-CN" sz="1200" b="1" dirty="0"/>
              <a:t>Итерация 1</a:t>
            </a:r>
            <a:endParaRPr lang="en-US" altLang="zh-CN" sz="1200" b="1" dirty="0"/>
          </a:p>
        </p:txBody>
      </p:sp>
      <p:sp>
        <p:nvSpPr>
          <p:cNvPr id="33" name="Freeform 12"/>
          <p:cNvSpPr>
            <a:spLocks/>
          </p:cNvSpPr>
          <p:nvPr>
            <p:custDataLst>
              <p:tags r:id="rId5"/>
            </p:custDataLst>
          </p:nvPr>
        </p:nvSpPr>
        <p:spPr bwMode="blackWhite">
          <a:xfrm>
            <a:off x="3823098" y="3292936"/>
            <a:ext cx="1340644" cy="942077"/>
          </a:xfrm>
          <a:custGeom>
            <a:avLst/>
            <a:gdLst>
              <a:gd name="T0" fmla="*/ 0 w 1018"/>
              <a:gd name="T1" fmla="*/ 0 h 576"/>
              <a:gd name="T2" fmla="*/ 914 w 1018"/>
              <a:gd name="T3" fmla="*/ 0 h 576"/>
              <a:gd name="T4" fmla="*/ 1018 w 1018"/>
              <a:gd name="T5" fmla="*/ 288 h 576"/>
              <a:gd name="T6" fmla="*/ 914 w 1018"/>
              <a:gd name="T7" fmla="*/ 576 h 576"/>
              <a:gd name="T8" fmla="*/ 0 w 1018"/>
              <a:gd name="T9" fmla="*/ 576 h 576"/>
              <a:gd name="T10" fmla="*/ 104 w 1018"/>
              <a:gd name="T11" fmla="*/ 288 h 576"/>
              <a:gd name="T12" fmla="*/ 0 w 1018"/>
              <a:gd name="T13" fmla="*/ 0 h 5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18"/>
              <a:gd name="T22" fmla="*/ 0 h 576"/>
              <a:gd name="T23" fmla="*/ 1018 w 1018"/>
              <a:gd name="T24" fmla="*/ 576 h 5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18" h="576">
                <a:moveTo>
                  <a:pt x="0" y="0"/>
                </a:moveTo>
                <a:lnTo>
                  <a:pt x="914" y="0"/>
                </a:lnTo>
                <a:lnTo>
                  <a:pt x="1018" y="288"/>
                </a:lnTo>
                <a:lnTo>
                  <a:pt x="914" y="576"/>
                </a:lnTo>
                <a:lnTo>
                  <a:pt x="0" y="576"/>
                </a:lnTo>
                <a:lnTo>
                  <a:pt x="104" y="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4290" tIns="0" rIns="34290" bIns="0" anchor="ctr">
            <a:noAutofit/>
          </a:bodyPr>
          <a:lstStyle/>
          <a:p>
            <a:endParaRPr lang="ru-RU" sz="1350"/>
          </a:p>
        </p:txBody>
      </p:sp>
      <p:sp>
        <p:nvSpPr>
          <p:cNvPr id="34" name="Rectangle 13"/>
          <p:cNvSpPr>
            <a:spLocks noChangeArrowheads="1"/>
          </p:cNvSpPr>
          <p:nvPr>
            <p:custDataLst>
              <p:tags r:id="rId6"/>
            </p:custDataLst>
          </p:nvPr>
        </p:nvSpPr>
        <p:spPr bwMode="blackWhite">
          <a:xfrm>
            <a:off x="4002201" y="3345274"/>
            <a:ext cx="1025895" cy="8112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4290" tIns="0" rIns="34290" bIns="0" anchor="t" anchorCtr="0">
            <a:noAutofit/>
          </a:bodyPr>
          <a:lstStyle/>
          <a:p>
            <a:pPr defTabSz="671513">
              <a:buSzPct val="120000"/>
            </a:pPr>
            <a:r>
              <a:rPr lang="ru-RU" altLang="zh-CN" sz="1200" b="1" dirty="0"/>
              <a:t>Итерация 2</a:t>
            </a:r>
            <a:endParaRPr lang="en-US" altLang="zh-CN" sz="1200" b="1" dirty="0"/>
          </a:p>
        </p:txBody>
      </p:sp>
      <p:sp>
        <p:nvSpPr>
          <p:cNvPr id="35" name="Freeform 15"/>
          <p:cNvSpPr>
            <a:spLocks/>
          </p:cNvSpPr>
          <p:nvPr>
            <p:custDataLst>
              <p:tags r:id="rId7"/>
            </p:custDataLst>
          </p:nvPr>
        </p:nvSpPr>
        <p:spPr bwMode="blackWhite">
          <a:xfrm>
            <a:off x="5017294" y="3292936"/>
            <a:ext cx="1340644" cy="942077"/>
          </a:xfrm>
          <a:custGeom>
            <a:avLst/>
            <a:gdLst>
              <a:gd name="T0" fmla="*/ 0 w 1018"/>
              <a:gd name="T1" fmla="*/ 0 h 576"/>
              <a:gd name="T2" fmla="*/ 914 w 1018"/>
              <a:gd name="T3" fmla="*/ 0 h 576"/>
              <a:gd name="T4" fmla="*/ 1018 w 1018"/>
              <a:gd name="T5" fmla="*/ 288 h 576"/>
              <a:gd name="T6" fmla="*/ 914 w 1018"/>
              <a:gd name="T7" fmla="*/ 576 h 576"/>
              <a:gd name="T8" fmla="*/ 0 w 1018"/>
              <a:gd name="T9" fmla="*/ 576 h 576"/>
              <a:gd name="T10" fmla="*/ 104 w 1018"/>
              <a:gd name="T11" fmla="*/ 288 h 576"/>
              <a:gd name="T12" fmla="*/ 0 w 1018"/>
              <a:gd name="T13" fmla="*/ 0 h 5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18"/>
              <a:gd name="T22" fmla="*/ 0 h 576"/>
              <a:gd name="T23" fmla="*/ 1018 w 1018"/>
              <a:gd name="T24" fmla="*/ 576 h 5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18" h="576">
                <a:moveTo>
                  <a:pt x="0" y="0"/>
                </a:moveTo>
                <a:lnTo>
                  <a:pt x="914" y="0"/>
                </a:lnTo>
                <a:lnTo>
                  <a:pt x="1018" y="288"/>
                </a:lnTo>
                <a:lnTo>
                  <a:pt x="914" y="576"/>
                </a:lnTo>
                <a:lnTo>
                  <a:pt x="0" y="576"/>
                </a:lnTo>
                <a:lnTo>
                  <a:pt x="104" y="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4290" tIns="0" rIns="34290" bIns="0" anchor="ctr">
            <a:noAutofit/>
          </a:bodyPr>
          <a:lstStyle/>
          <a:p>
            <a:endParaRPr lang="ru-RU" sz="1350"/>
          </a:p>
        </p:txBody>
      </p:sp>
      <p:sp>
        <p:nvSpPr>
          <p:cNvPr id="36" name="Rectangle 16"/>
          <p:cNvSpPr>
            <a:spLocks noChangeArrowheads="1"/>
          </p:cNvSpPr>
          <p:nvPr>
            <p:custDataLst>
              <p:tags r:id="rId8"/>
            </p:custDataLst>
          </p:nvPr>
        </p:nvSpPr>
        <p:spPr bwMode="blackWhite">
          <a:xfrm>
            <a:off x="5196398" y="3345274"/>
            <a:ext cx="1025895" cy="8112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4290" tIns="0" rIns="34290" bIns="0" anchor="t" anchorCtr="0">
            <a:noAutofit/>
          </a:bodyPr>
          <a:lstStyle/>
          <a:p>
            <a:pPr defTabSz="671513">
              <a:buSzPct val="120000"/>
            </a:pPr>
            <a:r>
              <a:rPr lang="ru-RU" altLang="zh-CN" sz="1200" b="1" dirty="0"/>
              <a:t>Итерация 3</a:t>
            </a:r>
            <a:endParaRPr lang="en-US" altLang="zh-CN" sz="1200" b="1" dirty="0"/>
          </a:p>
        </p:txBody>
      </p:sp>
      <p:sp>
        <p:nvSpPr>
          <p:cNvPr id="37" name="Freeform 18"/>
          <p:cNvSpPr>
            <a:spLocks/>
          </p:cNvSpPr>
          <p:nvPr>
            <p:custDataLst>
              <p:tags r:id="rId9"/>
            </p:custDataLst>
          </p:nvPr>
        </p:nvSpPr>
        <p:spPr bwMode="blackWhite">
          <a:xfrm>
            <a:off x="6206729" y="3292936"/>
            <a:ext cx="1339453" cy="942077"/>
          </a:xfrm>
          <a:custGeom>
            <a:avLst/>
            <a:gdLst>
              <a:gd name="T0" fmla="*/ 0 w 1017"/>
              <a:gd name="T1" fmla="*/ 0 h 576"/>
              <a:gd name="T2" fmla="*/ 913 w 1017"/>
              <a:gd name="T3" fmla="*/ 0 h 576"/>
              <a:gd name="T4" fmla="*/ 1017 w 1017"/>
              <a:gd name="T5" fmla="*/ 288 h 576"/>
              <a:gd name="T6" fmla="*/ 913 w 1017"/>
              <a:gd name="T7" fmla="*/ 576 h 576"/>
              <a:gd name="T8" fmla="*/ 0 w 1017"/>
              <a:gd name="T9" fmla="*/ 576 h 576"/>
              <a:gd name="T10" fmla="*/ 104 w 1017"/>
              <a:gd name="T11" fmla="*/ 288 h 576"/>
              <a:gd name="T12" fmla="*/ 0 w 1017"/>
              <a:gd name="T13" fmla="*/ 0 h 5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17"/>
              <a:gd name="T22" fmla="*/ 0 h 576"/>
              <a:gd name="T23" fmla="*/ 1017 w 1017"/>
              <a:gd name="T24" fmla="*/ 576 h 5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17" h="576">
                <a:moveTo>
                  <a:pt x="0" y="0"/>
                </a:moveTo>
                <a:lnTo>
                  <a:pt x="913" y="0"/>
                </a:lnTo>
                <a:lnTo>
                  <a:pt x="1017" y="288"/>
                </a:lnTo>
                <a:lnTo>
                  <a:pt x="913" y="576"/>
                </a:lnTo>
                <a:lnTo>
                  <a:pt x="0" y="576"/>
                </a:lnTo>
                <a:lnTo>
                  <a:pt x="104" y="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4290" tIns="0" rIns="34290" bIns="0" anchor="ctr">
            <a:noAutofit/>
          </a:bodyPr>
          <a:lstStyle/>
          <a:p>
            <a:endParaRPr lang="ru-RU" sz="1350"/>
          </a:p>
        </p:txBody>
      </p:sp>
      <p:sp>
        <p:nvSpPr>
          <p:cNvPr id="38" name="Rectangle 19"/>
          <p:cNvSpPr>
            <a:spLocks noChangeArrowheads="1"/>
          </p:cNvSpPr>
          <p:nvPr>
            <p:custDataLst>
              <p:tags r:id="rId10"/>
            </p:custDataLst>
          </p:nvPr>
        </p:nvSpPr>
        <p:spPr bwMode="blackWhite">
          <a:xfrm>
            <a:off x="6385849" y="3345274"/>
            <a:ext cx="1024675" cy="8112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4290" tIns="0" rIns="34290" bIns="0" anchor="ctr" anchorCtr="0">
            <a:noAutofit/>
          </a:bodyPr>
          <a:lstStyle/>
          <a:p>
            <a:pPr algn="ctr" defTabSz="671513">
              <a:buSzPct val="120000"/>
            </a:pPr>
            <a:r>
              <a:rPr lang="ru-RU" altLang="zh-CN" sz="1200" b="1" dirty="0"/>
              <a:t>Закрытие</a:t>
            </a:r>
          </a:p>
          <a:p>
            <a:pPr algn="ctr" defTabSz="671513">
              <a:buSzPct val="120000"/>
            </a:pPr>
            <a:r>
              <a:rPr lang="ru-RU" altLang="zh-CN" sz="1200" b="1" dirty="0"/>
              <a:t>проекта</a:t>
            </a:r>
            <a:endParaRPr lang="en-US" altLang="zh-CN" sz="1200" b="1" dirty="0"/>
          </a:p>
        </p:txBody>
      </p:sp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rot="2644434">
            <a:off x="2789424" y="3572179"/>
            <a:ext cx="1130051" cy="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rot="2644434">
            <a:off x="4014924" y="3573623"/>
            <a:ext cx="1130051" cy="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rot="2644434">
            <a:off x="5205699" y="3573576"/>
            <a:ext cx="1130051" cy="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Freeform 5"/>
          <p:cNvSpPr>
            <a:spLocks/>
          </p:cNvSpPr>
          <p:nvPr>
            <p:custDataLst>
              <p:tags r:id="rId11"/>
            </p:custDataLst>
          </p:nvPr>
        </p:nvSpPr>
        <p:spPr bwMode="blackWhite">
          <a:xfrm>
            <a:off x="1351338" y="1629673"/>
            <a:ext cx="1209220" cy="942077"/>
          </a:xfrm>
          <a:custGeom>
            <a:avLst/>
            <a:gdLst>
              <a:gd name="T0" fmla="*/ 0 w 1017"/>
              <a:gd name="T1" fmla="*/ 0 h 576"/>
              <a:gd name="T2" fmla="*/ 913 w 1017"/>
              <a:gd name="T3" fmla="*/ 0 h 576"/>
              <a:gd name="T4" fmla="*/ 1017 w 1017"/>
              <a:gd name="T5" fmla="*/ 288 h 576"/>
              <a:gd name="T6" fmla="*/ 913 w 1017"/>
              <a:gd name="T7" fmla="*/ 576 h 576"/>
              <a:gd name="T8" fmla="*/ 0 w 1017"/>
              <a:gd name="T9" fmla="*/ 576 h 576"/>
              <a:gd name="T10" fmla="*/ 0 w 1017"/>
              <a:gd name="T11" fmla="*/ 288 h 576"/>
              <a:gd name="T12" fmla="*/ 0 w 1017"/>
              <a:gd name="T13" fmla="*/ 0 h 5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17"/>
              <a:gd name="T22" fmla="*/ 0 h 576"/>
              <a:gd name="T23" fmla="*/ 1017 w 1017"/>
              <a:gd name="T24" fmla="*/ 576 h 5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17" h="576">
                <a:moveTo>
                  <a:pt x="0" y="0"/>
                </a:moveTo>
                <a:lnTo>
                  <a:pt x="913" y="0"/>
                </a:lnTo>
                <a:lnTo>
                  <a:pt x="1017" y="288"/>
                </a:lnTo>
                <a:lnTo>
                  <a:pt x="913" y="576"/>
                </a:lnTo>
                <a:lnTo>
                  <a:pt x="0" y="576"/>
                </a:lnTo>
                <a:lnTo>
                  <a:pt x="0" y="28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19050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3" name="Rectangle 6"/>
          <p:cNvSpPr>
            <a:spLocks noChangeArrowheads="1"/>
          </p:cNvSpPr>
          <p:nvPr>
            <p:custDataLst>
              <p:tags r:id="rId12"/>
            </p:custDataLst>
          </p:nvPr>
        </p:nvSpPr>
        <p:spPr bwMode="blackWhite">
          <a:xfrm>
            <a:off x="1320401" y="1682011"/>
            <a:ext cx="1160333" cy="81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290" tIns="0" rIns="34290" bIns="0" anchor="ctr" anchorCtr="0">
            <a:noAutofit/>
          </a:bodyPr>
          <a:lstStyle/>
          <a:p>
            <a:pPr algn="ctr" defTabSz="671513">
              <a:buSzPct val="120000"/>
            </a:pPr>
            <a:r>
              <a:rPr lang="ru-RU" altLang="zh-CN" sz="1200" b="1" dirty="0"/>
              <a:t>Сбор требований</a:t>
            </a:r>
            <a:endParaRPr lang="en-US" altLang="zh-CN" sz="1200" b="1" dirty="0"/>
          </a:p>
        </p:txBody>
      </p:sp>
      <p:sp>
        <p:nvSpPr>
          <p:cNvPr id="44" name="Freeform 8"/>
          <p:cNvSpPr>
            <a:spLocks/>
          </p:cNvSpPr>
          <p:nvPr>
            <p:custDataLst>
              <p:tags r:id="rId13"/>
            </p:custDataLst>
          </p:nvPr>
        </p:nvSpPr>
        <p:spPr bwMode="blackWhite">
          <a:xfrm>
            <a:off x="2415303" y="1629673"/>
            <a:ext cx="990838" cy="942077"/>
          </a:xfrm>
          <a:custGeom>
            <a:avLst/>
            <a:gdLst>
              <a:gd name="T0" fmla="*/ 0 w 1018"/>
              <a:gd name="T1" fmla="*/ 0 h 576"/>
              <a:gd name="T2" fmla="*/ 914 w 1018"/>
              <a:gd name="T3" fmla="*/ 0 h 576"/>
              <a:gd name="T4" fmla="*/ 1018 w 1018"/>
              <a:gd name="T5" fmla="*/ 288 h 576"/>
              <a:gd name="T6" fmla="*/ 914 w 1018"/>
              <a:gd name="T7" fmla="*/ 576 h 576"/>
              <a:gd name="T8" fmla="*/ 0 w 1018"/>
              <a:gd name="T9" fmla="*/ 576 h 576"/>
              <a:gd name="T10" fmla="*/ 104 w 1018"/>
              <a:gd name="T11" fmla="*/ 288 h 576"/>
              <a:gd name="T12" fmla="*/ 0 w 1018"/>
              <a:gd name="T13" fmla="*/ 0 h 5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18"/>
              <a:gd name="T22" fmla="*/ 0 h 576"/>
              <a:gd name="T23" fmla="*/ 1018 w 1018"/>
              <a:gd name="T24" fmla="*/ 576 h 5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18" h="576">
                <a:moveTo>
                  <a:pt x="0" y="0"/>
                </a:moveTo>
                <a:lnTo>
                  <a:pt x="914" y="0"/>
                </a:lnTo>
                <a:lnTo>
                  <a:pt x="1018" y="288"/>
                </a:lnTo>
                <a:lnTo>
                  <a:pt x="914" y="576"/>
                </a:lnTo>
                <a:lnTo>
                  <a:pt x="0" y="576"/>
                </a:lnTo>
                <a:lnTo>
                  <a:pt x="104" y="288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9050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5" name="Rectangle 9"/>
          <p:cNvSpPr>
            <a:spLocks noChangeArrowheads="1"/>
          </p:cNvSpPr>
          <p:nvPr>
            <p:custDataLst>
              <p:tags r:id="rId14"/>
            </p:custDataLst>
          </p:nvPr>
        </p:nvSpPr>
        <p:spPr bwMode="blackWhite">
          <a:xfrm>
            <a:off x="2422956" y="1682011"/>
            <a:ext cx="1025895" cy="81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290" tIns="0" rIns="34290" bIns="0" anchor="ctr" anchorCtr="0">
            <a:noAutofit/>
          </a:bodyPr>
          <a:lstStyle/>
          <a:p>
            <a:pPr algn="ctr" defTabSz="671513">
              <a:buSzPct val="120000"/>
            </a:pPr>
            <a:r>
              <a:rPr lang="ru-RU" altLang="zh-CN" sz="1200" b="1" dirty="0"/>
              <a:t>Дизайн</a:t>
            </a:r>
            <a:endParaRPr lang="en-US" altLang="zh-CN" sz="1200" b="1" dirty="0"/>
          </a:p>
        </p:txBody>
      </p:sp>
      <p:sp>
        <p:nvSpPr>
          <p:cNvPr id="46" name="Freeform 12"/>
          <p:cNvSpPr>
            <a:spLocks/>
          </p:cNvSpPr>
          <p:nvPr>
            <p:custDataLst>
              <p:tags r:id="rId15"/>
            </p:custDataLst>
          </p:nvPr>
        </p:nvSpPr>
        <p:spPr bwMode="blackWhite">
          <a:xfrm>
            <a:off x="3285888" y="1629673"/>
            <a:ext cx="1194197" cy="942077"/>
          </a:xfrm>
          <a:custGeom>
            <a:avLst/>
            <a:gdLst>
              <a:gd name="T0" fmla="*/ 0 w 1018"/>
              <a:gd name="T1" fmla="*/ 0 h 576"/>
              <a:gd name="T2" fmla="*/ 914 w 1018"/>
              <a:gd name="T3" fmla="*/ 0 h 576"/>
              <a:gd name="T4" fmla="*/ 1018 w 1018"/>
              <a:gd name="T5" fmla="*/ 288 h 576"/>
              <a:gd name="T6" fmla="*/ 914 w 1018"/>
              <a:gd name="T7" fmla="*/ 576 h 576"/>
              <a:gd name="T8" fmla="*/ 0 w 1018"/>
              <a:gd name="T9" fmla="*/ 576 h 576"/>
              <a:gd name="T10" fmla="*/ 104 w 1018"/>
              <a:gd name="T11" fmla="*/ 288 h 576"/>
              <a:gd name="T12" fmla="*/ 0 w 1018"/>
              <a:gd name="T13" fmla="*/ 0 h 5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18"/>
              <a:gd name="T22" fmla="*/ 0 h 576"/>
              <a:gd name="T23" fmla="*/ 1018 w 1018"/>
              <a:gd name="T24" fmla="*/ 576 h 5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18" h="576">
                <a:moveTo>
                  <a:pt x="0" y="0"/>
                </a:moveTo>
                <a:lnTo>
                  <a:pt x="914" y="0"/>
                </a:lnTo>
                <a:lnTo>
                  <a:pt x="1018" y="288"/>
                </a:lnTo>
                <a:lnTo>
                  <a:pt x="914" y="576"/>
                </a:lnTo>
                <a:lnTo>
                  <a:pt x="0" y="576"/>
                </a:lnTo>
                <a:lnTo>
                  <a:pt x="104" y="288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19050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7" name="Rectangle 13"/>
          <p:cNvSpPr>
            <a:spLocks noChangeArrowheads="1"/>
          </p:cNvSpPr>
          <p:nvPr>
            <p:custDataLst>
              <p:tags r:id="rId16"/>
            </p:custDataLst>
          </p:nvPr>
        </p:nvSpPr>
        <p:spPr bwMode="blackWhite">
          <a:xfrm>
            <a:off x="3407841" y="1682011"/>
            <a:ext cx="1025895" cy="81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290" tIns="0" rIns="34290" bIns="0" anchor="ctr" anchorCtr="0">
            <a:noAutofit/>
          </a:bodyPr>
          <a:lstStyle/>
          <a:p>
            <a:pPr algn="ctr" defTabSz="671513">
              <a:buSzPct val="120000"/>
            </a:pPr>
            <a:r>
              <a:rPr lang="ru-RU" altLang="zh-CN" sz="1200" b="1" dirty="0"/>
              <a:t>Разработка</a:t>
            </a:r>
            <a:endParaRPr lang="en-US" altLang="zh-CN" sz="1200" b="1" dirty="0"/>
          </a:p>
        </p:txBody>
      </p:sp>
      <p:sp>
        <p:nvSpPr>
          <p:cNvPr id="48" name="Freeform 15"/>
          <p:cNvSpPr>
            <a:spLocks/>
          </p:cNvSpPr>
          <p:nvPr>
            <p:custDataLst>
              <p:tags r:id="rId17"/>
            </p:custDataLst>
          </p:nvPr>
        </p:nvSpPr>
        <p:spPr bwMode="blackWhite">
          <a:xfrm>
            <a:off x="4342924" y="1629673"/>
            <a:ext cx="1189435" cy="942077"/>
          </a:xfrm>
          <a:custGeom>
            <a:avLst/>
            <a:gdLst>
              <a:gd name="T0" fmla="*/ 0 w 1018"/>
              <a:gd name="T1" fmla="*/ 0 h 576"/>
              <a:gd name="T2" fmla="*/ 914 w 1018"/>
              <a:gd name="T3" fmla="*/ 0 h 576"/>
              <a:gd name="T4" fmla="*/ 1018 w 1018"/>
              <a:gd name="T5" fmla="*/ 288 h 576"/>
              <a:gd name="T6" fmla="*/ 914 w 1018"/>
              <a:gd name="T7" fmla="*/ 576 h 576"/>
              <a:gd name="T8" fmla="*/ 0 w 1018"/>
              <a:gd name="T9" fmla="*/ 576 h 576"/>
              <a:gd name="T10" fmla="*/ 104 w 1018"/>
              <a:gd name="T11" fmla="*/ 288 h 576"/>
              <a:gd name="T12" fmla="*/ 0 w 1018"/>
              <a:gd name="T13" fmla="*/ 0 h 5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18"/>
              <a:gd name="T22" fmla="*/ 0 h 576"/>
              <a:gd name="T23" fmla="*/ 1018 w 1018"/>
              <a:gd name="T24" fmla="*/ 576 h 5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18" h="576">
                <a:moveTo>
                  <a:pt x="0" y="0"/>
                </a:moveTo>
                <a:lnTo>
                  <a:pt x="914" y="0"/>
                </a:lnTo>
                <a:lnTo>
                  <a:pt x="1018" y="288"/>
                </a:lnTo>
                <a:lnTo>
                  <a:pt x="914" y="576"/>
                </a:lnTo>
                <a:lnTo>
                  <a:pt x="0" y="576"/>
                </a:lnTo>
                <a:lnTo>
                  <a:pt x="104" y="288"/>
                </a:lnTo>
                <a:lnTo>
                  <a:pt x="0" y="0"/>
                </a:lnTo>
                <a:close/>
              </a:path>
            </a:pathLst>
          </a:custGeom>
          <a:solidFill>
            <a:srgbClr val="FF8B8B"/>
          </a:solidFill>
          <a:ln w="19050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9" name="Rectangle 16"/>
          <p:cNvSpPr>
            <a:spLocks noChangeArrowheads="1"/>
          </p:cNvSpPr>
          <p:nvPr>
            <p:custDataLst>
              <p:tags r:id="rId18"/>
            </p:custDataLst>
          </p:nvPr>
        </p:nvSpPr>
        <p:spPr bwMode="blackWhite">
          <a:xfrm>
            <a:off x="4487738" y="1682011"/>
            <a:ext cx="1025895" cy="81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290" tIns="0" rIns="34290" bIns="0" anchor="ctr" anchorCtr="0">
            <a:noAutofit/>
          </a:bodyPr>
          <a:lstStyle/>
          <a:p>
            <a:pPr algn="ctr" defTabSz="671513">
              <a:buSzPct val="120000"/>
            </a:pPr>
            <a:r>
              <a:rPr lang="ru-RU" altLang="zh-CN" sz="1200" b="1" dirty="0"/>
              <a:t>Интеграция</a:t>
            </a:r>
            <a:endParaRPr lang="en-US" altLang="zh-CN" sz="1200" b="1" dirty="0"/>
          </a:p>
        </p:txBody>
      </p:sp>
      <p:sp>
        <p:nvSpPr>
          <p:cNvPr id="50" name="Freeform 18"/>
          <p:cNvSpPr>
            <a:spLocks/>
          </p:cNvSpPr>
          <p:nvPr>
            <p:custDataLst>
              <p:tags r:id="rId19"/>
            </p:custDataLst>
          </p:nvPr>
        </p:nvSpPr>
        <p:spPr bwMode="blackWhite">
          <a:xfrm>
            <a:off x="5395199" y="1629673"/>
            <a:ext cx="1328023" cy="942077"/>
          </a:xfrm>
          <a:custGeom>
            <a:avLst/>
            <a:gdLst>
              <a:gd name="T0" fmla="*/ 0 w 1017"/>
              <a:gd name="T1" fmla="*/ 0 h 576"/>
              <a:gd name="T2" fmla="*/ 913 w 1017"/>
              <a:gd name="T3" fmla="*/ 0 h 576"/>
              <a:gd name="T4" fmla="*/ 1017 w 1017"/>
              <a:gd name="T5" fmla="*/ 288 h 576"/>
              <a:gd name="T6" fmla="*/ 913 w 1017"/>
              <a:gd name="T7" fmla="*/ 576 h 576"/>
              <a:gd name="T8" fmla="*/ 0 w 1017"/>
              <a:gd name="T9" fmla="*/ 576 h 576"/>
              <a:gd name="T10" fmla="*/ 104 w 1017"/>
              <a:gd name="T11" fmla="*/ 288 h 576"/>
              <a:gd name="T12" fmla="*/ 0 w 1017"/>
              <a:gd name="T13" fmla="*/ 0 h 5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17"/>
              <a:gd name="T22" fmla="*/ 0 h 576"/>
              <a:gd name="T23" fmla="*/ 1017 w 1017"/>
              <a:gd name="T24" fmla="*/ 576 h 5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17" h="576">
                <a:moveTo>
                  <a:pt x="0" y="0"/>
                </a:moveTo>
                <a:lnTo>
                  <a:pt x="913" y="0"/>
                </a:lnTo>
                <a:lnTo>
                  <a:pt x="1017" y="288"/>
                </a:lnTo>
                <a:lnTo>
                  <a:pt x="913" y="576"/>
                </a:lnTo>
                <a:lnTo>
                  <a:pt x="0" y="576"/>
                </a:lnTo>
                <a:lnTo>
                  <a:pt x="104" y="288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 w="19050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ru-RU" sz="1350" dirty="0">
              <a:solidFill>
                <a:schemeClr val="accent3"/>
              </a:solidFill>
            </a:endParaRPr>
          </a:p>
        </p:txBody>
      </p:sp>
      <p:sp>
        <p:nvSpPr>
          <p:cNvPr id="51" name="Rectangle 19"/>
          <p:cNvSpPr>
            <a:spLocks noChangeArrowheads="1"/>
          </p:cNvSpPr>
          <p:nvPr>
            <p:custDataLst>
              <p:tags r:id="rId20"/>
            </p:custDataLst>
          </p:nvPr>
        </p:nvSpPr>
        <p:spPr bwMode="blackWhite">
          <a:xfrm>
            <a:off x="5528599" y="1682011"/>
            <a:ext cx="1148903" cy="81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290" tIns="0" rIns="34290" bIns="0" anchor="ctr" anchorCtr="0">
            <a:noAutofit/>
          </a:bodyPr>
          <a:lstStyle/>
          <a:p>
            <a:pPr algn="ctr" defTabSz="671513">
              <a:buSzPct val="120000"/>
            </a:pPr>
            <a:r>
              <a:rPr lang="ru-RU" altLang="zh-CN" sz="1200" b="1" dirty="0">
                <a:solidFill>
                  <a:schemeClr val="accent3"/>
                </a:solidFill>
              </a:rPr>
              <a:t>Тестирование</a:t>
            </a:r>
            <a:endParaRPr lang="en-US" altLang="zh-CN" sz="1200" b="1" dirty="0">
              <a:solidFill>
                <a:schemeClr val="accent3"/>
              </a:solidFill>
            </a:endParaRPr>
          </a:p>
        </p:txBody>
      </p:sp>
      <p:sp>
        <p:nvSpPr>
          <p:cNvPr id="52" name="Freeform 18"/>
          <p:cNvSpPr>
            <a:spLocks/>
          </p:cNvSpPr>
          <p:nvPr>
            <p:custDataLst>
              <p:tags r:id="rId21"/>
            </p:custDataLst>
          </p:nvPr>
        </p:nvSpPr>
        <p:spPr bwMode="blackWhite">
          <a:xfrm>
            <a:off x="6583919" y="1629673"/>
            <a:ext cx="1108472" cy="942077"/>
          </a:xfrm>
          <a:custGeom>
            <a:avLst/>
            <a:gdLst>
              <a:gd name="T0" fmla="*/ 0 w 1017"/>
              <a:gd name="T1" fmla="*/ 0 h 576"/>
              <a:gd name="T2" fmla="*/ 913 w 1017"/>
              <a:gd name="T3" fmla="*/ 0 h 576"/>
              <a:gd name="T4" fmla="*/ 1017 w 1017"/>
              <a:gd name="T5" fmla="*/ 288 h 576"/>
              <a:gd name="T6" fmla="*/ 913 w 1017"/>
              <a:gd name="T7" fmla="*/ 576 h 576"/>
              <a:gd name="T8" fmla="*/ 0 w 1017"/>
              <a:gd name="T9" fmla="*/ 576 h 576"/>
              <a:gd name="T10" fmla="*/ 104 w 1017"/>
              <a:gd name="T11" fmla="*/ 288 h 576"/>
              <a:gd name="T12" fmla="*/ 0 w 1017"/>
              <a:gd name="T13" fmla="*/ 0 h 5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17"/>
              <a:gd name="T22" fmla="*/ 0 h 576"/>
              <a:gd name="T23" fmla="*/ 1017 w 1017"/>
              <a:gd name="T24" fmla="*/ 576 h 5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17" h="576">
                <a:moveTo>
                  <a:pt x="0" y="0"/>
                </a:moveTo>
                <a:lnTo>
                  <a:pt x="913" y="0"/>
                </a:lnTo>
                <a:lnTo>
                  <a:pt x="1017" y="288"/>
                </a:lnTo>
                <a:lnTo>
                  <a:pt x="913" y="576"/>
                </a:lnTo>
                <a:lnTo>
                  <a:pt x="0" y="576"/>
                </a:lnTo>
                <a:lnTo>
                  <a:pt x="104" y="288"/>
                </a:lnTo>
                <a:lnTo>
                  <a:pt x="0" y="0"/>
                </a:lnTo>
                <a:close/>
              </a:path>
            </a:pathLst>
          </a:custGeom>
          <a:solidFill>
            <a:srgbClr val="B482DA"/>
          </a:solidFill>
          <a:ln w="19050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53" name="Rectangle 19"/>
          <p:cNvSpPr>
            <a:spLocks noChangeArrowheads="1"/>
          </p:cNvSpPr>
          <p:nvPr>
            <p:custDataLst>
              <p:tags r:id="rId22"/>
            </p:custDataLst>
          </p:nvPr>
        </p:nvSpPr>
        <p:spPr bwMode="blackWhite">
          <a:xfrm>
            <a:off x="6614449" y="1682011"/>
            <a:ext cx="1148903" cy="81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290" tIns="0" rIns="34290" bIns="0" anchor="ctr" anchorCtr="0">
            <a:noAutofit/>
          </a:bodyPr>
          <a:lstStyle/>
          <a:p>
            <a:pPr algn="ctr" defTabSz="671513">
              <a:buSzPct val="120000"/>
            </a:pPr>
            <a:r>
              <a:rPr lang="ru-RU" altLang="zh-CN" sz="1200" b="1" dirty="0"/>
              <a:t>Внедрение</a:t>
            </a:r>
            <a:endParaRPr lang="en-US" altLang="zh-CN" sz="1200" b="1" dirty="0"/>
          </a:p>
        </p:txBody>
      </p:sp>
      <p:sp>
        <p:nvSpPr>
          <p:cNvPr id="54" name="Заголовок 2"/>
          <p:cNvSpPr txBox="1">
            <a:spLocks/>
          </p:cNvSpPr>
          <p:nvPr/>
        </p:nvSpPr>
        <p:spPr bwMode="auto">
          <a:xfrm>
            <a:off x="1337682" y="1283896"/>
            <a:ext cx="1067190" cy="36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/>
          <a:lstStyle/>
          <a:p>
            <a:pPr defTabSz="685800" fontAlgn="base">
              <a:lnSpc>
                <a:spcPts val="195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kern="0" dirty="0">
                <a:solidFill>
                  <a:schemeClr val="tx2"/>
                </a:solidFill>
                <a:effectLst>
                  <a:reflection blurRad="38100" stA="25000" endPos="40000" dist="12700" dir="5400000" sy="-100000" algn="bl" rotWithShape="0"/>
                </a:effectLst>
                <a:latin typeface="+mj-lt"/>
                <a:ea typeface="+mj-ea"/>
                <a:cs typeface="+mj-cs"/>
              </a:rPr>
              <a:t>Каскад</a:t>
            </a:r>
          </a:p>
        </p:txBody>
      </p:sp>
      <p:sp>
        <p:nvSpPr>
          <p:cNvPr id="55" name="Заголовок 2"/>
          <p:cNvSpPr txBox="1">
            <a:spLocks/>
          </p:cNvSpPr>
          <p:nvPr/>
        </p:nvSpPr>
        <p:spPr bwMode="auto">
          <a:xfrm>
            <a:off x="1424550" y="2895787"/>
            <a:ext cx="1067190" cy="36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/>
          <a:lstStyle/>
          <a:p>
            <a:pPr defTabSz="685800" fontAlgn="base">
              <a:lnSpc>
                <a:spcPts val="195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kern="0" dirty="0">
                <a:solidFill>
                  <a:schemeClr val="tx2"/>
                </a:solidFill>
                <a:effectLst>
                  <a:reflection blurRad="38100" stA="25000" endPos="40000" dist="12700" dir="5400000" sy="-100000" algn="bl" rotWithShape="0"/>
                </a:effectLst>
                <a:latin typeface="+mj-lt"/>
                <a:ea typeface="+mj-ea"/>
                <a:cs typeface="+mj-cs"/>
              </a:rPr>
              <a:t>Agile</a:t>
            </a:r>
            <a:endParaRPr lang="ru-RU" sz="1500" kern="0" dirty="0">
              <a:solidFill>
                <a:schemeClr val="tx2"/>
              </a:solidFill>
              <a:effectLst>
                <a:reflection blurRad="38100" stA="25000" endPos="40000" dist="127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5565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000251" y="-103908"/>
            <a:ext cx="103939" cy="20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013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AutoShape 10" descr="data:image/jpeg;base64,/9j/4AAQSkZJRgABAQAAAQABAAD/2wCEAAkGBhAPDg8PDw8PDRAPDA8NDhAPDw4PEA4OFRAVFBUQEhIYHCYeFxkjGRUSHy8gJCcpLCwsFR4xNTAqNSYrLCkBCQoKDgwOGg8PGiwlHiUvLCosLDA1LC8sLi8sLCwpKiwsKiwtKSwsLCwsKSksLS8sKSwsLCkpKSwsLCwsLCksKf/AABEIAPQAzwMBIgACEQEDEQH/xAAcAAEAAQUBAQAAAAAAAAAAAAAAAQIDBQYHBAj/xABHEAACAgEBBQQFBwcJCQAAAAAAAQIDEQQFBhIhMUFRcZEHEyJhgRQyQlJiobEjQ1NygpLBJDM0dKKys8LRFWRzg4STo9Lh/8QAGgEBAAMBAQEAAAAAAAAAAAAAAAEEBQMCBv/EAC8RAAICAQMCBAQFBQAAAAAAAAABAgMEERIxBSETMkFRYXGx0RQiM4GRQlKhwfD/2gAMAwEAAhEDEQA/AO4gAAAAAAAAAAAAAAAGtbf32ho7vUyqnZLgjPKlGKw89/gc7LYVLdN6I8TnGC1kzZQaJL0ors0svjcv/Uyu7G+Py22dbqVXDX6xe3xcXtJPsXeivDNonJRjLu/mco5NcntT7mzAAuFgAAAAAAAAAAAAAAAAAAAAAAAAADIABj9p7e0+m/nroweMqOeKb8IrmavrvSdWsqiiU/tWSUF+6ssr25VVXnkcZ31w8zN4OW+kb+n/APT1fjMan0i6yXzfVVL7MOJ+cmzAbQ2lbqLPWXTdk+FRy1Feys4WEvezGzs6u6vZDXkz8nJhZHbE8xn9xtX6vaFK7LI2VP4xyvvijAFVVsoSjOLcZRfFGUXhxfen2GVVPw5qfsyjXLZJS9ju6ZJxurezWx6aq39pqf8AeTMjpvSJrYfOdVq+3Xh+ccH0Eeq0vlNGqs6t8pnUwaToPSbVLCvpnV9qtqyPlyf4m1bO2tRqI8VNsLF28L5x8YvmviXqsmq3ySLULoWeVnsABYOoAAAAAAAAAAAAAAAAKLbVGLlJqKim23ySS6tgFGq1UKoSsskoQisylJ4SRzveD0g2WNw0uaa+jsf85P3r6i+/wMbvZvRLWWcMW1RCX5OPNcb/AEkvf3dyZgD53M6jKTcKnovf3MjIy3J7YcFU5uTbk3Jt5bbbbfe32kZIBjmeSMkAgE5BAAJBAAJLmn1M65Kdc5VzXSUW4tfEtAlPTugdC3X3/U3GnVtRk+UbuSjJ9imukX7+ngbwmcFN+3C3qbcdHfLLxiibfN4/NN/h4Y7jewc9yarsfyf3NTFym3sn+zN9ABuGmAAAAAAAAAAAADSPSRttwhHSweHauO3HZWnyj8Wv7PvN2ZxbePaHyjWX29jscYfqR9mP3LPxM3qV3h1bVy+33KeZZshovUx2RkgHy5ik5BAAJGTF7Y2/Xplh+3NrKgnjl3yfYUbubWnqa7JzUVi3hiorCUeFP49Tv4E/D8RrsdPDlt3+hl8jJBh9vbdeknT7KnCfHxrpJY4cOL+LPFdcrJbY8nmMXJ6IzORk8+i1sLoKyuXFF+afc12MvnhxcXozy1p2ZORkgEAnJVXY4tSi3GUWpRa6pp5TRQSAdn3b2stXpa7vpNcNi7rI8pf6+DRlDnfox2hiy7Tt8pQV0V9qPsy+5x8joh9hiXeLUpPn1N/Hs8StMAAtHcAAAAAAAAA8+0LuCm2f1Kpz8ot/wOFJncNtxzpdQu/TXL/xyOHowOrv80V8zKz+YgAGKZwKbJ8MZSf0YuXkslRRdDihKP1oyj5rBK57g5ptHUSsslKTy5SbZu26Wy7KdJGya4Y6mc7au+UIv1blj9aMvI0nVVONjT5e1z8zsm1HD5Dsh144f9l1rl3p8/vyfQZun4fRfA1cj9LsYkwu2KVPW7MjJKUZa6qMk0mpRd1aaafVYM0Y/UVcW0Nl+7X0f49ZlYL0vj/3oUcZ6WI3PfH0bV6GU9fs9erp66zSrLhCH6epdnD1cemM4xjBrp3m2tSi4ySlGScZJ800+TTON63c3aML7adPopW11zcarp3U11zr6xfN5zw4T5dUzT6jhyskp1rv6l3Lx3JqUEYoGf03oz2pZznbotMn2J3XzXjyUfvMrpfQ83/SNo3y71RVVQvN8TKUemXvnRFZYdrNKZZnra4tJ2Qy+i4k2/ckuZ1DTeiXZkfn13al99+oul90WkZ/Zm7Oj0vPT6Wih/WhXFT+M8Z+8sw6S/6pHeOA/Vmh7ibG1S1VWo9TZXVFSUpWxdXFGUGvZjLEnza7Mcjp6JBrY+PGiO2JfpqVUdqAALB1AAAAAAAAAKLq1KLi+kouL8GsHB7anCUoPrGTg/FPH8DvTRyLfnZvqNdbhYjd+Xj+187+0peaMbqtesIz9v8AZn50NYqRgARkHz5kgAAk1/eDdx3N2VY4+so9OL3r3nr3a1t70/ye7KWmnKNSksOMZvja8OLL+JlQWvxMnV4bOvitw2MksUxztDZ39eo/xoF4890bFbTdS4cdFkbYqabi5RkpLOOzkeMeSjYmyKmlJNn0MRg5js30v2Rwtboml22aWXGv+3Lmv3jctjb7aHWYVGog5v8ANzzXZ4cMsZ+GT6yF9c/KzdjbCXDM7gEJknY6AAAAAAAAAAAAAAAAAAA1vfjd96vT8UFm6nM6++cfpQ+KSx70bIGc7K1ZBwlwzzOCnFxZwBko33fncx5lqtNHOcyvriuee2yC/FfHvNBPkr6JUz2yMC2qVctGBkZBwOYGQABkAADJat0kJ9YrPf0fmXQSm1wNdDJ7G3r1ujwq73dWvzWozZHHdGXzo/BnRt3t+qNXw1y/k97/ADc2mpP7E+j8OTOTAvUZ9tXL1RZrypw+KO/5Bz7c7frHDp9XLujXdJ9O6Nj/AM3n3nQEz6Ki+F0d0TXqtjYtYkgA7nUAAAAAAAAAAAAAAAGp7xbgU6luylrT2ttvCzXN98oro/evJm2A5W1QtW2a1PE64zWkkcU2tuzqtLn1tUuFfnIe3W/2l0+ODFpnfnHJgtp7l6PUZbqVc39On8m897S5P4ox7uletb/n7mfZg/2M48QbvtL0YWxy9PdG1fVsXBL95ZT+41Taexr9K1G+qVec8LeHGWOvDJcmZluNbV54lKdM4eZHjGSAcDmVEZIABIIGSAVG+7hb2vMdHfJtPlp5yfR/om/w8u40DJVGbTTTaaaaa6prtRYx75UzUkdKrHXLcjv+QYfdTbHyvSV2v56zXb/xI9X8eT+JmD66E1OKkuGb0ZKSTQAB6PQAAAAAAAAAIyRZNRTb5JJtvuSOd7zekCc1KrSt0rLjK1/zjX2V9Hx6+BXvyIULWRyttjWtZGw7y77UaTNcfy1/Tgj82D+3Ls8OppV3pI1rzicIeFUf45NWnXltubk28tvLbfeyl0rvyYF2bZZLVNpfAyrMmc32ehmNRv8A6+Wf5TNfqquP4IxGs3y1suuq1D/51iXkmUeoj257TwbS0ijXKccycVlLksniFrk9HJ/5PMZtvRtng1O9Wo9dDF1jlCcZtuc3zTTS6+B130h62Oo02z74c42xnZHwlCDwfP8AKTzl9c5fibvu/vJbfo4aOz2o6Wyc6p55qFnWvHuab+LNG+OyiUV8PqWrFtraPfktU3ynrdNo4xzPUtxhJywlLL5S5dOXUrLOypY27sh/7xGPnJr+JmYtcbLFGXBTogpzSZlNpbKu00+C+uVb7Mr2ZLvjJcn8Dxnc9s1aeVE/lXq/UpcUpWNKMftZfRnDrtRROy35NN2VRulCEpYy4p8n5YOuZh+B+ZPVHTIx/C7p9ikAGeVScjJAAN+9FetxPU0t8nGFy8U+GX4x8johyv0Yv+XS/qtmf36zqiPp+nSboWvxNnDetSAANAtgAAAAAAAAESWThe3dA9Pqr6ZfQtlj3xb4ovyaO6nP/SdsJtQ1kF81Kq7H1c+xN/F4+KM3qNO+vcvQp5le6Gq9DnYIB84ZBJTOtSTi+kk0/iTkZJQNI2jonCcljozI7o/PtX2I/wB4y+09mq1ZXKWPMx+72mdd1qkmn6tdf1jUlerKGvUuOzdW/c2A17b+unRqtLfW3GdOLINcsSjPKNgNY3si3bUl+jf94rYX6q/c5Y/nLO2t8dbrf6TqbLY8XEouXsp+6KwvuMhufBqFvc5xx5P/AOGI0Gxp2Pkuht2h0qqgoLxb72W826OzYuTvkWLbtR6RkpyMmPoUCogjIAN49FmmzqNRZjlCmMM++U8/5GdMNW9HeynRolOSxPUS9a+/gxiH3c/2jaT6rCrcKYp/P+Tcxo7a1qAAXCwAAAAAAAAAC3qNPGyEoTipRnFxlF9HFrDRcA5BxXevdmehuxzlTNt0z931JfaX39TBnetpaGrUVSqugpwkuaf3NPsa7zlG825dukbnXm+jrxpe1Wu6xL8engfP5eDKt74L8v0MnIxnB7o8fQ1wEAyymTkYWc454xn3dxAAKjz36GuclOS4mo8Ky+WM5L2RklNrgJtcCFaisJJL3EjIIIJyMkAAkz25+7b1uoSafqK2pXS712Vp97/DLPNu9u3brbOGC4a0/wApa17MF3Lvl7vwOw7H2XVpaY01RxGPNt/OnLtlJ9rZo4WG7Xvl5fqW8eje90uD2whhJLCSWEl0S7ioA+jNgAAAAAAAAAAENgESngsWXE2M8lrPaRBFupPDfrsdpGomYzUyZJBhtr7A01rcox9TPrmvHC374dPLBrGq2FZD5rjYvc8PyZtepkzEambKNuDTZ3a0fwOE8euXoa3OqUfnJrxTKcmQ1U3zMbKfMzL+nKuLmpcFOzF2RckyrIyU5PNbdJWJJ8uFPGO3JnVVO2WyPJVhBze1HryTkUPPVZMrpIxX0I+Sf4l+PS7Hy0Wlhz9Wjw6XRWWvFcJT8FyXi+iNq2JuPFtT1U1j9FW+vulP/TzGk1L5GW02qZfp6bVB6y7/AELEMSEe77m0aKEK4RhXGNcIrEYxWEj3wsNd02pZkabzT007FszEZFR4qrT0wmQ0SXAMg8kgAAAAAAhkkMAtTieW2B65FicT2iDHXUngv0pmJwPNZWCDX9RoX3GM1Gzn3G1WVHmsoBJpOq2W+4wWt0rg8tY7Dpc9Mu48Wr2LVasTgpea/A4XV+JBx9znZHdFxOb5KYafjnnuSRu09zKH0U4+Fk/4no0u7FVfRSfvk8sz8bBlVZubRVqx3CW7U1bT7PfcZLT6J9xskdlR7i9DZsTWSLphtPpmZLT1M98NAj016MnQFnTwZkaCK9MeuukkFytHqrLUKy/GJBJdiVFMUVHgkAAAAAAEMkAFDRblEvYIcSdQeSdZZnUe5wLbrJ1IMdKktSpMnKotSpBBjJUFDoMm6Ch0AGMenHqDJeoI9QQDHKgrjSe71BUqSQeSNJehUX1SXI1EgtwrL8IFUay5GAJJii5FERiVpHlglAAgkAAAAAAAAAAAAjBGCoAFtxIcC6RgAsOsh1l/AwAeb1Q9UenhI4SSDz+qJ9WX+EcIBZVZUoF3ASAKFAqwVYJIJIwSAAAAAAAAAAAAAAAAAAAAAAAAAAAAAAAAAAAAAAAAAAAAAAAf/9k="/>
          <p:cNvSpPr>
            <a:spLocks noChangeAspect="1" noChangeArrowheads="1"/>
          </p:cNvSpPr>
          <p:nvPr/>
        </p:nvSpPr>
        <p:spPr bwMode="auto">
          <a:xfrm>
            <a:off x="2087761" y="-108346"/>
            <a:ext cx="17145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ru-RU" sz="1013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151634" y="608785"/>
            <a:ext cx="3929714" cy="55669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ru-RU" sz="1350" b="1" cap="all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utoShape 4" descr="https://upload.wikimedia.org/wikipedia/commons/thumb/b/bb/Coat_of_Arms_of_Moscow.svg/200px-Coat_of_Arms_of_Moscow.svg.png"/>
          <p:cNvSpPr>
            <a:spLocks noChangeAspect="1" noChangeArrowheads="1"/>
          </p:cNvSpPr>
          <p:nvPr/>
        </p:nvSpPr>
        <p:spPr bwMode="auto">
          <a:xfrm>
            <a:off x="2430661" y="348858"/>
            <a:ext cx="17145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ru-RU" sz="1013" dirty="0">
              <a:solidFill>
                <a:schemeClr val="tx2"/>
              </a:solidFill>
            </a:endParaRPr>
          </a:p>
        </p:txBody>
      </p:sp>
      <p:sp>
        <p:nvSpPr>
          <p:cNvPr id="5" name="AutoShape 6" descr="https://upload.wikimedia.org/wikipedia/commons/thumb/b/bb/Coat_of_Arms_of_Moscow.svg/200px-Coat_of_Arms_of_Moscow.svg.png"/>
          <p:cNvSpPr>
            <a:spLocks noChangeAspect="1" noChangeArrowheads="1"/>
          </p:cNvSpPr>
          <p:nvPr/>
        </p:nvSpPr>
        <p:spPr bwMode="auto">
          <a:xfrm>
            <a:off x="2516386" y="463158"/>
            <a:ext cx="17145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ru-RU" sz="1013" dirty="0">
              <a:solidFill>
                <a:schemeClr val="tx2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99593" y="300286"/>
            <a:ext cx="7200800" cy="277173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+mj-lt"/>
              </a:rPr>
              <a:t>Задачи и ключевые решения стадий жизненного цикла</a:t>
            </a:r>
            <a:endParaRPr lang="ru-RU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Нашивка 30"/>
          <p:cNvSpPr/>
          <p:nvPr/>
        </p:nvSpPr>
        <p:spPr>
          <a:xfrm>
            <a:off x="4440305" y="1128129"/>
            <a:ext cx="808607" cy="332923"/>
          </a:xfrm>
          <a:prstGeom prst="chevron">
            <a:avLst>
              <a:gd name="adj" fmla="val 2057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75" b="1" dirty="0">
                <a:solidFill>
                  <a:schemeClr val="tx2"/>
                </a:solidFill>
              </a:rPr>
              <a:t>Реализация</a:t>
            </a:r>
          </a:p>
        </p:txBody>
      </p:sp>
      <p:sp>
        <p:nvSpPr>
          <p:cNvPr id="18" name="Нашивка 31"/>
          <p:cNvSpPr/>
          <p:nvPr/>
        </p:nvSpPr>
        <p:spPr>
          <a:xfrm>
            <a:off x="2766022" y="1128129"/>
            <a:ext cx="879038" cy="332923"/>
          </a:xfrm>
          <a:prstGeom prst="chevron">
            <a:avLst>
              <a:gd name="adj" fmla="val 20069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75" b="1" dirty="0">
                <a:solidFill>
                  <a:schemeClr val="tx2"/>
                </a:solidFill>
              </a:rPr>
              <a:t>Инициирование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4443239" y="820628"/>
            <a:ext cx="162018" cy="324036"/>
            <a:chOff x="2483768" y="2492896"/>
            <a:chExt cx="288032" cy="432048"/>
          </a:xfrm>
        </p:grpSpPr>
        <p:sp>
          <p:nvSpPr>
            <p:cNvPr id="32" name="Блок-схема: перфолента 31"/>
            <p:cNvSpPr/>
            <p:nvPr/>
          </p:nvSpPr>
          <p:spPr>
            <a:xfrm>
              <a:off x="2483768" y="2492896"/>
              <a:ext cx="288032" cy="288032"/>
            </a:xfrm>
            <a:prstGeom prst="flowChartPunchedTape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338"/>
                </a:spcBef>
              </a:pPr>
              <a:endParaRPr lang="ru-RU" sz="675" dirty="0">
                <a:solidFill>
                  <a:schemeClr val="tx2"/>
                </a:solidFill>
              </a:endParaRPr>
            </a:p>
          </p:txBody>
        </p:sp>
        <p:cxnSp>
          <p:nvCxnSpPr>
            <p:cNvPr id="33" name="Прямая соединительная линия 32"/>
            <p:cNvCxnSpPr/>
            <p:nvPr/>
          </p:nvCxnSpPr>
          <p:spPr>
            <a:xfrm>
              <a:off x="2483768" y="2492896"/>
              <a:ext cx="0" cy="43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Нашивка 38"/>
          <p:cNvSpPr/>
          <p:nvPr/>
        </p:nvSpPr>
        <p:spPr>
          <a:xfrm>
            <a:off x="3626197" y="1128129"/>
            <a:ext cx="846891" cy="332923"/>
          </a:xfrm>
          <a:prstGeom prst="chevron">
            <a:avLst>
              <a:gd name="adj" fmla="val 20069"/>
            </a:avLst>
          </a:prstGeom>
          <a:solidFill>
            <a:srgbClr val="E88502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75" b="1" dirty="0">
                <a:solidFill>
                  <a:schemeClr val="tx2"/>
                </a:solidFill>
              </a:rPr>
              <a:t>Планирование</a:t>
            </a:r>
          </a:p>
        </p:txBody>
      </p:sp>
      <p:sp>
        <p:nvSpPr>
          <p:cNvPr id="23" name="Нашивка 40"/>
          <p:cNvSpPr/>
          <p:nvPr/>
        </p:nvSpPr>
        <p:spPr>
          <a:xfrm>
            <a:off x="5211496" y="1128129"/>
            <a:ext cx="737549" cy="332923"/>
          </a:xfrm>
          <a:prstGeom prst="chevron">
            <a:avLst>
              <a:gd name="adj" fmla="val 20573"/>
            </a:avLst>
          </a:prstGeom>
          <a:solidFill>
            <a:srgbClr val="A9D18E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75" b="1" dirty="0">
                <a:solidFill>
                  <a:schemeClr val="tx2"/>
                </a:solidFill>
              </a:rPr>
              <a:t>Закрытие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5211490" y="827209"/>
            <a:ext cx="162018" cy="324036"/>
            <a:chOff x="2483768" y="2492896"/>
            <a:chExt cx="288032" cy="432048"/>
          </a:xfrm>
        </p:grpSpPr>
        <p:sp>
          <p:nvSpPr>
            <p:cNvPr id="28" name="Блок-схема: перфолента 27"/>
            <p:cNvSpPr/>
            <p:nvPr/>
          </p:nvSpPr>
          <p:spPr>
            <a:xfrm>
              <a:off x="2483768" y="2492896"/>
              <a:ext cx="288032" cy="288032"/>
            </a:xfrm>
            <a:prstGeom prst="flowChartPunchedTape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338"/>
                </a:spcBef>
              </a:pPr>
              <a:endParaRPr lang="ru-RU" sz="675" dirty="0">
                <a:solidFill>
                  <a:schemeClr val="tx2"/>
                </a:solidFill>
              </a:endParaRPr>
            </a:p>
          </p:txBody>
        </p:sp>
        <p:cxnSp>
          <p:nvCxnSpPr>
            <p:cNvPr id="29" name="Прямая соединительная линия 28"/>
            <p:cNvCxnSpPr/>
            <p:nvPr/>
          </p:nvCxnSpPr>
          <p:spPr>
            <a:xfrm>
              <a:off x="2483768" y="2492896"/>
              <a:ext cx="0" cy="43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Группа 24"/>
          <p:cNvGrpSpPr/>
          <p:nvPr/>
        </p:nvGrpSpPr>
        <p:grpSpPr>
          <a:xfrm>
            <a:off x="3623828" y="780971"/>
            <a:ext cx="162018" cy="324036"/>
            <a:chOff x="2483768" y="2492896"/>
            <a:chExt cx="288032" cy="432048"/>
          </a:xfrm>
        </p:grpSpPr>
        <p:sp>
          <p:nvSpPr>
            <p:cNvPr id="26" name="Блок-схема: перфолента 25"/>
            <p:cNvSpPr/>
            <p:nvPr/>
          </p:nvSpPr>
          <p:spPr>
            <a:xfrm>
              <a:off x="2483768" y="2492896"/>
              <a:ext cx="288032" cy="288032"/>
            </a:xfrm>
            <a:prstGeom prst="flowChartPunchedTape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338"/>
                </a:spcBef>
              </a:pPr>
              <a:endParaRPr lang="ru-RU" sz="675" dirty="0">
                <a:solidFill>
                  <a:schemeClr val="tx2"/>
                </a:solidFill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2483768" y="2492896"/>
              <a:ext cx="0" cy="43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Группа 33"/>
          <p:cNvGrpSpPr/>
          <p:nvPr/>
        </p:nvGrpSpPr>
        <p:grpSpPr>
          <a:xfrm>
            <a:off x="2177545" y="4404509"/>
            <a:ext cx="108012" cy="216024"/>
            <a:chOff x="2483768" y="2492896"/>
            <a:chExt cx="288032" cy="432048"/>
          </a:xfrm>
        </p:grpSpPr>
        <p:sp>
          <p:nvSpPr>
            <p:cNvPr id="35" name="Блок-схема: перфолента 34"/>
            <p:cNvSpPr/>
            <p:nvPr/>
          </p:nvSpPr>
          <p:spPr>
            <a:xfrm>
              <a:off x="2483768" y="2492896"/>
              <a:ext cx="288032" cy="288032"/>
            </a:xfrm>
            <a:prstGeom prst="flowChartPunchedTape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338"/>
                </a:spcBef>
              </a:pPr>
              <a:endParaRPr lang="ru-RU" sz="675" dirty="0">
                <a:solidFill>
                  <a:schemeClr val="tx2"/>
                </a:solidFill>
              </a:endParaRPr>
            </a:p>
          </p:txBody>
        </p:sp>
        <p:cxnSp>
          <p:nvCxnSpPr>
            <p:cNvPr id="36" name="Прямая соединительная линия 35"/>
            <p:cNvCxnSpPr/>
            <p:nvPr/>
          </p:nvCxnSpPr>
          <p:spPr>
            <a:xfrm>
              <a:off x="2483768" y="2492896"/>
              <a:ext cx="0" cy="43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531467" y="3898365"/>
            <a:ext cx="2589170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75" dirty="0">
                <a:solidFill>
                  <a:schemeClr val="tx2"/>
                </a:solidFill>
              </a:rPr>
              <a:t>Принятие решения о переходе на следующую стадию</a:t>
            </a:r>
          </a:p>
        </p:txBody>
      </p:sp>
      <p:sp>
        <p:nvSpPr>
          <p:cNvPr id="79" name="Нашивка 40"/>
          <p:cNvSpPr/>
          <p:nvPr/>
        </p:nvSpPr>
        <p:spPr>
          <a:xfrm>
            <a:off x="5918931" y="1128129"/>
            <a:ext cx="747022" cy="332923"/>
          </a:xfrm>
          <a:prstGeom prst="chevron">
            <a:avLst>
              <a:gd name="adj" fmla="val 2057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75" b="1" dirty="0">
                <a:solidFill>
                  <a:schemeClr val="tx2"/>
                </a:solidFill>
              </a:rPr>
              <a:t>Пост-проект</a:t>
            </a:r>
          </a:p>
        </p:txBody>
      </p:sp>
      <p:grpSp>
        <p:nvGrpSpPr>
          <p:cNvPr id="102" name="Группа 101"/>
          <p:cNvGrpSpPr/>
          <p:nvPr/>
        </p:nvGrpSpPr>
        <p:grpSpPr>
          <a:xfrm>
            <a:off x="5911636" y="827209"/>
            <a:ext cx="162018" cy="324036"/>
            <a:chOff x="2483768" y="2492896"/>
            <a:chExt cx="288032" cy="432048"/>
          </a:xfrm>
        </p:grpSpPr>
        <p:sp>
          <p:nvSpPr>
            <p:cNvPr id="103" name="Блок-схема: перфолента 102"/>
            <p:cNvSpPr/>
            <p:nvPr/>
          </p:nvSpPr>
          <p:spPr>
            <a:xfrm>
              <a:off x="2483768" y="2492896"/>
              <a:ext cx="288032" cy="288032"/>
            </a:xfrm>
            <a:prstGeom prst="flowChartPunchedTape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338"/>
                </a:spcBef>
              </a:pPr>
              <a:endParaRPr lang="ru-RU" sz="675" dirty="0">
                <a:solidFill>
                  <a:schemeClr val="tx2"/>
                </a:solidFill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2483768" y="2492896"/>
              <a:ext cx="0" cy="43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222" y="1556961"/>
            <a:ext cx="169056" cy="36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2552027" y="1620110"/>
            <a:ext cx="906119" cy="3000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spcBef>
                <a:spcPts val="312"/>
              </a:spcBef>
            </a:pPr>
            <a:r>
              <a:rPr lang="ru-RU" sz="675" b="1" dirty="0">
                <a:solidFill>
                  <a:schemeClr val="tx2"/>
                </a:solidFill>
              </a:rPr>
              <a:t>Проектная инициатива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3743886" y="1874972"/>
            <a:ext cx="696424" cy="3000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spcBef>
                <a:spcPts val="312"/>
              </a:spcBef>
            </a:pPr>
            <a:r>
              <a:rPr lang="ru-RU" sz="675" b="1" dirty="0">
                <a:solidFill>
                  <a:schemeClr val="tx2"/>
                </a:solidFill>
              </a:rPr>
              <a:t>Паспорт проекта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6030204" y="2742055"/>
            <a:ext cx="884936" cy="19620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312"/>
              </a:spcBef>
            </a:pPr>
            <a:r>
              <a:rPr lang="ru-RU" sz="675" b="1" dirty="0">
                <a:solidFill>
                  <a:schemeClr val="tx2"/>
                </a:solidFill>
              </a:rPr>
              <a:t>Итоговый отчет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4232467" y="4108564"/>
            <a:ext cx="1056518" cy="4039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312"/>
              </a:spcBef>
            </a:pPr>
            <a:r>
              <a:rPr lang="ru-RU" sz="675" dirty="0">
                <a:solidFill>
                  <a:schemeClr val="tx2"/>
                </a:solidFill>
              </a:rPr>
              <a:t>Отчет о статусе проекта</a:t>
            </a:r>
            <a:br>
              <a:rPr lang="ru-RU" sz="675" dirty="0">
                <a:solidFill>
                  <a:schemeClr val="tx2"/>
                </a:solidFill>
              </a:rPr>
            </a:br>
            <a:r>
              <a:rPr lang="ru-RU" sz="675" dirty="0">
                <a:solidFill>
                  <a:schemeClr val="tx2"/>
                </a:solidFill>
              </a:rPr>
              <a:t>Запрос на изменение</a:t>
            </a:r>
          </a:p>
        </p:txBody>
      </p:sp>
      <p:pic>
        <p:nvPicPr>
          <p:cNvPr id="1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248" y="2147847"/>
            <a:ext cx="169056" cy="36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452" y="4101919"/>
            <a:ext cx="169056" cy="36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108" y="2687149"/>
            <a:ext cx="169056" cy="36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" name="TextBox 126"/>
          <p:cNvSpPr txBox="1"/>
          <p:nvPr/>
        </p:nvSpPr>
        <p:spPr>
          <a:xfrm>
            <a:off x="6179485" y="3143630"/>
            <a:ext cx="884936" cy="4039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spcBef>
                <a:spcPts val="312"/>
              </a:spcBef>
            </a:pPr>
            <a:r>
              <a:rPr lang="ru-RU" sz="675" b="1" dirty="0">
                <a:solidFill>
                  <a:schemeClr val="tx2"/>
                </a:solidFill>
              </a:rPr>
              <a:t>Отчет по мониторингу показателей</a:t>
            </a:r>
          </a:p>
        </p:txBody>
      </p:sp>
      <p:pic>
        <p:nvPicPr>
          <p:cNvPr id="12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64" y="3495812"/>
            <a:ext cx="169056" cy="36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" name="TextBox 128"/>
          <p:cNvSpPr txBox="1"/>
          <p:nvPr/>
        </p:nvSpPr>
        <p:spPr>
          <a:xfrm>
            <a:off x="2430664" y="1866676"/>
            <a:ext cx="1128698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63" dirty="0">
                <a:solidFill>
                  <a:schemeClr val="tx2"/>
                </a:solidFill>
              </a:rPr>
              <a:t>Определение ключевых параметров проекта, ограничений, допущений </a:t>
            </a:r>
            <a:br>
              <a:rPr lang="ru-RU" sz="563" dirty="0">
                <a:solidFill>
                  <a:schemeClr val="tx2"/>
                </a:solidFill>
              </a:rPr>
            </a:br>
            <a:r>
              <a:rPr lang="ru-RU" sz="563" dirty="0">
                <a:solidFill>
                  <a:schemeClr val="tx2"/>
                </a:solidFill>
              </a:rPr>
              <a:t>и принятие решения о запуске проекта</a:t>
            </a:r>
          </a:p>
        </p:txBody>
      </p:sp>
      <p:pic>
        <p:nvPicPr>
          <p:cNvPr id="13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966" y="1110121"/>
            <a:ext cx="169056" cy="36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" name="TextBox 133"/>
          <p:cNvSpPr txBox="1"/>
          <p:nvPr/>
        </p:nvSpPr>
        <p:spPr>
          <a:xfrm>
            <a:off x="1967805" y="1175837"/>
            <a:ext cx="584227" cy="19620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spcBef>
                <a:spcPts val="312"/>
              </a:spcBef>
            </a:pPr>
            <a:r>
              <a:rPr lang="ru-RU" sz="675" dirty="0">
                <a:solidFill>
                  <a:schemeClr val="tx2"/>
                </a:solidFill>
              </a:rPr>
              <a:t>Заявка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3588197" y="2436421"/>
            <a:ext cx="755430" cy="1218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63" dirty="0">
                <a:solidFill>
                  <a:schemeClr val="tx2"/>
                </a:solidFill>
              </a:rPr>
              <a:t>Планирование проекта</a:t>
            </a:r>
            <a:r>
              <a:rPr lang="en-US" sz="563" dirty="0">
                <a:solidFill>
                  <a:schemeClr val="tx2"/>
                </a:solidFill>
              </a:rPr>
              <a:t> (</a:t>
            </a:r>
            <a:r>
              <a:rPr lang="ru-RU" sz="563" dirty="0">
                <a:solidFill>
                  <a:schemeClr val="tx2"/>
                </a:solidFill>
              </a:rPr>
              <a:t>содержание работ и результатов, сроки, стоимость, ответственность, коммуникации, риски, заинтересованные стороны)</a:t>
            </a:r>
          </a:p>
        </p:txBody>
      </p:sp>
      <p:cxnSp>
        <p:nvCxnSpPr>
          <p:cNvPr id="136" name="Прямая соединительная линия 135"/>
          <p:cNvCxnSpPr/>
          <p:nvPr/>
        </p:nvCxnSpPr>
        <p:spPr>
          <a:xfrm>
            <a:off x="3559360" y="1925711"/>
            <a:ext cx="0" cy="54489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/>
          <p:cNvCxnSpPr/>
          <p:nvPr/>
        </p:nvCxnSpPr>
        <p:spPr>
          <a:xfrm>
            <a:off x="4343626" y="2517743"/>
            <a:ext cx="0" cy="118816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Нашивка 112"/>
          <p:cNvSpPr/>
          <p:nvPr/>
        </p:nvSpPr>
        <p:spPr>
          <a:xfrm>
            <a:off x="4343627" y="3816970"/>
            <a:ext cx="1618670" cy="231164"/>
          </a:xfrm>
          <a:prstGeom prst="chevron">
            <a:avLst>
              <a:gd name="adj" fmla="val 1840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692" rIns="18692" rtlCol="0" anchor="ctr"/>
          <a:lstStyle/>
          <a:p>
            <a:pPr algn="ctr"/>
            <a:r>
              <a:rPr lang="ru-RU" sz="623" dirty="0">
                <a:solidFill>
                  <a:schemeClr val="tx2"/>
                </a:solidFill>
              </a:rPr>
              <a:t>Мониторинг</a:t>
            </a:r>
          </a:p>
        </p:txBody>
      </p:sp>
      <p:grpSp>
        <p:nvGrpSpPr>
          <p:cNvPr id="139" name="Группа 138"/>
          <p:cNvGrpSpPr/>
          <p:nvPr/>
        </p:nvGrpSpPr>
        <p:grpSpPr>
          <a:xfrm>
            <a:off x="4780682" y="3854654"/>
            <a:ext cx="125349" cy="155797"/>
            <a:chOff x="4004100" y="2429161"/>
            <a:chExt cx="183762" cy="171299"/>
          </a:xfrm>
        </p:grpSpPr>
        <p:sp>
          <p:nvSpPr>
            <p:cNvPr id="140" name="Выгнутая вверх стрелка 139"/>
            <p:cNvSpPr/>
            <p:nvPr/>
          </p:nvSpPr>
          <p:spPr>
            <a:xfrm>
              <a:off x="4017217" y="2429161"/>
              <a:ext cx="170645" cy="82311"/>
            </a:xfrm>
            <a:prstGeom prst="curvedDownArrow">
              <a:avLst>
                <a:gd name="adj1" fmla="val 35010"/>
                <a:gd name="adj2" fmla="val 64149"/>
                <a:gd name="adj3" fmla="val 3887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13">
                <a:solidFill>
                  <a:schemeClr val="tx2"/>
                </a:solidFill>
              </a:endParaRPr>
            </a:p>
          </p:txBody>
        </p:sp>
        <p:sp>
          <p:nvSpPr>
            <p:cNvPr id="141" name="Выгнутая вверх стрелка 140"/>
            <p:cNvSpPr/>
            <p:nvPr/>
          </p:nvSpPr>
          <p:spPr>
            <a:xfrm rot="10800000">
              <a:off x="4004100" y="2518149"/>
              <a:ext cx="170645" cy="82311"/>
            </a:xfrm>
            <a:prstGeom prst="curvedDownArrow">
              <a:avLst>
                <a:gd name="adj1" fmla="val 35010"/>
                <a:gd name="adj2" fmla="val 64149"/>
                <a:gd name="adj3" fmla="val 3887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13">
                <a:solidFill>
                  <a:schemeClr val="tx2"/>
                </a:solidFill>
              </a:endParaRP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4495184" y="2850948"/>
            <a:ext cx="684869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63" dirty="0">
                <a:solidFill>
                  <a:schemeClr val="tx2"/>
                </a:solidFill>
              </a:rPr>
              <a:t>Выполнение работ проекта, достижение результатов</a:t>
            </a:r>
          </a:p>
        </p:txBody>
      </p:sp>
      <p:cxnSp>
        <p:nvCxnSpPr>
          <p:cNvPr id="145" name="Прямая соединительная линия 144"/>
          <p:cNvCxnSpPr/>
          <p:nvPr/>
        </p:nvCxnSpPr>
        <p:spPr>
          <a:xfrm>
            <a:off x="5167637" y="2702448"/>
            <a:ext cx="0" cy="6487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5228391" y="2993041"/>
            <a:ext cx="720653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63" dirty="0">
                <a:solidFill>
                  <a:schemeClr val="tx2"/>
                </a:solidFill>
              </a:rPr>
              <a:t>Анализ запланированных и фактических результатов, анализ отклонений</a:t>
            </a:r>
          </a:p>
        </p:txBody>
      </p:sp>
      <p:cxnSp>
        <p:nvCxnSpPr>
          <p:cNvPr id="147" name="Прямая соединительная линия 146"/>
          <p:cNvCxnSpPr/>
          <p:nvPr/>
        </p:nvCxnSpPr>
        <p:spPr>
          <a:xfrm>
            <a:off x="5925169" y="3161016"/>
            <a:ext cx="0" cy="54489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Ромб 147"/>
          <p:cNvSpPr/>
          <p:nvPr/>
        </p:nvSpPr>
        <p:spPr>
          <a:xfrm>
            <a:off x="5094049" y="2444176"/>
            <a:ext cx="147185" cy="200942"/>
          </a:xfrm>
          <a:prstGeom prst="diamond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>
              <a:solidFill>
                <a:schemeClr val="tx2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624077" y="4475273"/>
            <a:ext cx="2571750" cy="2655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312"/>
              </a:spcBef>
            </a:pPr>
            <a:r>
              <a:rPr lang="ru-RU" sz="563" dirty="0">
                <a:solidFill>
                  <a:schemeClr val="tx2"/>
                </a:solidFill>
              </a:rPr>
              <a:t>Реестры: рисков, запросов на изменения, заинтересованных сторон </a:t>
            </a:r>
          </a:p>
        </p:txBody>
      </p:sp>
      <p:pic>
        <p:nvPicPr>
          <p:cNvPr id="14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80" y="3335441"/>
            <a:ext cx="81572" cy="17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" name="TextBox 149"/>
          <p:cNvSpPr txBox="1"/>
          <p:nvPr/>
        </p:nvSpPr>
        <p:spPr>
          <a:xfrm>
            <a:off x="4571719" y="3354659"/>
            <a:ext cx="522326" cy="1789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312"/>
              </a:spcBef>
            </a:pPr>
            <a:r>
              <a:rPr lang="ru-RU" sz="563" i="1" dirty="0">
                <a:solidFill>
                  <a:schemeClr val="tx2"/>
                </a:solidFill>
              </a:rPr>
              <a:t>Акты приемки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6081346" y="3877756"/>
            <a:ext cx="618170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63" dirty="0">
                <a:solidFill>
                  <a:schemeClr val="tx2"/>
                </a:solidFill>
              </a:rPr>
              <a:t>Мониторинга эффектов проекта</a:t>
            </a:r>
          </a:p>
        </p:txBody>
      </p:sp>
      <p:cxnSp>
        <p:nvCxnSpPr>
          <p:cNvPr id="152" name="Прямая соединительная линия 151"/>
          <p:cNvCxnSpPr/>
          <p:nvPr/>
        </p:nvCxnSpPr>
        <p:spPr>
          <a:xfrm>
            <a:off x="6665949" y="3905394"/>
            <a:ext cx="0" cy="3814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4930072" y="2309995"/>
            <a:ext cx="1151277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675" b="1" dirty="0">
                <a:solidFill>
                  <a:schemeClr val="tx2"/>
                </a:solidFill>
              </a:rPr>
              <a:t>Приемка результатов</a:t>
            </a:r>
          </a:p>
        </p:txBody>
      </p:sp>
    </p:spTree>
    <p:extLst>
      <p:ext uri="{BB962C8B-B14F-4D97-AF65-F5344CB8AC3E}">
        <p14:creationId xmlns:p14="http://schemas.microsoft.com/office/powerpoint/2010/main" val="288661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700" dirty="0">
                <a:solidFill>
                  <a:srgbClr val="121B44"/>
                </a:solidFill>
                <a:latin typeface="Arial Black" pitchFamily="34" charset="0"/>
              </a:rPr>
              <a:t>                        </a:t>
            </a:r>
            <a:r>
              <a:rPr lang="ru-RU" dirty="0">
                <a:solidFill>
                  <a:srgbClr val="121B44"/>
                </a:solidFill>
                <a:latin typeface="+mj-lt"/>
              </a:rPr>
              <a:t>Проектные роли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36037" y="594835"/>
            <a:ext cx="6660152" cy="2372205"/>
            <a:chOff x="-92" y="815"/>
            <a:chExt cx="5512" cy="1677"/>
          </a:xfrm>
        </p:grpSpPr>
        <p:pic>
          <p:nvPicPr>
            <p:cNvPr id="56327" name="Picture 4" descr="j0217144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92" y="815"/>
              <a:ext cx="1521" cy="1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28" name="Text Box 5"/>
            <p:cNvSpPr txBox="1">
              <a:spLocks noChangeArrowheads="1"/>
            </p:cNvSpPr>
            <p:nvPr/>
          </p:nvSpPr>
          <p:spPr bwMode="auto">
            <a:xfrm>
              <a:off x="1610" y="1193"/>
              <a:ext cx="3810" cy="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700" dirty="0">
                  <a:solidFill>
                    <a:srgbClr val="FF0000"/>
                  </a:solidFill>
                </a:rPr>
                <a:t>Проектная роль</a:t>
              </a:r>
              <a:r>
                <a:rPr lang="ru-RU" sz="1500" dirty="0"/>
                <a:t> определяет обязанности и уровень полномочий сотрудника (или группы) в конкретном проекте.</a:t>
              </a:r>
            </a:p>
            <a:p>
              <a:pPr>
                <a:spcBef>
                  <a:spcPct val="50000"/>
                </a:spcBef>
              </a:pPr>
              <a:r>
                <a:rPr lang="ru-RU" sz="1500" u="sng" dirty="0"/>
                <a:t>Документ:</a:t>
              </a:r>
              <a:r>
                <a:rPr lang="ru-RU" sz="1500" dirty="0"/>
                <a:t> ролевая инструкция</a:t>
              </a:r>
              <a:endParaRPr lang="ru-RU" sz="1500" u="sng" dirty="0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006079" y="2643188"/>
            <a:ext cx="6556772" cy="1741885"/>
            <a:chOff x="-115" y="2220"/>
            <a:chExt cx="5507" cy="1463"/>
          </a:xfrm>
        </p:grpSpPr>
        <p:pic>
          <p:nvPicPr>
            <p:cNvPr id="56325" name="Picture 7" descr="j0290275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15" y="2220"/>
              <a:ext cx="1453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26" name="Text Box 8"/>
            <p:cNvSpPr txBox="1">
              <a:spLocks noChangeArrowheads="1"/>
            </p:cNvSpPr>
            <p:nvPr/>
          </p:nvSpPr>
          <p:spPr bwMode="auto">
            <a:xfrm>
              <a:off x="1582" y="2229"/>
              <a:ext cx="3810" cy="1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400" dirty="0">
                  <a:solidFill>
                    <a:srgbClr val="FF0000"/>
                  </a:solidFill>
                </a:rPr>
                <a:t>Должность</a:t>
              </a:r>
              <a:r>
                <a:rPr lang="ru-RU" sz="1500" dirty="0"/>
                <a:t> определяет основные обязанности сотрудника, обусловленные повседневной деятельностью.</a:t>
              </a:r>
            </a:p>
            <a:p>
              <a:pPr>
                <a:spcBef>
                  <a:spcPct val="50000"/>
                </a:spcBef>
              </a:pPr>
              <a:r>
                <a:rPr lang="ru-RU" sz="1500" u="sng" dirty="0"/>
                <a:t>Документ:</a:t>
              </a:r>
              <a:r>
                <a:rPr lang="ru-RU" sz="1500" dirty="0"/>
                <a:t> должностная инструкция, трудовое соглашение, положение о подразделении.</a:t>
              </a:r>
              <a:endParaRPr lang="ru-RU" sz="1500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158664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700" dirty="0">
                <a:solidFill>
                  <a:srgbClr val="121B44"/>
                </a:solidFill>
                <a:latin typeface="Arial Black" pitchFamily="34" charset="0"/>
              </a:rPr>
              <a:t>                       </a:t>
            </a:r>
            <a:r>
              <a:rPr lang="ru-RU" dirty="0">
                <a:solidFill>
                  <a:srgbClr val="121B44"/>
                </a:solidFill>
                <a:latin typeface="+mj-lt"/>
              </a:rPr>
              <a:t>Спонсор проекта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39652" y="447547"/>
            <a:ext cx="7211616" cy="4870848"/>
            <a:chOff x="204" y="554"/>
            <a:chExt cx="6057" cy="4091"/>
          </a:xfrm>
        </p:grpSpPr>
        <p:sp>
          <p:nvSpPr>
            <p:cNvPr id="57348" name="Text Box 4"/>
            <p:cNvSpPr txBox="1">
              <a:spLocks noChangeArrowheads="1"/>
            </p:cNvSpPr>
            <p:nvPr/>
          </p:nvSpPr>
          <p:spPr bwMode="auto">
            <a:xfrm>
              <a:off x="204" y="890"/>
              <a:ext cx="5307" cy="3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500" u="sng" dirty="0"/>
                <a:t>Ключевые обязанности и полномочия:</a:t>
              </a:r>
            </a:p>
            <a:p>
              <a:pPr>
                <a:spcBef>
                  <a:spcPct val="50000"/>
                </a:spcBef>
                <a:buClr>
                  <a:srgbClr val="FF0000"/>
                </a:buClr>
                <a:buSzPct val="130000"/>
                <a:buFont typeface="Wingdings" pitchFamily="2" charset="2"/>
                <a:buChar char="§"/>
              </a:pPr>
              <a:r>
                <a:rPr lang="ru-RU" sz="1500" dirty="0"/>
                <a:t> Решение проблем проекта на высшем уровне, </a:t>
              </a:r>
              <a:r>
                <a:rPr lang="ru-RU" sz="2000" dirty="0"/>
                <a:t>обеспечение проекта ресурсами</a:t>
              </a:r>
            </a:p>
            <a:p>
              <a:pPr>
                <a:spcBef>
                  <a:spcPct val="50000"/>
                </a:spcBef>
                <a:buClr>
                  <a:srgbClr val="FF0000"/>
                </a:buClr>
                <a:buSzPct val="130000"/>
                <a:buFont typeface="Wingdings" pitchFamily="2" charset="2"/>
                <a:buChar char="§"/>
              </a:pPr>
              <a:r>
                <a:rPr lang="ru-RU" sz="1500" dirty="0"/>
                <a:t> Утверждение целей и изменений в плане проекта</a:t>
              </a:r>
            </a:p>
            <a:p>
              <a:pPr>
                <a:spcBef>
                  <a:spcPct val="50000"/>
                </a:spcBef>
                <a:buClr>
                  <a:srgbClr val="FF0000"/>
                </a:buClr>
                <a:buSzPct val="130000"/>
                <a:buFont typeface="Wingdings" pitchFamily="2" charset="2"/>
                <a:buChar char="§"/>
              </a:pPr>
              <a:r>
                <a:rPr lang="ru-RU" sz="1500" dirty="0"/>
                <a:t> Назначение </a:t>
              </a:r>
              <a:r>
                <a:rPr lang="ru-RU" dirty="0"/>
                <a:t>руководителя проекта и определение его положения в </a:t>
              </a:r>
              <a:r>
                <a:rPr lang="ru-RU" dirty="0" err="1"/>
                <a:t>оргструктуре</a:t>
              </a:r>
              <a:endParaRPr lang="ru-RU" dirty="0"/>
            </a:p>
            <a:p>
              <a:pPr>
                <a:spcBef>
                  <a:spcPct val="50000"/>
                </a:spcBef>
                <a:buClr>
                  <a:srgbClr val="FF0000"/>
                </a:buClr>
                <a:buSzPct val="130000"/>
                <a:buFont typeface="Wingdings" pitchFamily="2" charset="2"/>
                <a:buChar char="§"/>
              </a:pPr>
              <a:r>
                <a:rPr lang="ru-RU" sz="1500" dirty="0"/>
                <a:t> Решение вопросов </a:t>
              </a:r>
              <a:r>
                <a:rPr lang="ru-RU" dirty="0"/>
                <a:t>взаимодействия проекта </a:t>
              </a:r>
              <a:r>
                <a:rPr lang="ru-RU" sz="1500" dirty="0"/>
                <a:t>с другими проектами</a:t>
              </a:r>
            </a:p>
            <a:p>
              <a:pPr>
                <a:spcBef>
                  <a:spcPct val="50000"/>
                </a:spcBef>
                <a:buClr>
                  <a:srgbClr val="FF0000"/>
                </a:buClr>
                <a:buSzPct val="130000"/>
                <a:buFont typeface="Wingdings" pitchFamily="2" charset="2"/>
                <a:buChar char="§"/>
              </a:pPr>
              <a:r>
                <a:rPr lang="ru-RU" sz="1500" dirty="0"/>
                <a:t> Санкционирование расходования </a:t>
              </a:r>
              <a:r>
                <a:rPr lang="ru-RU" sz="2000" dirty="0"/>
                <a:t>резерва управления</a:t>
              </a:r>
            </a:p>
            <a:p>
              <a:pPr>
                <a:spcBef>
                  <a:spcPct val="50000"/>
                </a:spcBef>
              </a:pPr>
              <a:endParaRPr lang="ru-RU" sz="1500" dirty="0"/>
            </a:p>
            <a:p>
              <a:pPr>
                <a:spcBef>
                  <a:spcPct val="50000"/>
                </a:spcBef>
              </a:pPr>
              <a:r>
                <a:rPr lang="ru-RU" sz="1500" u="sng" dirty="0"/>
                <a:t>Сфера ответственности:</a:t>
              </a:r>
            </a:p>
            <a:p>
              <a:pPr>
                <a:spcBef>
                  <a:spcPct val="50000"/>
                </a:spcBef>
                <a:buClr>
                  <a:srgbClr val="FF0000"/>
                </a:buClr>
                <a:buSzPct val="130000"/>
                <a:buFont typeface="Wingdings" pitchFamily="2" charset="2"/>
                <a:buChar char="§"/>
              </a:pPr>
              <a:r>
                <a:rPr lang="ru-RU" sz="1500" dirty="0"/>
                <a:t> Достижение бизнес-целей проекта</a:t>
              </a:r>
            </a:p>
          </p:txBody>
        </p:sp>
        <p:pic>
          <p:nvPicPr>
            <p:cNvPr id="57349" name="Picture 5" descr="j0088968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21" y="554"/>
              <a:ext cx="1340" cy="1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63179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>
                <a:solidFill>
                  <a:srgbClr val="121B44"/>
                </a:solidFill>
                <a:latin typeface="+mj-lt"/>
              </a:rPr>
              <a:t>Руководитель </a:t>
            </a:r>
            <a:r>
              <a:rPr lang="ru-RU" dirty="0">
                <a:solidFill>
                  <a:srgbClr val="121B44"/>
                </a:solidFill>
                <a:latin typeface="+mj-lt"/>
              </a:rPr>
              <a:t>Проекта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295636" y="1033921"/>
            <a:ext cx="6506765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9081" lvl="2">
              <a:buClr>
                <a:srgbClr val="FF3300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Работник </a:t>
            </a:r>
            <a:r>
              <a:rPr lang="ru-RU" sz="1500" dirty="0" smtClean="0"/>
              <a:t>организации </a:t>
            </a:r>
            <a:r>
              <a:rPr lang="ru-RU" sz="1500" dirty="0"/>
              <a:t>или стороннее физическое лицо или работник сторонней организации, ответственный за выполнение работ и мероприятий, предусмотренных проектом, с учетом запланированного времени, назначенного бюджета, ресурсов и наделенный для этого Компанией необходимыми полномочиями. </a:t>
            </a:r>
          </a:p>
          <a:p>
            <a:pPr marL="269081" lvl="2">
              <a:buClr>
                <a:srgbClr val="FF3300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Руководитель проекта назначается по представлению Куратора проекта либо распорядительным документом Компании, либо решением комитетов и комиссий по управлению проектами.</a:t>
            </a:r>
          </a:p>
          <a:p>
            <a:pPr marL="269081" lvl="2">
              <a:buClr>
                <a:srgbClr val="FF3300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 Руководитель проекта осуществляет оперативное управление проектом или осуществляет тактическое управление в случае делегирования ему этой функции Куратором проекта. 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709738" y="4346973"/>
            <a:ext cx="3078956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350" i="1" dirty="0"/>
              <a:t>Политика в области Управления Проектами Нефтяной Компании</a:t>
            </a:r>
          </a:p>
        </p:txBody>
      </p:sp>
      <p:pic>
        <p:nvPicPr>
          <p:cNvPr id="60421" name="Picture 5" descr="j0298001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300" y="2967794"/>
            <a:ext cx="975122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275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0796" y="207955"/>
            <a:ext cx="6515100" cy="38773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dirty="0" smtClean="0"/>
              <a:t>Ключевые функции руководителя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371600" y="1165623"/>
            <a:ext cx="4523547" cy="360283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ru-RU" sz="1500" b="1" dirty="0">
                <a:solidFill>
                  <a:schemeClr val="tx2"/>
                </a:solidFill>
              </a:rPr>
              <a:t>Чем занимается руководитель проекта?</a:t>
            </a:r>
          </a:p>
          <a:p>
            <a:pPr>
              <a:buNone/>
              <a:defRPr/>
            </a:pPr>
            <a:r>
              <a:rPr lang="ru-RU" sz="900" dirty="0">
                <a:solidFill>
                  <a:schemeClr val="tx2"/>
                </a:solidFill>
              </a:rPr>
              <a:t> </a:t>
            </a:r>
          </a:p>
          <a:p>
            <a:pPr marL="257175" indent="-257175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Планирование , координирование    исполнения и контроль работ</a:t>
            </a:r>
          </a:p>
          <a:p>
            <a:pPr marL="257175" indent="-257175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Анализ текущего состояния, прогнозирование хода проекта</a:t>
            </a:r>
          </a:p>
          <a:p>
            <a:pPr marL="257175" indent="-257175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Организация взаимодействия и обмена информацией</a:t>
            </a:r>
          </a:p>
          <a:p>
            <a:pPr marL="257175" indent="-257175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Управление командой, разрешение конфликтов</a:t>
            </a:r>
          </a:p>
          <a:p>
            <a:pPr marL="257175" indent="-257175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Распределение ресурсов и ответственности</a:t>
            </a:r>
          </a:p>
          <a:p>
            <a:pPr marL="257175" indent="-257175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Управление изменениями, решение проблем</a:t>
            </a:r>
          </a:p>
          <a:p>
            <a:pPr marL="257175" indent="-257175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…</a:t>
            </a:r>
            <a:endParaRPr lang="ru-RU" sz="900" dirty="0">
              <a:solidFill>
                <a:schemeClr val="tx2"/>
              </a:solidFill>
            </a:endParaRPr>
          </a:p>
          <a:p>
            <a:pPr>
              <a:buNone/>
              <a:defRPr/>
            </a:pP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90117" name="Picture 5" descr="D:\PM\PM Expert\Олимпиада студентов-фармацевтов\Картинки\дирижер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8785" y="1091810"/>
            <a:ext cx="1933575" cy="2390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78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Заголовок 1"/>
          <p:cNvSpPr>
            <a:spLocks noGrp="1"/>
          </p:cNvSpPr>
          <p:nvPr>
            <p:ph type="title"/>
          </p:nvPr>
        </p:nvSpPr>
        <p:spPr>
          <a:xfrm>
            <a:off x="755576" y="65501"/>
            <a:ext cx="7211144" cy="637579"/>
          </a:xfrm>
        </p:spPr>
        <p:txBody>
          <a:bodyPr>
            <a:normAutofit fontScale="90000"/>
          </a:bodyPr>
          <a:lstStyle/>
          <a:p>
            <a:r>
              <a:rPr lang="ru-RU" sz="1650" dirty="0"/>
              <a:t>                          </a:t>
            </a:r>
            <a:r>
              <a:rPr lang="ru-RU" sz="1650" dirty="0" smtClean="0"/>
              <a:t>              </a:t>
            </a:r>
            <a:r>
              <a:rPr lang="ru-RU" sz="2200" dirty="0" smtClean="0"/>
              <a:t>Стандарт </a:t>
            </a:r>
            <a:r>
              <a:rPr lang="ru-RU" sz="2200" dirty="0"/>
              <a:t>управления проектами </a:t>
            </a:r>
            <a:r>
              <a:rPr lang="en-US" sz="2200" dirty="0"/>
              <a:t>PMI</a:t>
            </a:r>
            <a:endParaRPr lang="ru-RU" sz="2200" dirty="0"/>
          </a:p>
        </p:txBody>
      </p:sp>
      <p:pic>
        <p:nvPicPr>
          <p:cNvPr id="167939" name="Picture 2" descr="PMI-logo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8028" y="79772"/>
            <a:ext cx="1184672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67"/>
          <p:cNvGrpSpPr>
            <a:grpSpLocks/>
          </p:cNvGrpSpPr>
          <p:nvPr/>
        </p:nvGrpSpPr>
        <p:grpSpPr bwMode="auto">
          <a:xfrm>
            <a:off x="323528" y="771550"/>
            <a:ext cx="8640960" cy="3960440"/>
            <a:chOff x="109539" y="946116"/>
            <a:chExt cx="8807508" cy="5075307"/>
          </a:xfrm>
        </p:grpSpPr>
        <p:grpSp>
          <p:nvGrpSpPr>
            <p:cNvPr id="3" name="Группа 64"/>
            <p:cNvGrpSpPr>
              <a:grpSpLocks/>
            </p:cNvGrpSpPr>
            <p:nvPr/>
          </p:nvGrpSpPr>
          <p:grpSpPr bwMode="auto">
            <a:xfrm>
              <a:off x="153927" y="982628"/>
              <a:ext cx="8763120" cy="5038795"/>
              <a:chOff x="153927" y="982628"/>
              <a:chExt cx="8763120" cy="5038795"/>
            </a:xfrm>
          </p:grpSpPr>
          <p:sp>
            <p:nvSpPr>
              <p:cNvPr id="20" name="Скругленный прямоугольник 19"/>
              <p:cNvSpPr/>
              <p:nvPr/>
            </p:nvSpPr>
            <p:spPr>
              <a:xfrm>
                <a:off x="1030295" y="1822428"/>
                <a:ext cx="876306" cy="839800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Разработка устава проекта</a:t>
                </a:r>
              </a:p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Разработка предварительного описания содержания проекта</a:t>
                </a:r>
              </a:p>
            </p:txBody>
          </p:sp>
          <p:sp>
            <p:nvSpPr>
              <p:cNvPr id="21" name="Скругленный прямоугольник 20"/>
              <p:cNvSpPr/>
              <p:nvPr/>
            </p:nvSpPr>
            <p:spPr>
              <a:xfrm>
                <a:off x="1030295" y="2662227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Разработка плана управления проектом</a:t>
                </a:r>
              </a:p>
            </p:txBody>
          </p:sp>
          <p:sp>
            <p:nvSpPr>
              <p:cNvPr id="22" name="Скругленный прямоугольник 21"/>
              <p:cNvSpPr/>
              <p:nvPr/>
            </p:nvSpPr>
            <p:spPr>
              <a:xfrm>
                <a:off x="1030295" y="3502026"/>
                <a:ext cx="876306" cy="839800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Руководство и управление исполнением проекта</a:t>
                </a:r>
              </a:p>
            </p:txBody>
          </p:sp>
          <p:sp>
            <p:nvSpPr>
              <p:cNvPr id="23" name="Скругленный прямоугольник 22"/>
              <p:cNvSpPr/>
              <p:nvPr/>
            </p:nvSpPr>
            <p:spPr>
              <a:xfrm>
                <a:off x="1030295" y="4341825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Мониторинг и управление работами проекта</a:t>
                </a:r>
              </a:p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Общее управление изменениями</a:t>
                </a:r>
              </a:p>
            </p:txBody>
          </p:sp>
          <p:sp>
            <p:nvSpPr>
              <p:cNvPr id="24" name="Скругленный прямоугольник 23"/>
              <p:cNvSpPr/>
              <p:nvPr/>
            </p:nvSpPr>
            <p:spPr>
              <a:xfrm>
                <a:off x="1030295" y="5181623"/>
                <a:ext cx="876306" cy="839800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Закрытие проекта</a:t>
                </a:r>
              </a:p>
            </p:txBody>
          </p:sp>
          <p:sp>
            <p:nvSpPr>
              <p:cNvPr id="25" name="Скругленный прямоугольник 24"/>
              <p:cNvSpPr/>
              <p:nvPr/>
            </p:nvSpPr>
            <p:spPr>
              <a:xfrm>
                <a:off x="1906601" y="4341825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Подтверждение содержания</a:t>
                </a:r>
              </a:p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Управление содержанием</a:t>
                </a:r>
              </a:p>
            </p:txBody>
          </p:sp>
          <p:sp>
            <p:nvSpPr>
              <p:cNvPr id="26" name="Скругленный прямоугольник 25"/>
              <p:cNvSpPr/>
              <p:nvPr/>
            </p:nvSpPr>
            <p:spPr>
              <a:xfrm>
                <a:off x="2782906" y="4341825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Управление расписанием</a:t>
                </a:r>
              </a:p>
            </p:txBody>
          </p:sp>
          <p:sp>
            <p:nvSpPr>
              <p:cNvPr id="27" name="Скругленный прямоугольник 26"/>
              <p:cNvSpPr/>
              <p:nvPr/>
            </p:nvSpPr>
            <p:spPr>
              <a:xfrm>
                <a:off x="3659212" y="4341825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Управление затратами</a:t>
                </a:r>
              </a:p>
            </p:txBody>
          </p:sp>
          <p:sp>
            <p:nvSpPr>
              <p:cNvPr id="28" name="Скругленный прямоугольник 27"/>
              <p:cNvSpPr/>
              <p:nvPr/>
            </p:nvSpPr>
            <p:spPr>
              <a:xfrm>
                <a:off x="1906601" y="2662227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Планирование содержания</a:t>
                </a:r>
              </a:p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Определение содержания</a:t>
                </a:r>
              </a:p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Разработка </a:t>
                </a:r>
                <a:r>
                  <a:rPr lang="ru-RU" sz="450" b="1" dirty="0" err="1">
                    <a:solidFill>
                      <a:schemeClr val="tx1"/>
                    </a:solidFill>
                  </a:rPr>
                  <a:t>СДР</a:t>
                </a:r>
                <a:endParaRPr lang="ru-RU" sz="45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Скругленный прямоугольник 28"/>
              <p:cNvSpPr/>
              <p:nvPr/>
            </p:nvSpPr>
            <p:spPr>
              <a:xfrm>
                <a:off x="2782906" y="2662227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225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Определение состава операций</a:t>
                </a:r>
              </a:p>
              <a:p>
                <a:pPr>
                  <a:lnSpc>
                    <a:spcPct val="80000"/>
                  </a:lnSpc>
                  <a:spcBef>
                    <a:spcPts val="225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Определение взаимодействий</a:t>
                </a:r>
              </a:p>
              <a:p>
                <a:pPr>
                  <a:lnSpc>
                    <a:spcPct val="80000"/>
                  </a:lnSpc>
                  <a:spcBef>
                    <a:spcPts val="225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Определение состава ресурсов</a:t>
                </a:r>
              </a:p>
              <a:p>
                <a:pPr>
                  <a:lnSpc>
                    <a:spcPct val="80000"/>
                  </a:lnSpc>
                  <a:spcBef>
                    <a:spcPts val="225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Оценка длит.  операций</a:t>
                </a:r>
              </a:p>
              <a:p>
                <a:pPr>
                  <a:lnSpc>
                    <a:spcPct val="80000"/>
                  </a:lnSpc>
                  <a:spcBef>
                    <a:spcPts val="225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Разработка </a:t>
                </a:r>
                <a:r>
                  <a:rPr lang="ru-RU" sz="450" b="1" dirty="0" err="1">
                    <a:solidFill>
                      <a:schemeClr val="tx1"/>
                    </a:solidFill>
                  </a:rPr>
                  <a:t>распис</a:t>
                </a:r>
                <a:r>
                  <a:rPr lang="ru-RU" sz="450" b="1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  <p:sp>
            <p:nvSpPr>
              <p:cNvPr id="30" name="Скругленный прямоугольник 29"/>
              <p:cNvSpPr/>
              <p:nvPr/>
            </p:nvSpPr>
            <p:spPr>
              <a:xfrm>
                <a:off x="3659212" y="2662227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Стоимостная оценка</a:t>
                </a:r>
              </a:p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Разработка бюджета расходов</a:t>
                </a:r>
              </a:p>
            </p:txBody>
          </p:sp>
          <p:sp>
            <p:nvSpPr>
              <p:cNvPr id="31" name="Скругленный прямоугольник 30"/>
              <p:cNvSpPr/>
              <p:nvPr/>
            </p:nvSpPr>
            <p:spPr>
              <a:xfrm>
                <a:off x="4535518" y="2662227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Планирование качества</a:t>
                </a:r>
              </a:p>
            </p:txBody>
          </p:sp>
          <p:sp>
            <p:nvSpPr>
              <p:cNvPr id="32" name="Скругленный прямоугольник 31"/>
              <p:cNvSpPr/>
              <p:nvPr/>
            </p:nvSpPr>
            <p:spPr>
              <a:xfrm>
                <a:off x="5411824" y="2662227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Планирование человеческих ресурсов</a:t>
                </a:r>
              </a:p>
            </p:txBody>
          </p:sp>
          <p:sp>
            <p:nvSpPr>
              <p:cNvPr id="33" name="Скругленный прямоугольник 32"/>
              <p:cNvSpPr/>
              <p:nvPr/>
            </p:nvSpPr>
            <p:spPr>
              <a:xfrm>
                <a:off x="6288130" y="2662227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Планирование коммуникаций</a:t>
                </a:r>
              </a:p>
            </p:txBody>
          </p:sp>
          <p:sp>
            <p:nvSpPr>
              <p:cNvPr id="34" name="Скругленный прямоугольник 33"/>
              <p:cNvSpPr/>
              <p:nvPr/>
            </p:nvSpPr>
            <p:spPr>
              <a:xfrm>
                <a:off x="7164435" y="2662227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225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План упр. рисками</a:t>
                </a:r>
              </a:p>
              <a:p>
                <a:pPr>
                  <a:lnSpc>
                    <a:spcPct val="80000"/>
                  </a:lnSpc>
                  <a:spcBef>
                    <a:spcPts val="225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Идентификация рисков</a:t>
                </a:r>
              </a:p>
              <a:p>
                <a:pPr>
                  <a:lnSpc>
                    <a:spcPct val="80000"/>
                  </a:lnSpc>
                  <a:spcBef>
                    <a:spcPts val="225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Качественный анализ рисков</a:t>
                </a:r>
              </a:p>
              <a:p>
                <a:pPr>
                  <a:lnSpc>
                    <a:spcPct val="80000"/>
                  </a:lnSpc>
                  <a:spcBef>
                    <a:spcPts val="225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Количественный анализ рисков</a:t>
                </a:r>
              </a:p>
              <a:p>
                <a:pPr>
                  <a:lnSpc>
                    <a:spcPct val="80000"/>
                  </a:lnSpc>
                  <a:spcBef>
                    <a:spcPts val="225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План реагирования на риски</a:t>
                </a:r>
              </a:p>
            </p:txBody>
          </p:sp>
          <p:sp>
            <p:nvSpPr>
              <p:cNvPr id="35" name="Скругленный прямоугольник 34"/>
              <p:cNvSpPr/>
              <p:nvPr/>
            </p:nvSpPr>
            <p:spPr>
              <a:xfrm>
                <a:off x="4535518" y="3502026"/>
                <a:ext cx="876306" cy="839800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Процесс обеспечения качества</a:t>
                </a:r>
              </a:p>
            </p:txBody>
          </p:sp>
          <p:sp>
            <p:nvSpPr>
              <p:cNvPr id="36" name="Скругленный прямоугольник 35"/>
              <p:cNvSpPr/>
              <p:nvPr/>
            </p:nvSpPr>
            <p:spPr>
              <a:xfrm>
                <a:off x="5411824" y="3502026"/>
                <a:ext cx="876306" cy="839800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Набор команды проекта</a:t>
                </a:r>
              </a:p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endParaRPr lang="ru-RU" sz="450" b="1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endParaRPr lang="ru-RU" sz="45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Скругленный прямоугольник 36"/>
              <p:cNvSpPr/>
              <p:nvPr/>
            </p:nvSpPr>
            <p:spPr>
              <a:xfrm>
                <a:off x="6288130" y="3502026"/>
                <a:ext cx="876306" cy="839800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Распространение информации</a:t>
                </a:r>
              </a:p>
            </p:txBody>
          </p:sp>
          <p:sp>
            <p:nvSpPr>
              <p:cNvPr id="38" name="Скругленный прямоугольник 37"/>
              <p:cNvSpPr/>
              <p:nvPr/>
            </p:nvSpPr>
            <p:spPr>
              <a:xfrm>
                <a:off x="4535518" y="4341825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Процесс контроля качества</a:t>
                </a:r>
              </a:p>
            </p:txBody>
          </p:sp>
          <p:sp>
            <p:nvSpPr>
              <p:cNvPr id="39" name="Скругленный прямоугольник 38"/>
              <p:cNvSpPr/>
              <p:nvPr/>
            </p:nvSpPr>
            <p:spPr>
              <a:xfrm>
                <a:off x="5411824" y="4341825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Управление командой проекта</a:t>
                </a:r>
              </a:p>
            </p:txBody>
          </p:sp>
          <p:sp>
            <p:nvSpPr>
              <p:cNvPr id="40" name="Скругленный прямоугольник 39"/>
              <p:cNvSpPr/>
              <p:nvPr/>
            </p:nvSpPr>
            <p:spPr>
              <a:xfrm>
                <a:off x="6288130" y="4341825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Отчетность по исполнению</a:t>
                </a:r>
              </a:p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Управление участниками проекта</a:t>
                </a:r>
              </a:p>
            </p:txBody>
          </p:sp>
          <p:sp>
            <p:nvSpPr>
              <p:cNvPr id="41" name="Скругленный прямоугольник 40"/>
              <p:cNvSpPr/>
              <p:nvPr/>
            </p:nvSpPr>
            <p:spPr>
              <a:xfrm>
                <a:off x="7164435" y="4341825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Мониторинг и управление рисками</a:t>
                </a:r>
              </a:p>
            </p:txBody>
          </p:sp>
          <p:sp>
            <p:nvSpPr>
              <p:cNvPr id="42" name="Скругленный прямоугольник 41"/>
              <p:cNvSpPr/>
              <p:nvPr/>
            </p:nvSpPr>
            <p:spPr>
              <a:xfrm>
                <a:off x="8040741" y="4341825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Управление контрактами</a:t>
                </a:r>
              </a:p>
            </p:txBody>
          </p:sp>
          <p:sp>
            <p:nvSpPr>
              <p:cNvPr id="43" name="Скругленный прямоугольник 42"/>
              <p:cNvSpPr/>
              <p:nvPr/>
            </p:nvSpPr>
            <p:spPr>
              <a:xfrm>
                <a:off x="8040741" y="2662227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Планирование покупок и приобретений</a:t>
                </a:r>
              </a:p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Планирование контрактов</a:t>
                </a:r>
              </a:p>
            </p:txBody>
          </p:sp>
          <p:sp>
            <p:nvSpPr>
              <p:cNvPr id="44" name="Скругленный прямоугольник 43"/>
              <p:cNvSpPr/>
              <p:nvPr/>
            </p:nvSpPr>
            <p:spPr>
              <a:xfrm>
                <a:off x="8040741" y="3502026"/>
                <a:ext cx="876306" cy="839800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Запрос информации у поставщиков</a:t>
                </a:r>
              </a:p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Отбор поставщиков</a:t>
                </a:r>
              </a:p>
            </p:txBody>
          </p:sp>
          <p:sp>
            <p:nvSpPr>
              <p:cNvPr id="45" name="Скругленный прямоугольник 44"/>
              <p:cNvSpPr/>
              <p:nvPr/>
            </p:nvSpPr>
            <p:spPr>
              <a:xfrm>
                <a:off x="8040741" y="5181623"/>
                <a:ext cx="876306" cy="839800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ctr"/>
              <a:lstStyle/>
              <a:p>
                <a:pPr>
                  <a:lnSpc>
                    <a:spcPct val="80000"/>
                  </a:lnSpc>
                  <a:spcBef>
                    <a:spcPts val="450"/>
                  </a:spcBef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Закрытие контрактов</a:t>
                </a:r>
              </a:p>
            </p:txBody>
          </p:sp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1906601" y="1822428"/>
                <a:ext cx="7010446" cy="8398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350" b="1"/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1906601" y="3502026"/>
                <a:ext cx="2628917" cy="8398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350" b="1"/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1906601" y="5181623"/>
                <a:ext cx="6134141" cy="8398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350" b="1"/>
              </a:p>
            </p:txBody>
          </p:sp>
          <p:sp>
            <p:nvSpPr>
              <p:cNvPr id="49" name="Скругленный прямоугольник 48"/>
              <p:cNvSpPr/>
              <p:nvPr/>
            </p:nvSpPr>
            <p:spPr>
              <a:xfrm>
                <a:off x="7164435" y="3502026"/>
                <a:ext cx="876306" cy="8398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350" b="1"/>
              </a:p>
            </p:txBody>
          </p:sp>
          <p:pic>
            <p:nvPicPr>
              <p:cNvPr id="167974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139777" y="1019142"/>
                <a:ext cx="620721" cy="5543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7975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089116" y="1055655"/>
                <a:ext cx="532296" cy="4746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7976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965428" y="1055655"/>
                <a:ext cx="554953" cy="511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7977" name="Picture 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878253" y="1055655"/>
                <a:ext cx="468189" cy="4746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7978" name="Picture 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681539" y="1019142"/>
                <a:ext cx="620721" cy="5794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7979" name="Picture 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484825" y="1051988"/>
                <a:ext cx="730260" cy="5148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7980" name="Picture 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378630" y="1055655"/>
                <a:ext cx="676254" cy="510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7981" name="Picture 10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273962" y="1055655"/>
                <a:ext cx="632893" cy="5476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7982" name="Picture 11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8186787" y="1019142"/>
                <a:ext cx="584208" cy="539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7983" name="Picture 1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6953" y="1858941"/>
                <a:ext cx="700068" cy="654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7984" name="Picture 1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99979" y="2698741"/>
                <a:ext cx="576742" cy="59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7985" name="Picture 14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92921" y="3575517"/>
                <a:ext cx="591266" cy="5837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7986" name="Picture 15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226953" y="4414850"/>
                <a:ext cx="725270" cy="4746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7987" name="Picture 16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07586" y="5254650"/>
                <a:ext cx="613114" cy="5476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Скругленный прямоугольник 4"/>
              <p:cNvSpPr/>
              <p:nvPr/>
            </p:nvSpPr>
            <p:spPr>
              <a:xfrm>
                <a:off x="1030295" y="982629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b"/>
              <a:lstStyle/>
              <a:p>
                <a:pPr algn="ctr"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УПРАВЛЕНИЕ ИНТЕГРАЦИЕЙ</a:t>
                </a:r>
              </a:p>
            </p:txBody>
          </p:sp>
          <p:sp>
            <p:nvSpPr>
              <p:cNvPr id="7" name="Скругленный прямоугольник 6"/>
              <p:cNvSpPr/>
              <p:nvPr/>
            </p:nvSpPr>
            <p:spPr>
              <a:xfrm>
                <a:off x="1906601" y="982629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b"/>
              <a:lstStyle/>
              <a:p>
                <a:pPr algn="ctr"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УПРАВЛЕНИЕ СОДЕРЖАНИЕМ</a:t>
                </a:r>
              </a:p>
            </p:txBody>
          </p:sp>
          <p:sp>
            <p:nvSpPr>
              <p:cNvPr id="8" name="Скругленный прямоугольник 7"/>
              <p:cNvSpPr/>
              <p:nvPr/>
            </p:nvSpPr>
            <p:spPr>
              <a:xfrm>
                <a:off x="2782906" y="982629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b"/>
              <a:lstStyle/>
              <a:p>
                <a:pPr algn="ctr"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УПРАВЛЕНИЕ СРОКАМИ</a:t>
                </a:r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3659212" y="982629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b"/>
              <a:lstStyle/>
              <a:p>
                <a:pPr algn="ctr"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УПРАВЛЕНИЕ СТОИМОСТЬЮ</a:t>
                </a:r>
              </a:p>
            </p:txBody>
          </p:sp>
          <p:sp>
            <p:nvSpPr>
              <p:cNvPr id="10" name="Скругленный прямоугольник 9"/>
              <p:cNvSpPr/>
              <p:nvPr/>
            </p:nvSpPr>
            <p:spPr>
              <a:xfrm>
                <a:off x="4535518" y="982629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b"/>
              <a:lstStyle/>
              <a:p>
                <a:pPr algn="ctr"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УПРАВЛЕНИЕ КАЧЕСТВОМ</a:t>
                </a:r>
              </a:p>
            </p:txBody>
          </p:sp>
          <p:sp>
            <p:nvSpPr>
              <p:cNvPr id="11" name="Скругленный прямоугольник 10"/>
              <p:cNvSpPr/>
              <p:nvPr/>
            </p:nvSpPr>
            <p:spPr>
              <a:xfrm>
                <a:off x="5411824" y="982629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b"/>
              <a:lstStyle/>
              <a:p>
                <a:pPr algn="ctr"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УПРАВЛЕНИЕ </a:t>
                </a:r>
                <a:r>
                  <a:rPr lang="ru-RU" sz="450" b="1" dirty="0" err="1">
                    <a:solidFill>
                      <a:schemeClr val="tx1"/>
                    </a:solidFill>
                  </a:rPr>
                  <a:t>ЧЕЛОВЕЧ</a:t>
                </a:r>
                <a:r>
                  <a:rPr lang="ru-RU" sz="450" b="1" dirty="0">
                    <a:solidFill>
                      <a:schemeClr val="tx1"/>
                    </a:solidFill>
                  </a:rPr>
                  <a:t>. РЕСУРС.</a:t>
                </a:r>
              </a:p>
            </p:txBody>
          </p:sp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6288130" y="982629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b"/>
              <a:lstStyle/>
              <a:p>
                <a:pPr algn="ctr"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УПРАВЛЕНИЕ КОММУНИКАЦИЕЙ</a:t>
                </a: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7164435" y="982629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b"/>
              <a:lstStyle/>
              <a:p>
                <a:pPr algn="ctr"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УПРАВЛЕНИЕ РИСКАМИ</a:t>
                </a:r>
              </a:p>
            </p:txBody>
          </p:sp>
          <p:sp>
            <p:nvSpPr>
              <p:cNvPr id="14" name="Скругленный прямоугольник 13"/>
              <p:cNvSpPr/>
              <p:nvPr/>
            </p:nvSpPr>
            <p:spPr>
              <a:xfrm>
                <a:off x="8040741" y="982629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b"/>
              <a:lstStyle/>
              <a:p>
                <a:pPr algn="ctr"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УПРАВЛЕНИЕ ПОСТАВКАМИ</a:t>
                </a:r>
              </a:p>
            </p:txBody>
          </p:sp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53989" y="1822428"/>
                <a:ext cx="876306" cy="839800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b"/>
              <a:lstStyle/>
              <a:p>
                <a:pPr algn="ctr"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ИНИЦИИРОВАНИЕ</a:t>
                </a: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53989" y="2662227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b"/>
              <a:lstStyle/>
              <a:p>
                <a:pPr algn="ctr"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ПЛАНИРОВАНИЕ</a:t>
                </a:r>
              </a:p>
            </p:txBody>
          </p:sp>
          <p:sp>
            <p:nvSpPr>
              <p:cNvPr id="17" name="Скругленный прямоугольник 16"/>
              <p:cNvSpPr/>
              <p:nvPr/>
            </p:nvSpPr>
            <p:spPr>
              <a:xfrm>
                <a:off x="153989" y="3502026"/>
                <a:ext cx="876306" cy="839800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b"/>
              <a:lstStyle/>
              <a:p>
                <a:pPr algn="ctr"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ИСПОЛНЕНИЕ</a:t>
                </a:r>
              </a:p>
            </p:txBody>
          </p:sp>
          <p:sp>
            <p:nvSpPr>
              <p:cNvPr id="18" name="Скругленный прямоугольник 17"/>
              <p:cNvSpPr/>
              <p:nvPr/>
            </p:nvSpPr>
            <p:spPr>
              <a:xfrm>
                <a:off x="153989" y="4341825"/>
                <a:ext cx="876306" cy="839798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b"/>
              <a:lstStyle/>
              <a:p>
                <a:pPr algn="ctr"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МОНИТОРИНГ УПРАВЛЕНИЯ</a:t>
                </a:r>
              </a:p>
            </p:txBody>
          </p:sp>
          <p:sp>
            <p:nvSpPr>
              <p:cNvPr id="19" name="Скругленный прямоугольник 18"/>
              <p:cNvSpPr/>
              <p:nvPr/>
            </p:nvSpPr>
            <p:spPr>
              <a:xfrm>
                <a:off x="153989" y="5181623"/>
                <a:ext cx="876306" cy="839800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" tIns="13500" rIns="13500" bIns="13500" anchor="b"/>
              <a:lstStyle/>
              <a:p>
                <a:pPr algn="ctr">
                  <a:defRPr/>
                </a:pPr>
                <a:r>
                  <a:rPr lang="ru-RU" sz="450" b="1" dirty="0">
                    <a:solidFill>
                      <a:schemeClr val="tx1"/>
                    </a:solidFill>
                  </a:rPr>
                  <a:t>ЗАВЕРШЕНИЕ</a:t>
                </a:r>
              </a:p>
            </p:txBody>
          </p:sp>
        </p:grpSp>
        <p:sp>
          <p:nvSpPr>
            <p:cNvPr id="167942" name="TextBox 65"/>
            <p:cNvSpPr txBox="1">
              <a:spLocks noChangeArrowheads="1"/>
            </p:cNvSpPr>
            <p:nvPr/>
          </p:nvSpPr>
          <p:spPr bwMode="auto">
            <a:xfrm>
              <a:off x="109539" y="1447361"/>
              <a:ext cx="738135" cy="492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600" b="1"/>
                <a:t>Группа процессов</a:t>
              </a:r>
            </a:p>
          </p:txBody>
        </p:sp>
        <p:sp>
          <p:nvSpPr>
            <p:cNvPr id="167943" name="TextBox 66"/>
            <p:cNvSpPr txBox="1">
              <a:spLocks noChangeArrowheads="1"/>
            </p:cNvSpPr>
            <p:nvPr/>
          </p:nvSpPr>
          <p:spPr bwMode="auto">
            <a:xfrm>
              <a:off x="292104" y="946116"/>
              <a:ext cx="738135" cy="369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ru-RU" sz="600" b="1"/>
                <a:t>Область знаний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492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Группа 21"/>
          <p:cNvGrpSpPr>
            <a:grpSpLocks/>
          </p:cNvGrpSpPr>
          <p:nvPr/>
        </p:nvGrpSpPr>
        <p:grpSpPr bwMode="auto">
          <a:xfrm>
            <a:off x="2295525" y="1232297"/>
            <a:ext cx="4226719" cy="3825478"/>
            <a:chOff x="1277481" y="959308"/>
            <a:chExt cx="6592589" cy="6557945"/>
          </a:xfrm>
        </p:grpSpPr>
        <p:sp>
          <p:nvSpPr>
            <p:cNvPr id="100356" name="Oval 10"/>
            <p:cNvSpPr>
              <a:spLocks noChangeArrowheads="1"/>
            </p:cNvSpPr>
            <p:nvPr/>
          </p:nvSpPr>
          <p:spPr bwMode="auto">
            <a:xfrm>
              <a:off x="3407455" y="4076605"/>
              <a:ext cx="2526801" cy="723379"/>
            </a:xfrm>
            <a:prstGeom prst="ellipse">
              <a:avLst/>
            </a:prstGeom>
            <a:solidFill>
              <a:srgbClr val="C3D5E5"/>
            </a:solidFill>
            <a:ln w="9525" algn="ctr">
              <a:solidFill>
                <a:schemeClr val="hlink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603250" h="152400" prst="softRound"/>
            </a:sp3d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00357" name="Oval 5"/>
            <p:cNvSpPr>
              <a:spLocks noChangeArrowheads="1"/>
            </p:cNvSpPr>
            <p:nvPr/>
          </p:nvSpPr>
          <p:spPr bwMode="auto">
            <a:xfrm rot="878183">
              <a:off x="1277481" y="3439431"/>
              <a:ext cx="2879986" cy="723379"/>
            </a:xfrm>
            <a:prstGeom prst="ellipse">
              <a:avLst/>
            </a:prstGeom>
            <a:solidFill>
              <a:srgbClr val="FFCC99">
                <a:alpha val="49804"/>
              </a:srgbClr>
            </a:solidFill>
            <a:ln w="9525" algn="ctr">
              <a:solidFill>
                <a:schemeClr val="tx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00358" name="Oval 7"/>
            <p:cNvSpPr>
              <a:spLocks noChangeArrowheads="1"/>
            </p:cNvSpPr>
            <p:nvPr/>
          </p:nvSpPr>
          <p:spPr bwMode="auto">
            <a:xfrm rot="20403781">
              <a:off x="4990084" y="3401835"/>
              <a:ext cx="2879986" cy="723379"/>
            </a:xfrm>
            <a:prstGeom prst="ellipse">
              <a:avLst/>
            </a:prstGeom>
            <a:solidFill>
              <a:srgbClr val="FFFFCC">
                <a:alpha val="50195"/>
              </a:srgbClr>
            </a:solidFill>
            <a:ln w="9525" algn="ctr">
              <a:solidFill>
                <a:schemeClr val="tx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00359" name="Oval 8"/>
            <p:cNvSpPr>
              <a:spLocks noChangeArrowheads="1"/>
            </p:cNvSpPr>
            <p:nvPr/>
          </p:nvSpPr>
          <p:spPr bwMode="auto">
            <a:xfrm rot="2938413">
              <a:off x="4294536" y="5748168"/>
              <a:ext cx="2880002" cy="658167"/>
            </a:xfrm>
            <a:prstGeom prst="ellipse">
              <a:avLst/>
            </a:prstGeom>
            <a:solidFill>
              <a:schemeClr val="bg2">
                <a:lumMod val="90000"/>
                <a:alpha val="50000"/>
              </a:schemeClr>
            </a:solidFill>
            <a:ln w="9525" algn="ctr">
              <a:solidFill>
                <a:schemeClr val="tx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00361" name="Oval 9"/>
            <p:cNvSpPr>
              <a:spLocks noChangeArrowheads="1"/>
            </p:cNvSpPr>
            <p:nvPr/>
          </p:nvSpPr>
          <p:spPr bwMode="auto">
            <a:xfrm rot="18627191">
              <a:off x="2034429" y="5746661"/>
              <a:ext cx="2880002" cy="658167"/>
            </a:xfrm>
            <a:prstGeom prst="ellipse">
              <a:avLst/>
            </a:prstGeom>
            <a:solidFill>
              <a:srgbClr val="CCFFCC">
                <a:alpha val="49804"/>
              </a:srgbClr>
            </a:solidFill>
            <a:ln w="9525" algn="ctr">
              <a:solidFill>
                <a:schemeClr val="tx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8" name="Oval 5"/>
            <p:cNvSpPr>
              <a:spLocks noChangeArrowheads="1"/>
            </p:cNvSpPr>
            <p:nvPr/>
          </p:nvSpPr>
          <p:spPr bwMode="auto">
            <a:xfrm rot="5400000">
              <a:off x="3165709" y="2070225"/>
              <a:ext cx="2880002" cy="65816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 w="9525" algn="ctr">
              <a:solidFill>
                <a:schemeClr val="tx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 sz="1350"/>
            </a:p>
          </p:txBody>
        </p:sp>
      </p:grpSp>
      <p:sp>
        <p:nvSpPr>
          <p:cNvPr id="64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1286811" y="247088"/>
            <a:ext cx="6515100" cy="30946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1650" dirty="0"/>
              <a:t>Ключевые компетенции руководителя проекта</a:t>
            </a:r>
          </a:p>
        </p:txBody>
      </p:sp>
      <p:sp>
        <p:nvSpPr>
          <p:cNvPr id="52228" name="Text Box 13"/>
          <p:cNvSpPr txBox="1">
            <a:spLocks noChangeArrowheads="1"/>
          </p:cNvSpPr>
          <p:nvPr/>
        </p:nvSpPr>
        <p:spPr bwMode="auto">
          <a:xfrm>
            <a:off x="2455867" y="2464594"/>
            <a:ext cx="1279517" cy="69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50" b="1">
                <a:latin typeface="Arial" charset="0"/>
              </a:rPr>
              <a:t>Навыки</a:t>
            </a:r>
            <a:br>
              <a:rPr lang="ru-RU" altLang="ru-RU" sz="1050" b="1">
                <a:latin typeface="Arial" charset="0"/>
              </a:rPr>
            </a:br>
            <a:r>
              <a:rPr lang="ru-RU" altLang="ru-RU" sz="1050" b="1">
                <a:latin typeface="Arial" charset="0"/>
              </a:rPr>
              <a:t>межличностных</a:t>
            </a:r>
          </a:p>
          <a:p>
            <a:pPr algn="ctr" eaLnBrk="1" hangingPunct="1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50" b="1">
                <a:latin typeface="Arial" charset="0"/>
              </a:rPr>
              <a:t>отношений </a:t>
            </a:r>
          </a:p>
        </p:txBody>
      </p:sp>
      <p:sp>
        <p:nvSpPr>
          <p:cNvPr id="52229" name="Text Box 14"/>
          <p:cNvSpPr txBox="1">
            <a:spLocks noChangeArrowheads="1"/>
          </p:cNvSpPr>
          <p:nvPr/>
        </p:nvSpPr>
        <p:spPr bwMode="auto">
          <a:xfrm>
            <a:off x="6349604" y="2946798"/>
            <a:ext cx="159851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00" b="1">
                <a:latin typeface="Arial" charset="0"/>
              </a:rPr>
              <a:t>(отраслевые стандарты,</a:t>
            </a:r>
            <a:br>
              <a:rPr lang="ru-RU" altLang="ru-RU" sz="900" b="1">
                <a:latin typeface="Arial" charset="0"/>
              </a:rPr>
            </a:br>
            <a:r>
              <a:rPr lang="ru-RU" altLang="ru-RU" sz="900" b="1">
                <a:latin typeface="Arial" charset="0"/>
              </a:rPr>
              <a:t>нормативные акты,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00" b="1">
                <a:latin typeface="Arial" charset="0"/>
              </a:rPr>
              <a:t>технологии)</a:t>
            </a:r>
          </a:p>
        </p:txBody>
      </p:sp>
      <p:sp>
        <p:nvSpPr>
          <p:cNvPr id="52230" name="Text Box 15"/>
          <p:cNvSpPr txBox="1">
            <a:spLocks noChangeArrowheads="1"/>
          </p:cNvSpPr>
          <p:nvPr/>
        </p:nvSpPr>
        <p:spPr bwMode="auto">
          <a:xfrm>
            <a:off x="1143000" y="3804048"/>
            <a:ext cx="18752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00" b="1">
                <a:latin typeface="Arial" charset="0"/>
              </a:rPr>
              <a:t>(лидерство, планирование, решение проблем, публичные выступления и др.)</a:t>
            </a:r>
          </a:p>
        </p:txBody>
      </p:sp>
      <p:sp>
        <p:nvSpPr>
          <p:cNvPr id="52231" name="Text Box 16"/>
          <p:cNvSpPr txBox="1">
            <a:spLocks noChangeArrowheads="1"/>
          </p:cNvSpPr>
          <p:nvPr/>
        </p:nvSpPr>
        <p:spPr bwMode="auto">
          <a:xfrm>
            <a:off x="4778617" y="3986213"/>
            <a:ext cx="942887" cy="69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50" b="1">
                <a:latin typeface="Arial" charset="0"/>
              </a:rPr>
              <a:t>Понимание</a:t>
            </a:r>
            <a:br>
              <a:rPr lang="ru-RU" altLang="ru-RU" sz="1050" b="1">
                <a:latin typeface="Arial" charset="0"/>
              </a:rPr>
            </a:br>
            <a:r>
              <a:rPr lang="ru-RU" altLang="ru-RU" sz="1050" b="1">
                <a:latin typeface="Arial" charset="0"/>
              </a:rPr>
              <a:t>окружения</a:t>
            </a:r>
          </a:p>
          <a:p>
            <a:pPr algn="ctr" eaLnBrk="1" hangingPunct="1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50" b="1">
                <a:latin typeface="Arial" charset="0"/>
              </a:rPr>
              <a:t>проекта</a:t>
            </a:r>
          </a:p>
        </p:txBody>
      </p:sp>
      <p:sp>
        <p:nvSpPr>
          <p:cNvPr id="100367" name="Text Box 17"/>
          <p:cNvSpPr txBox="1">
            <a:spLocks noChangeArrowheads="1"/>
          </p:cNvSpPr>
          <p:nvPr/>
        </p:nvSpPr>
        <p:spPr bwMode="auto">
          <a:xfrm>
            <a:off x="3550467" y="2893219"/>
            <a:ext cx="1850186" cy="7848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Знания и навыки </a:t>
            </a:r>
          </a:p>
          <a:p>
            <a:pPr algn="ctr">
              <a:defRPr/>
            </a:pP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руководителя </a:t>
            </a:r>
          </a:p>
          <a:p>
            <a:pPr algn="ctr">
              <a:defRPr/>
            </a:pP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проекта </a:t>
            </a:r>
          </a:p>
        </p:txBody>
      </p:sp>
      <p:sp>
        <p:nvSpPr>
          <p:cNvPr id="52233" name="Text Box 21"/>
          <p:cNvSpPr txBox="1">
            <a:spLocks noChangeArrowheads="1"/>
          </p:cNvSpPr>
          <p:nvPr/>
        </p:nvSpPr>
        <p:spPr bwMode="auto">
          <a:xfrm>
            <a:off x="2141935" y="33338"/>
            <a:ext cx="486013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00" tIns="8100" rIns="13500" bIns="8100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750" b="1">
                <a:solidFill>
                  <a:schemeClr val="bg2"/>
                </a:solidFill>
                <a:latin typeface="Arial Narrow" pitchFamily="34" charset="0"/>
              </a:rPr>
              <a:t>ВВЕДЕГНИЕ В УПРАВЛЕНИЕ ПРОЕКТАМИ</a:t>
            </a:r>
          </a:p>
        </p:txBody>
      </p:sp>
      <p:sp>
        <p:nvSpPr>
          <p:cNvPr id="52234" name="Line 22"/>
          <p:cNvSpPr>
            <a:spLocks noChangeShapeType="1"/>
          </p:cNvSpPr>
          <p:nvPr/>
        </p:nvSpPr>
        <p:spPr bwMode="auto">
          <a:xfrm>
            <a:off x="2141935" y="195263"/>
            <a:ext cx="4860131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52235" name="Text Box 13"/>
          <p:cNvSpPr txBox="1">
            <a:spLocks noChangeArrowheads="1"/>
          </p:cNvSpPr>
          <p:nvPr/>
        </p:nvSpPr>
        <p:spPr bwMode="auto">
          <a:xfrm>
            <a:off x="4979075" y="1647825"/>
            <a:ext cx="2646879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00" b="1">
                <a:latin typeface="Arial" charset="0"/>
              </a:rPr>
              <a:t>(стандарты, инструменты и методы, опыт)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90725" y="910829"/>
            <a:ext cx="588173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tx2"/>
                </a:solidFill>
                <a:latin typeface="+mj-lt"/>
              </a:rPr>
              <a:t>Что должен знать и уметь руководитель проекта?</a:t>
            </a:r>
          </a:p>
        </p:txBody>
      </p:sp>
      <p:sp>
        <p:nvSpPr>
          <p:cNvPr id="52237" name="TextBox 22"/>
          <p:cNvSpPr txBox="1">
            <a:spLocks noChangeArrowheads="1"/>
          </p:cNvSpPr>
          <p:nvPr/>
        </p:nvSpPr>
        <p:spPr bwMode="auto">
          <a:xfrm>
            <a:off x="1222249" y="1821656"/>
            <a:ext cx="227818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00" b="1">
                <a:latin typeface="Arial" charset="0"/>
              </a:rPr>
              <a:t>(установление контакта, понимание,</a:t>
            </a:r>
          </a:p>
          <a:p>
            <a:pPr algn="r" eaLnBrk="1" hangingPunct="1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00" b="1">
                <a:latin typeface="Arial" charset="0"/>
              </a:rPr>
              <a:t> влияние, умение слушать и др.)  </a:t>
            </a:r>
          </a:p>
        </p:txBody>
      </p:sp>
      <p:sp>
        <p:nvSpPr>
          <p:cNvPr id="52238" name="TextBox 23"/>
          <p:cNvSpPr txBox="1">
            <a:spLocks noChangeArrowheads="1"/>
          </p:cNvSpPr>
          <p:nvPr/>
        </p:nvSpPr>
        <p:spPr bwMode="auto">
          <a:xfrm>
            <a:off x="5188913" y="2571750"/>
            <a:ext cx="112242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50" b="1">
                <a:latin typeface="Arial" charset="0"/>
              </a:rPr>
              <a:t>Специальные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50" b="1">
                <a:latin typeface="Arial" charset="0"/>
              </a:rPr>
              <a:t> знания</a:t>
            </a:r>
            <a:endParaRPr lang="ru-RU" altLang="ru-RU" sz="105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2239" name="TextBox 24"/>
          <p:cNvSpPr txBox="1">
            <a:spLocks noChangeArrowheads="1"/>
          </p:cNvSpPr>
          <p:nvPr/>
        </p:nvSpPr>
        <p:spPr bwMode="auto">
          <a:xfrm>
            <a:off x="3018931" y="3837385"/>
            <a:ext cx="1095173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50" b="1">
                <a:latin typeface="Arial" charset="0"/>
              </a:rPr>
              <a:t>Знания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50" b="1">
                <a:latin typeface="Arial" charset="0"/>
              </a:rPr>
              <a:t>и навыки</a:t>
            </a:r>
            <a:br>
              <a:rPr lang="ru-RU" altLang="ru-RU" sz="1050" b="1">
                <a:latin typeface="Arial" charset="0"/>
              </a:rPr>
            </a:br>
            <a:r>
              <a:rPr lang="ru-RU" altLang="ru-RU" sz="1050" b="1">
                <a:latin typeface="Arial" charset="0"/>
              </a:rPr>
              <a:t>в области</a:t>
            </a:r>
            <a:br>
              <a:rPr lang="ru-RU" altLang="ru-RU" sz="1050" b="1">
                <a:latin typeface="Arial" charset="0"/>
              </a:rPr>
            </a:br>
            <a:r>
              <a:rPr lang="ru-RU" altLang="ru-RU" sz="1050" b="1">
                <a:latin typeface="Arial" charset="0"/>
              </a:rPr>
              <a:t>общего</a:t>
            </a:r>
            <a:br>
              <a:rPr lang="ru-RU" altLang="ru-RU" sz="1050" b="1">
                <a:latin typeface="Arial" charset="0"/>
              </a:rPr>
            </a:br>
            <a:r>
              <a:rPr lang="ru-RU" altLang="ru-RU" sz="1050" b="1">
                <a:latin typeface="Arial" charset="0"/>
              </a:rPr>
              <a:t>менеджмента</a:t>
            </a:r>
            <a:endParaRPr lang="ru-RU" altLang="ru-RU" sz="105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2240" name="Text Box 15"/>
          <p:cNvSpPr txBox="1">
            <a:spLocks noChangeArrowheads="1"/>
          </p:cNvSpPr>
          <p:nvPr/>
        </p:nvSpPr>
        <p:spPr bwMode="auto">
          <a:xfrm>
            <a:off x="5857876" y="3996929"/>
            <a:ext cx="182165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00" b="1">
                <a:latin typeface="Arial" charset="0"/>
              </a:rPr>
              <a:t>(ключевые участники, корпоративная культура, ситуация на рынке и др.)</a:t>
            </a:r>
          </a:p>
        </p:txBody>
      </p:sp>
      <p:sp>
        <p:nvSpPr>
          <p:cNvPr id="52241" name="TextBox 26"/>
          <p:cNvSpPr txBox="1">
            <a:spLocks noChangeArrowheads="1"/>
          </p:cNvSpPr>
          <p:nvPr/>
        </p:nvSpPr>
        <p:spPr bwMode="auto">
          <a:xfrm>
            <a:off x="3902725" y="1607344"/>
            <a:ext cx="10230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50" b="1">
                <a:latin typeface="Arial" charset="0"/>
              </a:rPr>
              <a:t>Знания и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50" b="1">
                <a:latin typeface="Arial" charset="0"/>
              </a:rPr>
              <a:t>навыки по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50" b="1">
                <a:latin typeface="Arial" charset="0"/>
              </a:rPr>
              <a:t>управлению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50" b="1">
                <a:latin typeface="Arial" charset="0"/>
              </a:rPr>
              <a:t>проектами</a:t>
            </a:r>
            <a:endParaRPr lang="ru-RU" altLang="ru-RU" sz="105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4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34507"/>
            <a:ext cx="8496943" cy="4048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>
                <a:solidFill>
                  <a:srgbClr val="121B44"/>
                </a:solidFill>
                <a:latin typeface="Arial Black" pitchFamily="34" charset="0"/>
              </a:rPr>
              <a:t>     </a:t>
            </a:r>
            <a:r>
              <a:rPr lang="ru-RU" dirty="0" smtClean="0">
                <a:solidFill>
                  <a:srgbClr val="121B44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121B44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121B44"/>
                </a:solidFill>
                <a:latin typeface="Arial Black" pitchFamily="34" charset="0"/>
              </a:rPr>
              <a:t>           </a:t>
            </a:r>
            <a:r>
              <a:rPr lang="ru-RU" sz="2700" dirty="0" smtClean="0">
                <a:solidFill>
                  <a:srgbClr val="121B44"/>
                </a:solidFill>
                <a:latin typeface="+mj-lt"/>
              </a:rPr>
              <a:t>Функциональный руководитель</a:t>
            </a:r>
            <a:endParaRPr lang="ru-RU" sz="2700" dirty="0">
              <a:solidFill>
                <a:srgbClr val="121B44"/>
              </a:solidFill>
              <a:latin typeface="+mj-lt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85888" y="1300162"/>
            <a:ext cx="7254478" cy="3324226"/>
            <a:chOff x="204" y="1092"/>
            <a:chExt cx="6093" cy="2792"/>
          </a:xfrm>
        </p:grpSpPr>
        <p:sp>
          <p:nvSpPr>
            <p:cNvPr id="61444" name="Text Box 4"/>
            <p:cNvSpPr txBox="1">
              <a:spLocks noChangeArrowheads="1"/>
            </p:cNvSpPr>
            <p:nvPr/>
          </p:nvSpPr>
          <p:spPr bwMode="auto">
            <a:xfrm>
              <a:off x="204" y="1092"/>
              <a:ext cx="5307" cy="2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500" u="sng"/>
                <a:t>Ключевые обязанности и полномочия:</a:t>
              </a:r>
            </a:p>
            <a:p>
              <a:pPr>
                <a:spcBef>
                  <a:spcPct val="50000"/>
                </a:spcBef>
                <a:buClr>
                  <a:srgbClr val="FF0000"/>
                </a:buClr>
                <a:buSzPct val="130000"/>
                <a:buFont typeface="Wingdings" pitchFamily="2" charset="2"/>
                <a:buChar char="§"/>
              </a:pPr>
              <a:r>
                <a:rPr lang="ru-RU" sz="1500"/>
                <a:t> Детальное планирование работ проекта в своём подразделении (совместно с руководителем проекта)</a:t>
              </a:r>
            </a:p>
            <a:p>
              <a:pPr>
                <a:spcBef>
                  <a:spcPct val="50000"/>
                </a:spcBef>
                <a:buClr>
                  <a:srgbClr val="FF0000"/>
                </a:buClr>
                <a:buSzPct val="130000"/>
                <a:buFont typeface="Wingdings" pitchFamily="2" charset="2"/>
                <a:buChar char="§"/>
              </a:pPr>
              <a:r>
                <a:rPr lang="ru-RU" sz="1500"/>
                <a:t> Соблюдение технологий и обеспечение качества результатов проекта</a:t>
              </a:r>
            </a:p>
            <a:p>
              <a:pPr>
                <a:spcBef>
                  <a:spcPct val="50000"/>
                </a:spcBef>
                <a:buClr>
                  <a:srgbClr val="FF0000"/>
                </a:buClr>
                <a:buSzPct val="130000"/>
                <a:buFont typeface="Wingdings" pitchFamily="2" charset="2"/>
                <a:buChar char="§"/>
              </a:pPr>
              <a:r>
                <a:rPr lang="ru-RU" sz="1500"/>
                <a:t> Распределение работ проекта в пределах своего подразделения и контроль их выполнения</a:t>
              </a:r>
            </a:p>
            <a:p>
              <a:pPr>
                <a:spcBef>
                  <a:spcPct val="50000"/>
                </a:spcBef>
              </a:pPr>
              <a:endParaRPr lang="ru-RU" sz="1500" u="sng"/>
            </a:p>
            <a:p>
              <a:pPr>
                <a:spcBef>
                  <a:spcPct val="50000"/>
                </a:spcBef>
              </a:pPr>
              <a:r>
                <a:rPr lang="ru-RU" sz="1500" u="sng"/>
                <a:t>Сфера ответственности:</a:t>
              </a:r>
            </a:p>
            <a:p>
              <a:pPr>
                <a:spcBef>
                  <a:spcPct val="50000"/>
                </a:spcBef>
                <a:buClr>
                  <a:srgbClr val="FF0000"/>
                </a:buClr>
                <a:buSzPct val="130000"/>
                <a:buFont typeface="Wingdings" pitchFamily="2" charset="2"/>
                <a:buChar char="§"/>
              </a:pPr>
              <a:r>
                <a:rPr lang="ru-RU" sz="1500"/>
                <a:t> Выполнение работ проекта в рамках плана в пределах ресурсов своего подразделения</a:t>
              </a:r>
            </a:p>
          </p:txBody>
        </p:sp>
        <p:pic>
          <p:nvPicPr>
            <p:cNvPr id="61445" name="Picture 5" descr="j0090563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4664" y="1979"/>
              <a:ext cx="1633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3723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4235" y="79738"/>
            <a:ext cx="6172200" cy="4048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700" dirty="0">
                <a:solidFill>
                  <a:srgbClr val="121B44"/>
                </a:solidFill>
                <a:latin typeface="Arial Black" pitchFamily="34" charset="0"/>
              </a:rPr>
              <a:t>     </a:t>
            </a:r>
            <a:r>
              <a:rPr lang="ru-RU" sz="2700" dirty="0" smtClean="0">
                <a:solidFill>
                  <a:srgbClr val="121B44"/>
                </a:solidFill>
                <a:latin typeface="Arial Black" pitchFamily="34" charset="0"/>
              </a:rPr>
              <a:t/>
            </a:r>
            <a:br>
              <a:rPr lang="ru-RU" sz="2700" dirty="0" smtClean="0">
                <a:solidFill>
                  <a:srgbClr val="121B44"/>
                </a:solidFill>
                <a:latin typeface="Arial Black" pitchFamily="34" charset="0"/>
              </a:rPr>
            </a:br>
            <a:r>
              <a:rPr lang="ru-RU" sz="2700" dirty="0" smtClean="0">
                <a:solidFill>
                  <a:srgbClr val="121B44"/>
                </a:solidFill>
                <a:latin typeface="+mj-lt"/>
              </a:rPr>
              <a:t>Координатор </a:t>
            </a:r>
            <a:r>
              <a:rPr lang="ru-RU" sz="2700" dirty="0">
                <a:solidFill>
                  <a:srgbClr val="121B44"/>
                </a:solidFill>
                <a:latin typeface="+mj-lt"/>
              </a:rPr>
              <a:t>проекта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51620" y="1059582"/>
            <a:ext cx="6318647" cy="3439717"/>
            <a:chOff x="204" y="981"/>
            <a:chExt cx="5307" cy="2889"/>
          </a:xfrm>
        </p:grpSpPr>
        <p:sp>
          <p:nvSpPr>
            <p:cNvPr id="62468" name="Text Box 4"/>
            <p:cNvSpPr txBox="1">
              <a:spLocks noChangeArrowheads="1"/>
            </p:cNvSpPr>
            <p:nvPr/>
          </p:nvSpPr>
          <p:spPr bwMode="auto">
            <a:xfrm>
              <a:off x="204" y="981"/>
              <a:ext cx="5307" cy="2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500" u="sng"/>
                <a:t>Ключевые обязанности и полномочия:</a:t>
              </a:r>
            </a:p>
            <a:p>
              <a:pPr>
                <a:spcBef>
                  <a:spcPct val="50000"/>
                </a:spcBef>
                <a:buClr>
                  <a:srgbClr val="FF0000"/>
                </a:buClr>
                <a:buSzPct val="130000"/>
                <a:buFont typeface="Wingdings" pitchFamily="2" charset="2"/>
                <a:buChar char="§"/>
              </a:pPr>
              <a:r>
                <a:rPr lang="ru-RU" sz="1500"/>
                <a:t> Организация информационного обмена, управление информационным обменом</a:t>
              </a:r>
            </a:p>
            <a:p>
              <a:pPr>
                <a:spcBef>
                  <a:spcPct val="50000"/>
                </a:spcBef>
                <a:buClr>
                  <a:srgbClr val="FF0000"/>
                </a:buClr>
                <a:buSzPct val="130000"/>
                <a:buFont typeface="Wingdings" pitchFamily="2" charset="2"/>
                <a:buChar char="§"/>
              </a:pPr>
              <a:r>
                <a:rPr lang="ru-RU" sz="1500"/>
                <a:t> Обеспечение процесса принятия решений</a:t>
              </a:r>
            </a:p>
            <a:p>
              <a:pPr>
                <a:spcBef>
                  <a:spcPct val="50000"/>
                </a:spcBef>
                <a:buClr>
                  <a:srgbClr val="FF0000"/>
                </a:buClr>
                <a:buSzPct val="130000"/>
                <a:buFont typeface="Wingdings" pitchFamily="2" charset="2"/>
                <a:buChar char="§"/>
              </a:pPr>
              <a:r>
                <a:rPr lang="ru-RU" sz="1500"/>
                <a:t> Обеспечение согласования и выполнения решений по проекту</a:t>
              </a:r>
            </a:p>
            <a:p>
              <a:pPr>
                <a:spcBef>
                  <a:spcPct val="50000"/>
                </a:spcBef>
                <a:buClr>
                  <a:srgbClr val="FF0000"/>
                </a:buClr>
                <a:buSzPct val="130000"/>
                <a:buFont typeface="Wingdings" pitchFamily="2" charset="2"/>
                <a:buChar char="§"/>
              </a:pPr>
              <a:r>
                <a:rPr lang="ru-RU" sz="1500"/>
                <a:t> Другие организационные вопросы</a:t>
              </a:r>
            </a:p>
            <a:p>
              <a:pPr>
                <a:spcBef>
                  <a:spcPct val="50000"/>
                </a:spcBef>
              </a:pPr>
              <a:endParaRPr lang="ru-RU" sz="1500" u="sng"/>
            </a:p>
            <a:p>
              <a:pPr>
                <a:spcBef>
                  <a:spcPct val="50000"/>
                </a:spcBef>
              </a:pPr>
              <a:r>
                <a:rPr lang="ru-RU" sz="1500" u="sng"/>
                <a:t>Сфера ответственности:</a:t>
              </a:r>
            </a:p>
            <a:p>
              <a:pPr>
                <a:spcBef>
                  <a:spcPct val="50000"/>
                </a:spcBef>
                <a:buClr>
                  <a:srgbClr val="FF0000"/>
                </a:buClr>
                <a:buSzPct val="130000"/>
                <a:buFont typeface="Wingdings" pitchFamily="2" charset="2"/>
                <a:buChar char="§"/>
              </a:pPr>
              <a:r>
                <a:rPr lang="ru-RU" sz="1500"/>
                <a:t> Согласование планов, хода выполнения работ, принимаемых решений между участниками проекта</a:t>
              </a:r>
            </a:p>
          </p:txBody>
        </p:sp>
        <p:pic>
          <p:nvPicPr>
            <p:cNvPr id="62469" name="Picture 5" descr="j0301246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4195" y="2341"/>
              <a:ext cx="892" cy="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20161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700" dirty="0">
                <a:solidFill>
                  <a:srgbClr val="121B44"/>
                </a:solidFill>
                <a:latin typeface="Arial Black" pitchFamily="34" charset="0"/>
              </a:rPr>
              <a:t>              </a:t>
            </a:r>
            <a:r>
              <a:rPr lang="ru-RU" dirty="0" smtClean="0">
                <a:solidFill>
                  <a:srgbClr val="121B44"/>
                </a:solidFill>
                <a:latin typeface="+mj-lt"/>
              </a:rPr>
              <a:t>Куратор </a:t>
            </a:r>
            <a:r>
              <a:rPr lang="ru-RU" dirty="0">
                <a:solidFill>
                  <a:srgbClr val="121B44"/>
                </a:solidFill>
                <a:latin typeface="+mj-lt"/>
              </a:rPr>
              <a:t>проекта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59632" y="1023578"/>
            <a:ext cx="6318647" cy="3696891"/>
            <a:chOff x="204" y="981"/>
            <a:chExt cx="5307" cy="3105"/>
          </a:xfrm>
        </p:grpSpPr>
        <p:sp>
          <p:nvSpPr>
            <p:cNvPr id="63492" name="Text Box 4"/>
            <p:cNvSpPr txBox="1">
              <a:spLocks noChangeArrowheads="1"/>
            </p:cNvSpPr>
            <p:nvPr/>
          </p:nvSpPr>
          <p:spPr bwMode="auto">
            <a:xfrm>
              <a:off x="204" y="981"/>
              <a:ext cx="5307" cy="3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500" u="sng"/>
                <a:t>Ключевые обязанности и полномочия:</a:t>
              </a:r>
            </a:p>
            <a:p>
              <a:pPr>
                <a:spcBef>
                  <a:spcPct val="50000"/>
                </a:spcBef>
                <a:buClr>
                  <a:srgbClr val="FF0000"/>
                </a:buClr>
                <a:buSzPct val="130000"/>
                <a:buFont typeface="Wingdings" pitchFamily="2" charset="2"/>
                <a:buChar char="§"/>
              </a:pPr>
              <a:r>
                <a:rPr lang="ru-RU" sz="1500"/>
                <a:t> Организация информационного обмена между руководителем проекта, Спонсором и Топ-менеджментом компании</a:t>
              </a:r>
            </a:p>
            <a:p>
              <a:pPr>
                <a:spcBef>
                  <a:spcPct val="50000"/>
                </a:spcBef>
                <a:buClr>
                  <a:srgbClr val="FF0000"/>
                </a:buClr>
                <a:buSzPct val="130000"/>
                <a:buFont typeface="Wingdings" pitchFamily="2" charset="2"/>
                <a:buChar char="§"/>
              </a:pPr>
              <a:r>
                <a:rPr lang="ru-RU" sz="1500"/>
                <a:t> Быть связующим звеном между руководителем проекта и Спонсором и играть (неформально) роль спонсора проекта</a:t>
              </a:r>
            </a:p>
            <a:p>
              <a:pPr>
                <a:spcBef>
                  <a:spcPct val="50000"/>
                </a:spcBef>
                <a:buClr>
                  <a:srgbClr val="FF0000"/>
                </a:buClr>
                <a:buSzPct val="130000"/>
                <a:buFont typeface="Wingdings" pitchFamily="2" charset="2"/>
                <a:buChar char="§"/>
              </a:pPr>
              <a:r>
                <a:rPr lang="ru-RU" sz="1500"/>
                <a:t> Оказывать помощь в обеспечении проекта ресурсами</a:t>
              </a:r>
            </a:p>
            <a:p>
              <a:pPr>
                <a:spcBef>
                  <a:spcPct val="50000"/>
                </a:spcBef>
                <a:buClr>
                  <a:srgbClr val="FF0000"/>
                </a:buClr>
                <a:buSzPct val="130000"/>
                <a:buFont typeface="Wingdings" pitchFamily="2" charset="2"/>
                <a:buChar char="§"/>
              </a:pPr>
              <a:r>
                <a:rPr lang="ru-RU" sz="1500"/>
                <a:t> Контролировать промежуточную отчётность о ходе выполнения проекта</a:t>
              </a:r>
            </a:p>
            <a:p>
              <a:pPr>
                <a:spcBef>
                  <a:spcPct val="50000"/>
                </a:spcBef>
              </a:pPr>
              <a:endParaRPr lang="ru-RU" sz="1500" u="sng"/>
            </a:p>
            <a:p>
              <a:pPr>
                <a:spcBef>
                  <a:spcPct val="50000"/>
                </a:spcBef>
              </a:pPr>
              <a:r>
                <a:rPr lang="ru-RU" sz="1500" u="sng"/>
                <a:t>Сфера ответственности:</a:t>
              </a:r>
            </a:p>
            <a:p>
              <a:pPr>
                <a:spcBef>
                  <a:spcPct val="50000"/>
                </a:spcBef>
                <a:buClr>
                  <a:srgbClr val="FF0000"/>
                </a:buClr>
                <a:buSzPct val="130000"/>
                <a:buFont typeface="Wingdings" pitchFamily="2" charset="2"/>
                <a:buChar char="§"/>
              </a:pPr>
              <a:r>
                <a:rPr lang="ru-RU" sz="1500"/>
                <a:t> Достижение бизнес-целей проекта</a:t>
              </a: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334" y="2886"/>
              <a:ext cx="1996" cy="1200"/>
              <a:chOff x="3334" y="2886"/>
              <a:chExt cx="1996" cy="1200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3450" y="2886"/>
                <a:ext cx="1610" cy="994"/>
                <a:chOff x="3450" y="2886"/>
                <a:chExt cx="1610" cy="994"/>
              </a:xfrm>
            </p:grpSpPr>
            <p:pic>
              <p:nvPicPr>
                <p:cNvPr id="63497" name="Picture 7" descr="j0088968[1]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450" y="2886"/>
                  <a:ext cx="791" cy="9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3498" name="AutoShape 8"/>
                <p:cNvSpPr>
                  <a:spLocks noChangeArrowheads="1"/>
                </p:cNvSpPr>
                <p:nvPr/>
              </p:nvSpPr>
              <p:spPr bwMode="auto">
                <a:xfrm>
                  <a:off x="4195" y="3430"/>
                  <a:ext cx="272" cy="182"/>
                </a:xfrm>
                <a:prstGeom prst="rightArrow">
                  <a:avLst>
                    <a:gd name="adj1" fmla="val 50000"/>
                    <a:gd name="adj2" fmla="val 37363"/>
                  </a:avLst>
                </a:prstGeom>
                <a:solidFill>
                  <a:srgbClr val="3333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350"/>
                </a:p>
              </p:txBody>
            </p:sp>
            <p:pic>
              <p:nvPicPr>
                <p:cNvPr id="63499" name="Picture 9" descr="j0088968[1]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558" y="3203"/>
                  <a:ext cx="502" cy="6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63495" name="Text Box 10"/>
              <p:cNvSpPr txBox="1">
                <a:spLocks noChangeArrowheads="1"/>
              </p:cNvSpPr>
              <p:nvPr/>
            </p:nvSpPr>
            <p:spPr bwMode="auto">
              <a:xfrm>
                <a:off x="3334" y="3834"/>
                <a:ext cx="99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350"/>
                  <a:t>Спонсор</a:t>
                </a:r>
              </a:p>
            </p:txBody>
          </p:sp>
          <p:sp>
            <p:nvSpPr>
              <p:cNvPr id="63496" name="Text Box 11"/>
              <p:cNvSpPr txBox="1">
                <a:spLocks noChangeArrowheads="1"/>
              </p:cNvSpPr>
              <p:nvPr/>
            </p:nvSpPr>
            <p:spPr bwMode="auto">
              <a:xfrm>
                <a:off x="4332" y="3834"/>
                <a:ext cx="99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350"/>
                  <a:t>Куратор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60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Скругленный прямоугольник 65"/>
          <p:cNvSpPr/>
          <p:nvPr/>
        </p:nvSpPr>
        <p:spPr>
          <a:xfrm>
            <a:off x="3221898" y="2237666"/>
            <a:ext cx="2936230" cy="2259855"/>
          </a:xfrm>
          <a:prstGeom prst="roundRect">
            <a:avLst/>
          </a:prstGeom>
          <a:solidFill>
            <a:srgbClr val="FBFBFB"/>
          </a:solidFill>
          <a:ln w="15875" cmpd="sng"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endParaRPr lang="ru-RU" sz="1013">
              <a:solidFill>
                <a:schemeClr val="tx2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985854" y="3003154"/>
            <a:ext cx="1022925" cy="1036202"/>
          </a:xfrm>
          <a:prstGeom prst="roundRect">
            <a:avLst/>
          </a:prstGeom>
          <a:solidFill>
            <a:srgbClr val="FFFFFF"/>
          </a:solidFill>
          <a:ln w="158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13">
              <a:solidFill>
                <a:schemeClr val="tx2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59016" y="357505"/>
            <a:ext cx="8001515" cy="273959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+mj-lt"/>
              </a:rPr>
              <a:t>Ролевая структура в </a:t>
            </a:r>
            <a:r>
              <a:rPr lang="ru-RU" sz="2400" dirty="0" smtClean="0">
                <a:solidFill>
                  <a:schemeClr val="tx1"/>
                </a:solidFill>
                <a:latin typeface="+mj-lt"/>
              </a:rPr>
              <a:t>проектах</a:t>
            </a:r>
            <a:endParaRPr lang="ru-RU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3363015" y="1040092"/>
            <a:ext cx="910408" cy="414056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13" b="1" dirty="0">
                <a:solidFill>
                  <a:schemeClr val="tx2"/>
                </a:solidFill>
                <a:latin typeface="Lato Light"/>
              </a:rPr>
              <a:t>         </a:t>
            </a:r>
            <a:r>
              <a:rPr lang="ru-RU" sz="1013" dirty="0">
                <a:solidFill>
                  <a:schemeClr val="tx2"/>
                </a:solidFill>
                <a:latin typeface="Lato Light"/>
              </a:rPr>
              <a:t>Оргштаб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3698892" y="1717115"/>
            <a:ext cx="1197001" cy="526587"/>
          </a:xfrm>
          <a:prstGeom prst="roundRect">
            <a:avLst/>
          </a:prstGeom>
          <a:noFill/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337671" tIns="337671" rIns="337671" bIns="337671" numCol="1" spcCol="2539" anchor="ctr" anchorCtr="0">
            <a:noAutofit/>
          </a:bodyPr>
          <a:lstStyle/>
          <a:p>
            <a:pPr algn="ctr" defTabSz="999900">
              <a:lnSpc>
                <a:spcPct val="90000"/>
              </a:lnSpc>
              <a:spcAft>
                <a:spcPct val="35000"/>
              </a:spcAft>
            </a:pPr>
            <a:r>
              <a:rPr lang="ru-RU" sz="1013" dirty="0">
                <a:solidFill>
                  <a:schemeClr val="tx2"/>
                </a:solidFill>
                <a:latin typeface="Lato Light"/>
                <a:cs typeface="Lato Light"/>
              </a:rPr>
              <a:t>Заказчик проекта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720179" y="3786794"/>
            <a:ext cx="1355777" cy="526587"/>
          </a:xfrm>
          <a:prstGeom prst="roundRect">
            <a:avLst/>
          </a:prstGeom>
          <a:noFill/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337671" tIns="337671" rIns="337671" bIns="337671" numCol="1" spcCol="2539" anchor="ctr" anchorCtr="0">
            <a:noAutofit/>
          </a:bodyPr>
          <a:lstStyle/>
          <a:p>
            <a:pPr algn="ctr" defTabSz="999900">
              <a:lnSpc>
                <a:spcPct val="90000"/>
              </a:lnSpc>
              <a:spcAft>
                <a:spcPct val="35000"/>
              </a:spcAft>
            </a:pPr>
            <a:r>
              <a:rPr lang="ru-RU" sz="1013" dirty="0">
                <a:solidFill>
                  <a:schemeClr val="tx2"/>
                </a:solidFill>
                <a:latin typeface="Lato Light"/>
                <a:cs typeface="Lato Light"/>
              </a:rPr>
              <a:t>Команда проекта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1871701" y="2235732"/>
            <a:ext cx="1370488" cy="290329"/>
          </a:xfrm>
          <a:prstGeom prst="hexagon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75" dirty="0">
                <a:solidFill>
                  <a:schemeClr val="tx2"/>
                </a:solidFill>
                <a:latin typeface="Lato Light"/>
              </a:rPr>
              <a:t>Требования</a:t>
            </a:r>
          </a:p>
        </p:txBody>
      </p:sp>
      <p:sp>
        <p:nvSpPr>
          <p:cNvPr id="33" name="Шестиугольник 32"/>
          <p:cNvSpPr/>
          <p:nvPr/>
        </p:nvSpPr>
        <p:spPr>
          <a:xfrm>
            <a:off x="1799693" y="1574021"/>
            <a:ext cx="1149278" cy="296163"/>
          </a:xfrm>
          <a:prstGeom prst="hexagon">
            <a:avLst/>
          </a:prstGeom>
          <a:ln w="15875">
            <a:solidFill>
              <a:schemeClr val="accent4">
                <a:lumMod val="50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75" dirty="0">
                <a:solidFill>
                  <a:schemeClr val="tx2"/>
                </a:solidFill>
                <a:latin typeface="Lato Light"/>
              </a:rPr>
              <a:t>Ключевые решения</a:t>
            </a:r>
          </a:p>
        </p:txBody>
      </p:sp>
      <p:sp>
        <p:nvSpPr>
          <p:cNvPr id="34" name="Шестиугольник 33"/>
          <p:cNvSpPr/>
          <p:nvPr/>
        </p:nvSpPr>
        <p:spPr>
          <a:xfrm>
            <a:off x="2052182" y="2903350"/>
            <a:ext cx="1503741" cy="288443"/>
          </a:xfrm>
          <a:prstGeom prst="hexagon">
            <a:avLst/>
          </a:prstGeom>
          <a:ln w="15875">
            <a:solidFill>
              <a:schemeClr val="accent5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75" dirty="0">
                <a:solidFill>
                  <a:schemeClr val="tx2"/>
                </a:solidFill>
                <a:latin typeface="Lato Light"/>
              </a:rPr>
              <a:t>Ресурсы</a:t>
            </a:r>
          </a:p>
        </p:txBody>
      </p:sp>
      <p:sp>
        <p:nvSpPr>
          <p:cNvPr id="35" name="Шестиугольник 34"/>
          <p:cNvSpPr/>
          <p:nvPr/>
        </p:nvSpPr>
        <p:spPr>
          <a:xfrm>
            <a:off x="2627784" y="3554362"/>
            <a:ext cx="1255283" cy="315287"/>
          </a:xfrm>
          <a:prstGeom prst="hexagon">
            <a:avLst/>
          </a:prstGeom>
          <a:ln w="15875">
            <a:solidFill>
              <a:schemeClr val="accent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75" dirty="0">
                <a:solidFill>
                  <a:schemeClr val="tx2"/>
                </a:solidFill>
                <a:latin typeface="Lato Light"/>
              </a:rPr>
              <a:t>Результаты проекта</a:t>
            </a:r>
          </a:p>
        </p:txBody>
      </p:sp>
      <p:sp>
        <p:nvSpPr>
          <p:cNvPr id="36" name="Шестиугольник 35"/>
          <p:cNvSpPr/>
          <p:nvPr/>
        </p:nvSpPr>
        <p:spPr>
          <a:xfrm>
            <a:off x="3303935" y="4165911"/>
            <a:ext cx="867233" cy="294949"/>
          </a:xfrm>
          <a:prstGeom prst="hexagon">
            <a:avLst/>
          </a:prstGeom>
          <a:ln w="15875">
            <a:solidFill>
              <a:schemeClr val="accent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75" dirty="0">
                <a:solidFill>
                  <a:schemeClr val="tx2"/>
                </a:solidFill>
                <a:latin typeface="Lato Light"/>
              </a:rPr>
              <a:t>Задачи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35365" y="2272631"/>
            <a:ext cx="424932" cy="7056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30" name="Скругленный прямоугольник 29"/>
          <p:cNvSpPr/>
          <p:nvPr/>
        </p:nvSpPr>
        <p:spPr>
          <a:xfrm>
            <a:off x="4011924" y="2376761"/>
            <a:ext cx="1197001" cy="526587"/>
          </a:xfrm>
          <a:prstGeom prst="roundRect">
            <a:avLst/>
          </a:prstGeom>
          <a:noFill/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337671" tIns="337671" rIns="337671" bIns="337671" numCol="1" spcCol="2539" anchor="ctr" anchorCtr="0">
            <a:noAutofit/>
          </a:bodyPr>
          <a:lstStyle/>
          <a:p>
            <a:pPr algn="ctr" defTabSz="999900">
              <a:lnSpc>
                <a:spcPct val="90000"/>
              </a:lnSpc>
              <a:spcAft>
                <a:spcPct val="35000"/>
              </a:spcAft>
            </a:pPr>
            <a:r>
              <a:rPr lang="ru-RU" sz="1013" dirty="0">
                <a:solidFill>
                  <a:schemeClr val="tx2"/>
                </a:solidFill>
                <a:latin typeface="Lato Light"/>
                <a:cs typeface="Lato Light"/>
              </a:rPr>
              <a:t>Куратор проекта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32744" y="1589384"/>
            <a:ext cx="424932" cy="7056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00218" y="2956844"/>
            <a:ext cx="424932" cy="7056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38" name="Скругленный прямоугольник 37"/>
          <p:cNvSpPr/>
          <p:nvPr/>
        </p:nvSpPr>
        <p:spPr>
          <a:xfrm>
            <a:off x="4411914" y="3068666"/>
            <a:ext cx="1197001" cy="526587"/>
          </a:xfrm>
          <a:prstGeom prst="roundRect">
            <a:avLst/>
          </a:prstGeom>
          <a:noFill/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337671" tIns="337671" rIns="337671" bIns="337671" numCol="1" spcCol="2539" anchor="ctr" anchorCtr="0">
            <a:noAutofit/>
          </a:bodyPr>
          <a:lstStyle/>
          <a:p>
            <a:pPr algn="ctr" defTabSz="999900">
              <a:lnSpc>
                <a:spcPct val="90000"/>
              </a:lnSpc>
              <a:spcAft>
                <a:spcPct val="35000"/>
              </a:spcAft>
            </a:pPr>
            <a:r>
              <a:rPr lang="ru-RU" sz="1013" dirty="0">
                <a:solidFill>
                  <a:schemeClr val="tx2"/>
                </a:solidFill>
                <a:latin typeface="Lato Light"/>
                <a:cs typeface="Lato Light"/>
              </a:rPr>
              <a:t>Руководитель проекта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2858080" y="1110412"/>
            <a:ext cx="579608" cy="469094"/>
            <a:chOff x="4097960" y="5084138"/>
            <a:chExt cx="1030415" cy="625458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r="6165"/>
            <a:stretch/>
          </p:blipFill>
          <p:spPr>
            <a:xfrm>
              <a:off x="4097960" y="5084138"/>
              <a:ext cx="471230" cy="6254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/>
            </a:blip>
            <a:srcRect l="10294" r="7706"/>
            <a:stretch/>
          </p:blipFill>
          <p:spPr>
            <a:xfrm>
              <a:off x="4560160" y="5223238"/>
              <a:ext cx="320219" cy="4863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/>
            </a:blip>
            <a:srcRect l="10294" r="7706"/>
            <a:stretch/>
          </p:blipFill>
          <p:spPr>
            <a:xfrm>
              <a:off x="4884612" y="5330702"/>
              <a:ext cx="243763" cy="37023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  <p:cxnSp>
        <p:nvCxnSpPr>
          <p:cNvPr id="4" name="Прямая соединительная линия 3"/>
          <p:cNvCxnSpPr/>
          <p:nvPr/>
        </p:nvCxnSpPr>
        <p:spPr>
          <a:xfrm>
            <a:off x="2991658" y="1709140"/>
            <a:ext cx="312275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3301502" y="2376761"/>
            <a:ext cx="3122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3612254" y="3046372"/>
            <a:ext cx="312275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3917347" y="3706229"/>
            <a:ext cx="31227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3301501" y="1709145"/>
            <a:ext cx="0" cy="66762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3607508" y="2376765"/>
            <a:ext cx="0" cy="66762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3918261" y="3044386"/>
            <a:ext cx="0" cy="667621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4229621" y="3706231"/>
            <a:ext cx="0" cy="58344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4223024" y="4302302"/>
            <a:ext cx="603213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9" name="Скругленный прямоугольник 58"/>
          <p:cNvSpPr/>
          <p:nvPr/>
        </p:nvSpPr>
        <p:spPr>
          <a:xfrm>
            <a:off x="5873796" y="3643147"/>
            <a:ext cx="1197001" cy="407651"/>
          </a:xfrm>
          <a:prstGeom prst="roundRect">
            <a:avLst/>
          </a:prstGeom>
          <a:noFill/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337671" tIns="337671" rIns="337671" bIns="337671" numCol="1" spcCol="2539" anchor="ctr" anchorCtr="0">
            <a:noAutofit/>
          </a:bodyPr>
          <a:lstStyle/>
          <a:p>
            <a:pPr algn="ctr" defTabSz="99990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2"/>
                </a:solidFill>
                <a:latin typeface="Lato Light"/>
                <a:cs typeface="Lato Light"/>
              </a:rPr>
              <a:t>Координатор </a:t>
            </a:r>
          </a:p>
          <a:p>
            <a:pPr algn="ctr" defTabSz="99990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2"/>
                </a:solidFill>
                <a:latin typeface="Lato Light"/>
                <a:cs typeface="Lato Light"/>
              </a:rPr>
              <a:t>проекта</a:t>
            </a:r>
          </a:p>
        </p:txBody>
      </p:sp>
      <p:grpSp>
        <p:nvGrpSpPr>
          <p:cNvPr id="68" name="Группа 67"/>
          <p:cNvGrpSpPr/>
          <p:nvPr/>
        </p:nvGrpSpPr>
        <p:grpSpPr>
          <a:xfrm>
            <a:off x="4273423" y="3763378"/>
            <a:ext cx="579608" cy="469094"/>
            <a:chOff x="4097960" y="5084138"/>
            <a:chExt cx="1030415" cy="625458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r="6165"/>
            <a:stretch/>
          </p:blipFill>
          <p:spPr>
            <a:xfrm>
              <a:off x="4097960" y="5084138"/>
              <a:ext cx="471230" cy="6254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pic>
          <p:nvPicPr>
            <p:cNvPr id="70" name="Рисунок 69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/>
            </a:blip>
            <a:srcRect l="10294" r="7706"/>
            <a:stretch/>
          </p:blipFill>
          <p:spPr>
            <a:xfrm>
              <a:off x="4560160" y="5223238"/>
              <a:ext cx="320219" cy="4863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/>
            </a:blip>
            <a:srcRect l="10294" r="7706"/>
            <a:stretch/>
          </p:blipFill>
          <p:spPr>
            <a:xfrm>
              <a:off x="4884612" y="5330702"/>
              <a:ext cx="243763" cy="37023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  <p:pic>
        <p:nvPicPr>
          <p:cNvPr id="53" name="Рисунок 52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69538" y="3019011"/>
            <a:ext cx="373825" cy="6207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55" name="Скругленный прямоугольник 54"/>
          <p:cNvSpPr/>
          <p:nvPr/>
        </p:nvSpPr>
        <p:spPr>
          <a:xfrm>
            <a:off x="5880476" y="2709238"/>
            <a:ext cx="1197001" cy="396722"/>
          </a:xfrm>
          <a:prstGeom prst="roundRect">
            <a:avLst/>
          </a:prstGeom>
          <a:noFill/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337671" tIns="337671" rIns="337671" bIns="337671" numCol="1" spcCol="2539" anchor="ctr" anchorCtr="0">
            <a:noAutofit/>
          </a:bodyPr>
          <a:lstStyle/>
          <a:p>
            <a:pPr algn="ctr" defTabSz="99990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2"/>
                </a:solidFill>
                <a:latin typeface="Lato Light"/>
                <a:cs typeface="Lato Light"/>
              </a:rPr>
              <a:t>Проектный офис</a:t>
            </a:r>
          </a:p>
        </p:txBody>
      </p:sp>
      <p:sp>
        <p:nvSpPr>
          <p:cNvPr id="60" name="Шестиугольник 59"/>
          <p:cNvSpPr/>
          <p:nvPr/>
        </p:nvSpPr>
        <p:spPr>
          <a:xfrm>
            <a:off x="5988607" y="4095516"/>
            <a:ext cx="1519718" cy="315287"/>
          </a:xfrm>
          <a:prstGeom prst="hexagon">
            <a:avLst/>
          </a:prstGeom>
          <a:ln w="15875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91" dirty="0">
                <a:solidFill>
                  <a:schemeClr val="tx2"/>
                </a:solidFill>
                <a:latin typeface="Lato Light"/>
              </a:rPr>
              <a:t>Методологическая поддержка</a:t>
            </a:r>
          </a:p>
        </p:txBody>
      </p:sp>
    </p:spTree>
    <p:extLst>
      <p:ext uri="{BB962C8B-B14F-4D97-AF65-F5344CB8AC3E}">
        <p14:creationId xmlns:p14="http://schemas.microsoft.com/office/powerpoint/2010/main" val="115894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Скругленный прямоугольник 58"/>
          <p:cNvSpPr/>
          <p:nvPr/>
        </p:nvSpPr>
        <p:spPr>
          <a:xfrm>
            <a:off x="2514604" y="2003660"/>
            <a:ext cx="4318397" cy="2161151"/>
          </a:xfrm>
          <a:prstGeom prst="roundRect">
            <a:avLst/>
          </a:prstGeom>
          <a:solidFill>
            <a:srgbClr val="FBFBFB"/>
          </a:solidFill>
          <a:ln w="15875" cmpd="sng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endParaRPr lang="ru-RU" sz="1013">
              <a:solidFill>
                <a:schemeClr val="tx2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06970" y="249493"/>
            <a:ext cx="4853166" cy="386018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+mj-lt"/>
              </a:rPr>
              <a:t>Команды проектов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917033" y="4246297"/>
            <a:ext cx="5486753" cy="55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13" b="1" dirty="0">
                <a:solidFill>
                  <a:schemeClr val="tx2"/>
                </a:solidFill>
              </a:rPr>
              <a:t>Руководитель проекта и члены команды наделены полномочиями </a:t>
            </a:r>
            <a:br>
              <a:rPr lang="ru-RU" sz="1013" b="1" dirty="0">
                <a:solidFill>
                  <a:schemeClr val="tx2"/>
                </a:solidFill>
              </a:rPr>
            </a:br>
            <a:r>
              <a:rPr lang="ru-RU" sz="1013" b="1" dirty="0">
                <a:solidFill>
                  <a:schemeClr val="tx2"/>
                </a:solidFill>
              </a:rPr>
              <a:t>по принятию решений в рамках проекта </a:t>
            </a:r>
            <a:br>
              <a:rPr lang="ru-RU" sz="1013" b="1" dirty="0">
                <a:solidFill>
                  <a:schemeClr val="tx2"/>
                </a:solidFill>
              </a:rPr>
            </a:br>
            <a:r>
              <a:rPr lang="ru-RU" sz="1013" b="1" dirty="0">
                <a:solidFill>
                  <a:schemeClr val="tx2"/>
                </a:solidFill>
              </a:rPr>
              <a:t>без согласования с функциональным руководителем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990585" y="1958576"/>
            <a:ext cx="0" cy="1044495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159422" y="1963086"/>
            <a:ext cx="0" cy="1435639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860302" y="1957625"/>
            <a:ext cx="995" cy="700917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96980" y="1382017"/>
            <a:ext cx="326633" cy="5424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27268" y="1382017"/>
            <a:ext cx="326633" cy="5424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96105" y="1382017"/>
            <a:ext cx="326633" cy="5424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5" name="Прямоугольник 4"/>
          <p:cNvSpPr/>
          <p:nvPr/>
        </p:nvSpPr>
        <p:spPr>
          <a:xfrm>
            <a:off x="2386464" y="843590"/>
            <a:ext cx="1085554" cy="334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88" dirty="0">
                <a:solidFill>
                  <a:schemeClr val="tx2"/>
                </a:solidFill>
              </a:rPr>
              <a:t>Функциональный </a:t>
            </a:r>
          </a:p>
          <a:p>
            <a:pPr algn="ctr"/>
            <a:r>
              <a:rPr lang="ru-RU" sz="788" dirty="0">
                <a:solidFill>
                  <a:schemeClr val="tx2"/>
                </a:solidFill>
              </a:rPr>
              <a:t>руководитель 1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45" y="1236005"/>
            <a:ext cx="424932" cy="7056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7" name="Прямоугольник 26"/>
          <p:cNvSpPr/>
          <p:nvPr/>
        </p:nvSpPr>
        <p:spPr>
          <a:xfrm>
            <a:off x="3348162" y="843590"/>
            <a:ext cx="1085554" cy="334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88" dirty="0">
                <a:solidFill>
                  <a:schemeClr val="tx2"/>
                </a:solidFill>
              </a:rPr>
              <a:t>Функциональный </a:t>
            </a:r>
          </a:p>
          <a:p>
            <a:pPr algn="ctr"/>
            <a:r>
              <a:rPr lang="ru-RU" sz="788">
                <a:solidFill>
                  <a:schemeClr val="tx2"/>
                </a:solidFill>
              </a:rPr>
              <a:t>руководитель </a:t>
            </a:r>
            <a:r>
              <a:rPr lang="ru-RU" sz="788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471083" y="843726"/>
            <a:ext cx="1085554" cy="334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88" dirty="0">
                <a:solidFill>
                  <a:schemeClr val="tx2"/>
                </a:solidFill>
              </a:rPr>
              <a:t>Функциональный </a:t>
            </a:r>
          </a:p>
          <a:p>
            <a:pPr algn="ctr"/>
            <a:r>
              <a:rPr lang="ru-RU" sz="788">
                <a:solidFill>
                  <a:schemeClr val="tx2"/>
                </a:solidFill>
              </a:rPr>
              <a:t>руководитель </a:t>
            </a:r>
            <a:r>
              <a:rPr lang="ru-RU" sz="788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617359" y="821797"/>
            <a:ext cx="1085554" cy="334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88" dirty="0">
                <a:solidFill>
                  <a:schemeClr val="tx2"/>
                </a:solidFill>
              </a:rPr>
              <a:t>Функциональный </a:t>
            </a:r>
          </a:p>
          <a:p>
            <a:pPr algn="ctr"/>
            <a:r>
              <a:rPr lang="ru-RU" sz="788">
                <a:solidFill>
                  <a:schemeClr val="tx2"/>
                </a:solidFill>
              </a:rPr>
              <a:t>руководитель </a:t>
            </a:r>
            <a:r>
              <a:rPr lang="ru-RU" sz="788" dirty="0">
                <a:solidFill>
                  <a:schemeClr val="tx2"/>
                </a:solidFill>
              </a:rPr>
              <a:t>4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2898609" y="1931186"/>
            <a:ext cx="0" cy="144939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67329" y="2114336"/>
            <a:ext cx="424932" cy="7056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36" name="Прямоугольник 35"/>
          <p:cNvSpPr/>
          <p:nvPr/>
        </p:nvSpPr>
        <p:spPr>
          <a:xfrm>
            <a:off x="2876627" y="2191243"/>
            <a:ext cx="886782" cy="334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88" dirty="0">
                <a:solidFill>
                  <a:schemeClr val="tx2"/>
                </a:solidFill>
              </a:rPr>
              <a:t>Руководитель </a:t>
            </a:r>
          </a:p>
          <a:p>
            <a:pPr algn="ctr"/>
            <a:r>
              <a:rPr lang="ru-RU" sz="788" dirty="0">
                <a:solidFill>
                  <a:schemeClr val="tx2"/>
                </a:solidFill>
              </a:rPr>
              <a:t>проекта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81046" y="2529555"/>
            <a:ext cx="349783" cy="5808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15696" y="2936445"/>
            <a:ext cx="349783" cy="5808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84428" y="3243855"/>
            <a:ext cx="349783" cy="5808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42" name="Прямоугольник 41"/>
          <p:cNvSpPr/>
          <p:nvPr/>
        </p:nvSpPr>
        <p:spPr>
          <a:xfrm>
            <a:off x="3883829" y="2546409"/>
            <a:ext cx="780984" cy="282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19" dirty="0">
                <a:solidFill>
                  <a:schemeClr val="tx2"/>
                </a:solidFill>
              </a:rPr>
              <a:t>Член команды </a:t>
            </a:r>
          </a:p>
          <a:p>
            <a:pPr algn="ctr"/>
            <a:r>
              <a:rPr lang="ru-RU" sz="619" dirty="0">
                <a:solidFill>
                  <a:schemeClr val="tx2"/>
                </a:solidFill>
              </a:rPr>
              <a:t>проекта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2879793" y="2830373"/>
            <a:ext cx="2" cy="816567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890513" y="3646940"/>
            <a:ext cx="3040373" cy="0"/>
          </a:xfrm>
          <a:prstGeom prst="line">
            <a:avLst/>
          </a:prstGeom>
          <a:ln w="25400">
            <a:solidFill>
              <a:schemeClr val="tx2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2879795" y="2936444"/>
            <a:ext cx="801249" cy="0"/>
          </a:xfrm>
          <a:prstGeom prst="line">
            <a:avLst/>
          </a:prstGeom>
          <a:ln w="25400">
            <a:solidFill>
              <a:schemeClr val="tx2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2890515" y="3341570"/>
            <a:ext cx="1871536" cy="0"/>
          </a:xfrm>
          <a:prstGeom prst="line">
            <a:avLst/>
          </a:prstGeom>
          <a:ln w="25400">
            <a:solidFill>
              <a:schemeClr val="tx2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4974469" y="2915496"/>
            <a:ext cx="780984" cy="282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19" dirty="0">
                <a:solidFill>
                  <a:schemeClr val="tx2"/>
                </a:solidFill>
              </a:rPr>
              <a:t>Член команды </a:t>
            </a:r>
          </a:p>
          <a:p>
            <a:pPr algn="ctr"/>
            <a:r>
              <a:rPr lang="ru-RU" sz="619" dirty="0">
                <a:solidFill>
                  <a:schemeClr val="tx2"/>
                </a:solidFill>
              </a:rPr>
              <a:t>проекта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6071916" y="3065290"/>
            <a:ext cx="780984" cy="282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19" dirty="0">
                <a:solidFill>
                  <a:schemeClr val="tx2"/>
                </a:solidFill>
              </a:rPr>
              <a:t>Член команды </a:t>
            </a:r>
          </a:p>
          <a:p>
            <a:pPr algn="ctr"/>
            <a:r>
              <a:rPr lang="ru-RU" sz="619" dirty="0">
                <a:solidFill>
                  <a:schemeClr val="tx2"/>
                </a:solidFill>
              </a:rPr>
              <a:t>проекта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947997" y="3841000"/>
            <a:ext cx="3424826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900" i="1" kern="0" dirty="0">
                <a:solidFill>
                  <a:schemeClr val="tx2"/>
                </a:solidFill>
              </a:rPr>
              <a:t>Команда проекта - р</a:t>
            </a:r>
            <a:r>
              <a:rPr lang="ru-RU" sz="900" i="1" kern="0" dirty="0" err="1">
                <a:solidFill>
                  <a:schemeClr val="tx2"/>
                </a:solidFill>
              </a:rPr>
              <a:t>олевая</a:t>
            </a:r>
            <a:r>
              <a:rPr lang="ru-RU" sz="900" i="1" kern="0" dirty="0">
                <a:solidFill>
                  <a:schemeClr val="tx2"/>
                </a:solidFill>
              </a:rPr>
              <a:t> временная 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23374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8643" y="141480"/>
            <a:ext cx="6048672" cy="485887"/>
          </a:xfrm>
        </p:spPr>
        <p:txBody>
          <a:bodyPr>
            <a:normAutofit fontScale="90000"/>
          </a:bodyPr>
          <a:lstStyle/>
          <a:p>
            <a:r>
              <a:rPr lang="ru-RU" dirty="0"/>
              <a:t>Иерархия ролей в проектном </a:t>
            </a:r>
            <a:r>
              <a:rPr lang="ru-RU" dirty="0" smtClean="0"/>
              <a:t>управлении (пример для крупной организации)</a:t>
            </a:r>
            <a:endParaRPr lang="ru-RU" dirty="0"/>
          </a:p>
        </p:txBody>
      </p:sp>
      <p:graphicFrame>
        <p:nvGraphicFramePr>
          <p:cNvPr id="505863" name="Object 7"/>
          <p:cNvGraphicFramePr>
            <a:graphicFrameLocks noGrp="1" noChangeAspect="1"/>
          </p:cNvGraphicFramePr>
          <p:nvPr>
            <p:ph idx="4294967295"/>
            <p:extLst/>
          </p:nvPr>
        </p:nvGraphicFramePr>
        <p:xfrm>
          <a:off x="2708793" y="924567"/>
          <a:ext cx="3938178" cy="4061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39" name="Visio" r:id="rId4" imgW="6430366" imgH="6633058" progId="">
                  <p:embed/>
                </p:oleObj>
              </mc:Choice>
              <mc:Fallback>
                <p:oleObj name="Visio" r:id="rId4" imgW="6430366" imgH="6633058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8793" y="924567"/>
                        <a:ext cx="3938178" cy="40612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713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8049" y="216523"/>
            <a:ext cx="6515100" cy="370595"/>
          </a:xfrm>
        </p:spPr>
        <p:txBody>
          <a:bodyPr>
            <a:noAutofit/>
          </a:bodyPr>
          <a:lstStyle/>
          <a:p>
            <a:r>
              <a:rPr lang="ru-RU" dirty="0" smtClean="0"/>
              <a:t>Пример: Классификация проектов по уникальности</a:t>
            </a:r>
            <a:endParaRPr lang="ru-RU" dirty="0"/>
          </a:p>
        </p:txBody>
      </p:sp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21" y="1360573"/>
            <a:ext cx="3207873" cy="315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40" y="3262503"/>
            <a:ext cx="1512168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tx2"/>
                </a:solidFill>
              </a:rPr>
              <a:t>ТИПОВЫЕ ПРОЕКТЫ – максимальная унификация, администрирование, а не управление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80960" y="951570"/>
            <a:ext cx="17934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tx2"/>
                </a:solidFill>
              </a:rPr>
              <a:t>ИННОВАЦИОННЫЕ ПРОЕКТЫ – минимальная унификация (ключевые процедуры, документы), накопление опыта, акцент на команду – мотивация, компетенции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08049" y="1019931"/>
            <a:ext cx="1512168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tx2"/>
                </a:solidFill>
              </a:rPr>
              <a:t>СМЕШАННЫЕ ПРОЕКТЫ – деление на типовые (</a:t>
            </a:r>
            <a:r>
              <a:rPr lang="ru-RU" sz="1350" dirty="0" err="1">
                <a:solidFill>
                  <a:schemeClr val="tx2"/>
                </a:solidFill>
              </a:rPr>
              <a:t>администрируются</a:t>
            </a:r>
            <a:r>
              <a:rPr lang="ru-RU" sz="1350" dirty="0">
                <a:solidFill>
                  <a:schemeClr val="tx2"/>
                </a:solidFill>
              </a:rPr>
              <a:t>) и уникальные </a:t>
            </a:r>
            <a:r>
              <a:rPr lang="ru-RU" sz="1350" dirty="0" err="1">
                <a:solidFill>
                  <a:schemeClr val="tx2"/>
                </a:solidFill>
              </a:rPr>
              <a:t>подпроекты</a:t>
            </a:r>
            <a:r>
              <a:rPr lang="ru-RU" sz="1350" dirty="0">
                <a:solidFill>
                  <a:schemeClr val="tx2"/>
                </a:solidFill>
              </a:rPr>
              <a:t> (управляются)</a:t>
            </a:r>
          </a:p>
        </p:txBody>
      </p:sp>
      <p:cxnSp>
        <p:nvCxnSpPr>
          <p:cNvPr id="9" name="Скругленная соединительная линия 8"/>
          <p:cNvCxnSpPr>
            <a:stCxn id="8" idx="3"/>
          </p:cNvCxnSpPr>
          <p:nvPr/>
        </p:nvCxnSpPr>
        <p:spPr>
          <a:xfrm>
            <a:off x="2820217" y="2000969"/>
            <a:ext cx="725669" cy="354757"/>
          </a:xfrm>
          <a:prstGeom prst="curvedConnector3">
            <a:avLst>
              <a:gd name="adj1" fmla="val 50000"/>
            </a:avLst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кругленная соединительная линия 10"/>
          <p:cNvCxnSpPr/>
          <p:nvPr/>
        </p:nvCxnSpPr>
        <p:spPr>
          <a:xfrm flipV="1">
            <a:off x="2735796" y="3597864"/>
            <a:ext cx="810090" cy="256089"/>
          </a:xfrm>
          <a:prstGeom prst="curvedConnector3">
            <a:avLst>
              <a:gd name="adj1" fmla="val 50000"/>
            </a:avLst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кругленная соединительная линия 14"/>
          <p:cNvCxnSpPr>
            <a:stCxn id="8" idx="3"/>
          </p:cNvCxnSpPr>
          <p:nvPr/>
        </p:nvCxnSpPr>
        <p:spPr>
          <a:xfrm>
            <a:off x="2820217" y="2000969"/>
            <a:ext cx="2514155" cy="1375834"/>
          </a:xfrm>
          <a:prstGeom prst="curvedConnector3">
            <a:avLst>
              <a:gd name="adj1" fmla="val 50000"/>
            </a:avLst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кругленная соединительная линия 19"/>
          <p:cNvCxnSpPr/>
          <p:nvPr/>
        </p:nvCxnSpPr>
        <p:spPr>
          <a:xfrm rot="10800000" flipV="1">
            <a:off x="5334373" y="1113588"/>
            <a:ext cx="829922" cy="756084"/>
          </a:xfrm>
          <a:prstGeom prst="curvedConnector3">
            <a:avLst>
              <a:gd name="adj1" fmla="val 50000"/>
            </a:avLst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42895" y="3979913"/>
            <a:ext cx="158889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b="1" dirty="0">
                <a:solidFill>
                  <a:srgbClr val="FF0000"/>
                </a:solidFill>
              </a:rPr>
              <a:t>КАКОЙ ТИП </a:t>
            </a:r>
          </a:p>
          <a:p>
            <a:r>
              <a:rPr lang="ru-RU" sz="1350" b="1" dirty="0">
                <a:solidFill>
                  <a:srgbClr val="FF0000"/>
                </a:solidFill>
              </a:rPr>
              <a:t>ПРОЕКТОВ</a:t>
            </a:r>
          </a:p>
          <a:p>
            <a:r>
              <a:rPr lang="ru-RU" sz="1350" b="1" dirty="0">
                <a:solidFill>
                  <a:srgbClr val="FF0000"/>
                </a:solidFill>
              </a:rPr>
              <a:t>ПРИОРИТЕТНЫЙ?</a:t>
            </a:r>
          </a:p>
        </p:txBody>
      </p:sp>
    </p:spTree>
    <p:extLst>
      <p:ext uri="{BB962C8B-B14F-4D97-AF65-F5344CB8AC3E}">
        <p14:creationId xmlns:p14="http://schemas.microsoft.com/office/powerpoint/2010/main" val="381358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4158" y="87474"/>
            <a:ext cx="6515100" cy="453956"/>
          </a:xfrm>
        </p:spPr>
        <p:txBody>
          <a:bodyPr>
            <a:normAutofit fontScale="90000"/>
          </a:bodyPr>
          <a:lstStyle/>
          <a:p>
            <a:r>
              <a:rPr lang="ru-RU" dirty="0"/>
              <a:t>Управление проектами типа «процедура»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1371600" y="918660"/>
            <a:ext cx="6517295" cy="3543300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ru-RU" sz="1350" b="1" dirty="0">
                <a:solidFill>
                  <a:schemeClr val="tx2"/>
                </a:solidFill>
              </a:rPr>
              <a:t>В каждой отрасли свои типовые проекты. Особенности и риски таких проектов, типовые проблемы, которые могут возникнуть, хорошо известны руководителям проектов, давно работающим в компании.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1606519" y="1808531"/>
            <a:ext cx="5978168" cy="145816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14313" indent="-214313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Стандартизация и </a:t>
            </a:r>
            <a:r>
              <a:rPr lang="ru-RU" sz="1350" dirty="0" err="1">
                <a:solidFill>
                  <a:schemeClr val="tx2"/>
                </a:solidFill>
              </a:rPr>
              <a:t>шаблонирование</a:t>
            </a:r>
            <a:endParaRPr lang="ru-RU" sz="1350" dirty="0">
              <a:solidFill>
                <a:schemeClr val="tx2"/>
              </a:solidFill>
            </a:endParaRPr>
          </a:p>
          <a:p>
            <a:pPr marL="214313" indent="-214313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Разработка и регулярное обновление </a:t>
            </a:r>
            <a:r>
              <a:rPr lang="ru-RU" sz="1350" dirty="0" err="1">
                <a:solidFill>
                  <a:schemeClr val="tx2"/>
                </a:solidFill>
              </a:rPr>
              <a:t>регламентно</a:t>
            </a:r>
            <a:r>
              <a:rPr lang="ru-RU" sz="1350" dirty="0">
                <a:solidFill>
                  <a:schemeClr val="tx2"/>
                </a:solidFill>
              </a:rPr>
              <a:t>-нормативной базы</a:t>
            </a:r>
          </a:p>
          <a:p>
            <a:pPr marL="214313" indent="-214313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Администрирование, а не управление проектами</a:t>
            </a:r>
          </a:p>
          <a:p>
            <a:pPr marL="214313" indent="-214313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Администратора проекта, как правило, мотивируют исходя не из финансового результата проекта (так как администратор не оказывает на него существенного влияния), а из своевременности выполнения регламентных действий по проекту.</a:t>
            </a:r>
          </a:p>
          <a:p>
            <a:pPr marL="214313" indent="-214313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endParaRPr lang="ru-RU" sz="1200" dirty="0">
              <a:solidFill>
                <a:schemeClr val="tx2"/>
              </a:solidFill>
            </a:endParaRP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790" y="3655597"/>
            <a:ext cx="4145500" cy="150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37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9314" y="141480"/>
            <a:ext cx="6515100" cy="414912"/>
          </a:xfrm>
        </p:spPr>
        <p:txBody>
          <a:bodyPr>
            <a:normAutofit fontScale="90000"/>
          </a:bodyPr>
          <a:lstStyle/>
          <a:p>
            <a:r>
              <a:rPr lang="ru-RU" dirty="0"/>
              <a:t>Управление проектами типа «мозги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1385646" y="897564"/>
            <a:ext cx="6503249" cy="221424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350" b="1" dirty="0">
                <a:solidFill>
                  <a:schemeClr val="tx2"/>
                </a:solidFill>
              </a:rPr>
              <a:t>Если вы занимаетесь инновационной деятельностью и разрабатываете продукты, которые никто ранее не делал, и неизвестно, возможно ли их создание в принципе, то ваши проекты полностью уникальны. </a:t>
            </a:r>
          </a:p>
          <a:p>
            <a:endParaRPr lang="ru-RU" sz="1350" dirty="0">
              <a:solidFill>
                <a:schemeClr val="tx2"/>
              </a:solidFill>
            </a:endParaRPr>
          </a:p>
          <a:p>
            <a:pPr marL="214313" indent="-214313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Проектная методология применяется в первую очередь для снижения рисков проекта до приемлемого уровня.</a:t>
            </a:r>
          </a:p>
          <a:p>
            <a:pPr marL="214313" indent="-214313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Нет смысла тратить силы на детальную регламентацию процесса управления проектами. Наибольшего эффекта здесь можно ожидать от команды проекта, ее мотивации и компетенции.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ru-RU" sz="1350" dirty="0">
              <a:solidFill>
                <a:schemeClr val="tx2"/>
              </a:solidFill>
            </a:endParaRPr>
          </a:p>
          <a:p>
            <a:endParaRPr lang="ru-RU" sz="1350" dirty="0">
              <a:solidFill>
                <a:schemeClr val="tx2"/>
              </a:solidFill>
            </a:endParaRP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02" y="3235899"/>
            <a:ext cx="3240360" cy="190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81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0"/>
            <a:ext cx="9108504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" name="TextBox 4"/>
          <p:cNvSpPr txBox="1"/>
          <p:nvPr/>
        </p:nvSpPr>
        <p:spPr>
          <a:xfrm>
            <a:off x="3286116" y="107140"/>
            <a:ext cx="25181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endParaRPr lang="ru-RU" sz="18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2900368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Руководство проектом как особый вид управления </a:t>
            </a:r>
          </a:p>
        </p:txBody>
      </p:sp>
    </p:spTree>
    <p:extLst>
      <p:ext uri="{BB962C8B-B14F-4D97-AF65-F5344CB8AC3E}">
        <p14:creationId xmlns:p14="http://schemas.microsoft.com/office/powerpoint/2010/main" val="47208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63588" y="1059582"/>
            <a:ext cx="6372708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Команда проекта должна быть ориентирована на </a:t>
            </a:r>
            <a:r>
              <a:rPr lang="ru-RU" sz="1350" b="1" dirty="0">
                <a:solidFill>
                  <a:schemeClr val="tx2"/>
                </a:solidFill>
              </a:rPr>
              <a:t>результат</a:t>
            </a:r>
            <a:r>
              <a:rPr lang="ru-RU" sz="1350" dirty="0">
                <a:solidFill>
                  <a:schemeClr val="tx2"/>
                </a:solidFill>
              </a:rPr>
              <a:t>. Поэтому размер вознаграждения должен зависеть от сроков реализации и экономического результата. Большая часть </a:t>
            </a:r>
            <a:r>
              <a:rPr lang="ru-RU" sz="1350" b="1" dirty="0">
                <a:solidFill>
                  <a:schemeClr val="tx2"/>
                </a:solidFill>
              </a:rPr>
              <a:t>вознаграждения</a:t>
            </a:r>
            <a:r>
              <a:rPr lang="ru-RU" sz="1350" dirty="0">
                <a:solidFill>
                  <a:schemeClr val="tx2"/>
                </a:solidFill>
              </a:rPr>
              <a:t>  должна выплачиваться </a:t>
            </a:r>
            <a:r>
              <a:rPr lang="ru-RU" sz="1350" b="1" dirty="0">
                <a:solidFill>
                  <a:schemeClr val="tx2"/>
                </a:solidFill>
              </a:rPr>
              <a:t>по завершении проекта</a:t>
            </a:r>
            <a:r>
              <a:rPr lang="ru-RU" sz="1350" dirty="0">
                <a:solidFill>
                  <a:schemeClr val="tx2"/>
                </a:solidFill>
              </a:rPr>
              <a:t>.</a:t>
            </a:r>
          </a:p>
          <a:p>
            <a:pPr marL="214313" indent="-214313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В компании необходимо отладить процессы </a:t>
            </a:r>
            <a:r>
              <a:rPr lang="ru-RU" sz="1350" b="1" dirty="0">
                <a:solidFill>
                  <a:schemeClr val="tx2"/>
                </a:solidFill>
              </a:rPr>
              <a:t>обучения руководителей</a:t>
            </a:r>
            <a:r>
              <a:rPr lang="ru-RU" sz="1350" dirty="0">
                <a:solidFill>
                  <a:schemeClr val="tx2"/>
                </a:solidFill>
              </a:rPr>
              <a:t>, проводить регулярные </a:t>
            </a:r>
            <a:r>
              <a:rPr lang="ru-RU" sz="1350" b="1" dirty="0" err="1">
                <a:solidFill>
                  <a:schemeClr val="tx2"/>
                </a:solidFill>
              </a:rPr>
              <a:t>тимбилдинги</a:t>
            </a:r>
            <a:r>
              <a:rPr lang="ru-RU" sz="1350" dirty="0">
                <a:solidFill>
                  <a:schemeClr val="tx2"/>
                </a:solidFill>
              </a:rPr>
              <a:t>, создавать условия для </a:t>
            </a:r>
            <a:r>
              <a:rPr lang="ru-RU" sz="1350" b="1" dirty="0">
                <a:solidFill>
                  <a:schemeClr val="tx2"/>
                </a:solidFill>
              </a:rPr>
              <a:t>долгосрочных отношений </a:t>
            </a:r>
            <a:r>
              <a:rPr lang="ru-RU" sz="1350" dirty="0">
                <a:solidFill>
                  <a:schemeClr val="tx2"/>
                </a:solidFill>
              </a:rPr>
              <a:t>в командах проектов. </a:t>
            </a:r>
          </a:p>
          <a:p>
            <a:pPr marL="214313" indent="-214313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Пытаться </a:t>
            </a:r>
            <a:r>
              <a:rPr lang="ru-RU" sz="1350" b="1" dirty="0">
                <a:solidFill>
                  <a:schemeClr val="tx2"/>
                </a:solidFill>
              </a:rPr>
              <a:t>накапливать опыт</a:t>
            </a:r>
            <a:r>
              <a:rPr lang="ru-RU" sz="1350" dirty="0">
                <a:solidFill>
                  <a:schemeClr val="tx2"/>
                </a:solidFill>
              </a:rPr>
              <a:t>, чтобы перевести проекты в категорию «седина».</a:t>
            </a:r>
          </a:p>
          <a:p>
            <a:pPr marL="214313" indent="-214313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Если проект типа «мозги» </a:t>
            </a:r>
            <a:r>
              <a:rPr lang="ru-RU" sz="1350" b="1" dirty="0">
                <a:solidFill>
                  <a:schemeClr val="tx2"/>
                </a:solidFill>
              </a:rPr>
              <a:t>разовый</a:t>
            </a:r>
            <a:r>
              <a:rPr lang="ru-RU" sz="1350" dirty="0">
                <a:solidFill>
                  <a:schemeClr val="tx2"/>
                </a:solidFill>
              </a:rPr>
              <a:t>, то стоит отдать его на </a:t>
            </a:r>
            <a:r>
              <a:rPr lang="ru-RU" sz="1350" b="1" dirty="0">
                <a:solidFill>
                  <a:schemeClr val="tx2"/>
                </a:solidFill>
              </a:rPr>
              <a:t>аутсорсинг</a:t>
            </a:r>
            <a:r>
              <a:rPr lang="ru-RU" sz="1350" dirty="0">
                <a:solidFill>
                  <a:schemeClr val="tx2"/>
                </a:solidFill>
              </a:rPr>
              <a:t> профессиональной команде, поскольку вырастить в короткие сроки менеджера проекта и профессиональную команду вы все равно не успеете. Назначение </a:t>
            </a:r>
            <a:r>
              <a:rPr lang="ru-RU" sz="1350" b="1" dirty="0">
                <a:solidFill>
                  <a:schemeClr val="tx2"/>
                </a:solidFill>
              </a:rPr>
              <a:t>внешнего менеджера </a:t>
            </a:r>
            <a:r>
              <a:rPr lang="ru-RU" sz="1350" dirty="0">
                <a:solidFill>
                  <a:schemeClr val="tx2"/>
                </a:solidFill>
              </a:rPr>
              <a:t>проектов позволяет при хорошо составленном контракте </a:t>
            </a:r>
            <a:r>
              <a:rPr lang="ru-RU" sz="1350" b="1" dirty="0">
                <a:solidFill>
                  <a:schemeClr val="tx2"/>
                </a:solidFill>
              </a:rPr>
              <a:t>снизить давление </a:t>
            </a:r>
            <a:r>
              <a:rPr lang="ru-RU" sz="1350" dirty="0">
                <a:solidFill>
                  <a:schemeClr val="tx2"/>
                </a:solidFill>
              </a:rPr>
              <a:t>со стороны первых лиц компании.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385556" y="114477"/>
            <a:ext cx="6515100" cy="441915"/>
          </a:xfrm>
        </p:spPr>
        <p:txBody>
          <a:bodyPr>
            <a:normAutofit fontScale="90000"/>
          </a:bodyPr>
          <a:lstStyle/>
          <a:p>
            <a:r>
              <a:rPr lang="ru-RU" dirty="0"/>
              <a:t>Управление проектами типа «мозги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074" name="Picture 2" descr="https://encrypted-tbn3.gstatic.com/images?q=tbn:ANd9GcSTTKzlxlwRPRw-H44aPZbdpIOIRrzP9gZBG7fg4HQewwc_Pe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68" y="1851670"/>
            <a:ext cx="2052228" cy="135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55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1182" y="221368"/>
            <a:ext cx="6515100" cy="360906"/>
          </a:xfrm>
        </p:spPr>
        <p:txBody>
          <a:bodyPr>
            <a:normAutofit fontScale="90000"/>
          </a:bodyPr>
          <a:lstStyle/>
          <a:p>
            <a:r>
              <a:rPr lang="ru-RU" dirty="0"/>
              <a:t>Управление проектами типа «седина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1360084" y="1016124"/>
            <a:ext cx="6517295" cy="3543300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ru-RU" sz="1350" b="1" dirty="0">
                <a:solidFill>
                  <a:schemeClr val="tx2"/>
                </a:solidFill>
              </a:rPr>
              <a:t>Проекты типа «седина» — нечто среднее между «процедурой» и «мозгами». Это проекты, некоторые блоки которых типовые, а некоторые — уникальные. </a:t>
            </a:r>
          </a:p>
          <a:p>
            <a:pPr marL="0" indent="0">
              <a:buNone/>
            </a:pPr>
            <a:r>
              <a:rPr lang="ru-RU" sz="1350" dirty="0">
                <a:solidFill>
                  <a:schemeClr val="tx2"/>
                </a:solidFill>
              </a:rPr>
              <a:t>Большинство компаний стремится перевести такие проекты в категорию «процедура» и регламентировать управление ими. Типовыми блоками управляют администраторы проектов на основе регламентов, а нетиповыми — менеджеры проектов.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1" y="2787775"/>
            <a:ext cx="3333824" cy="224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27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3735" y="57835"/>
            <a:ext cx="5243232" cy="67771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Ролевая модель управления проектом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59" y="1117885"/>
            <a:ext cx="6651342" cy="361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65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Содержимое 2"/>
          <p:cNvSpPr>
            <a:spLocks noGrp="1"/>
          </p:cNvSpPr>
          <p:nvPr>
            <p:ph idx="4294967295"/>
          </p:nvPr>
        </p:nvSpPr>
        <p:spPr>
          <a:xfrm>
            <a:off x="1386571" y="981670"/>
            <a:ext cx="5345669" cy="4054673"/>
          </a:xfrm>
          <a:prstGeom prst="rect">
            <a:avLst/>
          </a:prstGeom>
        </p:spPr>
        <p:txBody>
          <a:bodyPr/>
          <a:lstStyle/>
          <a:p>
            <a:pPr>
              <a:buNone/>
              <a:defRPr/>
            </a:pPr>
            <a:r>
              <a:rPr lang="ru-RU" sz="1350" b="1" dirty="0">
                <a:solidFill>
                  <a:schemeClr val="tx2"/>
                </a:solidFill>
              </a:rPr>
              <a:t>Функциональная структура управления проектами </a:t>
            </a:r>
          </a:p>
          <a:p>
            <a:pPr>
              <a:buNone/>
              <a:defRPr/>
            </a:pPr>
            <a:r>
              <a:rPr lang="ru-RU" sz="1350" dirty="0">
                <a:solidFill>
                  <a:schemeClr val="tx2"/>
                </a:solidFill>
              </a:rPr>
              <a:t>(согласно PMI PMBOK</a:t>
            </a:r>
            <a:r>
              <a:rPr lang="ru-RU" sz="1350" baseline="30000" dirty="0">
                <a:solidFill>
                  <a:schemeClr val="tx2"/>
                </a:solidFill>
              </a:rPr>
              <a:t>®</a:t>
            </a:r>
            <a:r>
              <a:rPr lang="ru-RU" sz="1350" dirty="0">
                <a:solidFill>
                  <a:schemeClr val="tx2"/>
                </a:solidFill>
              </a:rPr>
              <a:t> )</a:t>
            </a:r>
          </a:p>
          <a:p>
            <a:pPr lvl="1" indent="-2700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Управление интеграцией</a:t>
            </a:r>
            <a:r>
              <a:rPr lang="en-US" sz="1350" dirty="0">
                <a:solidFill>
                  <a:schemeClr val="tx2"/>
                </a:solidFill>
              </a:rPr>
              <a:t> </a:t>
            </a:r>
            <a:endParaRPr lang="ru-RU" sz="1350" dirty="0">
              <a:solidFill>
                <a:schemeClr val="tx2"/>
              </a:solidFill>
            </a:endParaRPr>
          </a:p>
          <a:p>
            <a:pPr lvl="1" indent="-2700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Управление заинтересованными сторонами</a:t>
            </a:r>
          </a:p>
          <a:p>
            <a:pPr lvl="1" indent="-2700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Управление содержанием</a:t>
            </a:r>
            <a:r>
              <a:rPr lang="en-US" sz="1350" dirty="0">
                <a:solidFill>
                  <a:schemeClr val="tx2"/>
                </a:solidFill>
              </a:rPr>
              <a:t> </a:t>
            </a:r>
            <a:endParaRPr lang="ru-RU" sz="1350" dirty="0">
              <a:solidFill>
                <a:schemeClr val="tx2"/>
              </a:solidFill>
            </a:endParaRPr>
          </a:p>
          <a:p>
            <a:pPr lvl="1" indent="-2700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Управление сроками</a:t>
            </a:r>
            <a:r>
              <a:rPr lang="en-US" sz="1350" dirty="0">
                <a:solidFill>
                  <a:schemeClr val="tx2"/>
                </a:solidFill>
              </a:rPr>
              <a:t> </a:t>
            </a:r>
            <a:endParaRPr lang="ru-RU" sz="1350" dirty="0">
              <a:solidFill>
                <a:schemeClr val="tx2"/>
              </a:solidFill>
            </a:endParaRPr>
          </a:p>
          <a:p>
            <a:pPr lvl="1" indent="-2700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Управление стоимостью</a:t>
            </a:r>
            <a:r>
              <a:rPr lang="en-US" sz="1350" dirty="0">
                <a:solidFill>
                  <a:schemeClr val="tx2"/>
                </a:solidFill>
              </a:rPr>
              <a:t> </a:t>
            </a:r>
            <a:endParaRPr lang="ru-RU" sz="1350" dirty="0">
              <a:solidFill>
                <a:schemeClr val="tx2"/>
              </a:solidFill>
            </a:endParaRPr>
          </a:p>
          <a:p>
            <a:pPr lvl="1" indent="-2700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Управление качеством</a:t>
            </a:r>
            <a:r>
              <a:rPr lang="en-US" sz="1350" dirty="0">
                <a:solidFill>
                  <a:schemeClr val="tx2"/>
                </a:solidFill>
              </a:rPr>
              <a:t> </a:t>
            </a:r>
            <a:endParaRPr lang="ru-RU" sz="1350" dirty="0">
              <a:solidFill>
                <a:schemeClr val="tx2"/>
              </a:solidFill>
            </a:endParaRPr>
          </a:p>
          <a:p>
            <a:pPr lvl="1" indent="-2700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Управление персоналом </a:t>
            </a:r>
          </a:p>
          <a:p>
            <a:pPr lvl="1" indent="-2700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Управление коммуникациями</a:t>
            </a:r>
            <a:r>
              <a:rPr lang="en-US" sz="1350" dirty="0">
                <a:solidFill>
                  <a:schemeClr val="tx2"/>
                </a:solidFill>
              </a:rPr>
              <a:t> </a:t>
            </a:r>
            <a:endParaRPr lang="ru-RU" sz="1350" dirty="0">
              <a:solidFill>
                <a:schemeClr val="tx2"/>
              </a:solidFill>
            </a:endParaRPr>
          </a:p>
          <a:p>
            <a:pPr lvl="1" indent="-2700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Управление рисками</a:t>
            </a:r>
            <a:r>
              <a:rPr lang="en-US" sz="1350" dirty="0">
                <a:solidFill>
                  <a:schemeClr val="tx2"/>
                </a:solidFill>
              </a:rPr>
              <a:t> </a:t>
            </a:r>
            <a:endParaRPr lang="ru-RU" sz="1350" dirty="0">
              <a:solidFill>
                <a:schemeClr val="tx2"/>
              </a:solidFill>
            </a:endParaRPr>
          </a:p>
          <a:p>
            <a:pPr lvl="1" indent="-2700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Управление закупками</a:t>
            </a:r>
            <a:r>
              <a:rPr lang="en-US" sz="1350" dirty="0">
                <a:solidFill>
                  <a:schemeClr val="tx2"/>
                </a:solidFill>
              </a:rPr>
              <a:t> </a:t>
            </a:r>
            <a:endParaRPr lang="ru-RU" sz="1350" dirty="0">
              <a:solidFill>
                <a:schemeClr val="tx2"/>
              </a:solidFill>
            </a:endParaRPr>
          </a:p>
        </p:txBody>
      </p:sp>
      <p:pic>
        <p:nvPicPr>
          <p:cNvPr id="240645" name="Picture 5" descr="D:\PM\PM Expert\Олимпиада студентов-фармацевтов\Картинки\1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6261" y="2548533"/>
            <a:ext cx="1125141" cy="11251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40644" name="Picture 4" descr="D:\PM\PM Expert\Олимпиада студентов-фармацевтов\Картинки\367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5610" y="3732610"/>
            <a:ext cx="928688" cy="9286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40647" name="Picture 7" descr="D:\PM\PM Expert\Олимпиада студентов-фармацевтов\Картинки\68336338_1293308823_4914ac6bcc9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1403" y="3163015"/>
            <a:ext cx="1303735" cy="8715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40649" name="Picture 9" descr="D:\PM\PM Expert\Олимпиада студентов-фармацевтов\Картинки\COWA_differenc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8166" y="2303860"/>
            <a:ext cx="1553766" cy="9798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40650" name="Picture 10" descr="D:\PM\PM Expert\Олимпиада студентов-фармацевтов\Картинки\dos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40079" y="3876675"/>
            <a:ext cx="1532334" cy="11596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40651" name="Picture 11" descr="D:\PM\PM Expert\ТНК-ВР\Курс по СРР\Фото\Кубик рубик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54687" y="1630561"/>
            <a:ext cx="1125140" cy="9179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40646" name="Picture 6" descr="D:\PM\PM Expert\Олимпиада студентов-фармацевтов\Картинки\896485-300x20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93656" y="2303860"/>
            <a:ext cx="1339454" cy="8929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40648" name="Picture 8" descr="D:\PM\PM Expert\Олимпиада студентов-фармацевтов\Картинки\1294551303_pics_09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56916" y="3000971"/>
            <a:ext cx="1089422" cy="11084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40643" name="Picture 3" descr="D:\PM\PM Expert\Олимпиада студентов-фармацевтов\Картинки\0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79270" y="3857625"/>
            <a:ext cx="1178719" cy="11787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331238" y="217666"/>
            <a:ext cx="6515100" cy="36830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dirty="0" smtClean="0"/>
              <a:t>Области знаний проектного управления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715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40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40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40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4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40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40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40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40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40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464448" y="993228"/>
            <a:ext cx="3375446" cy="3665483"/>
          </a:xfrm>
        </p:spPr>
        <p:txBody>
          <a:bodyPr>
            <a:normAutofit fontScale="92500"/>
          </a:bodyPr>
          <a:lstStyle/>
          <a:p>
            <a:pPr lvl="0">
              <a:spcBef>
                <a:spcPct val="50000"/>
              </a:spcBef>
              <a:defRPr/>
            </a:pPr>
            <a:r>
              <a:rPr lang="ru-RU" sz="1350" dirty="0">
                <a:solidFill>
                  <a:schemeClr val="tx2"/>
                </a:solidFill>
              </a:rPr>
              <a:t>Возможно использование любой нотации (</a:t>
            </a:r>
            <a:r>
              <a:rPr lang="en-US" sz="1350" dirty="0">
                <a:solidFill>
                  <a:schemeClr val="tx2"/>
                </a:solidFill>
              </a:rPr>
              <a:t>IDEF, BPMN, EPC,</a:t>
            </a:r>
            <a:r>
              <a:rPr lang="ru-RU" sz="1350" dirty="0">
                <a:solidFill>
                  <a:schemeClr val="tx2"/>
                </a:solidFill>
              </a:rPr>
              <a:t> др.)</a:t>
            </a:r>
          </a:p>
          <a:p>
            <a:pPr lvl="0">
              <a:spcBef>
                <a:spcPct val="50000"/>
              </a:spcBef>
              <a:defRPr/>
            </a:pPr>
            <a:r>
              <a:rPr lang="ru-RU" sz="1350" dirty="0">
                <a:solidFill>
                  <a:schemeClr val="tx2"/>
                </a:solidFill>
              </a:rPr>
              <a:t>На диаграмме должны быть отражены:</a:t>
            </a:r>
          </a:p>
          <a:p>
            <a:pPr lvl="1">
              <a:spcBef>
                <a:spcPts val="675"/>
              </a:spcBef>
              <a:defRPr/>
            </a:pPr>
            <a:r>
              <a:rPr lang="ru-RU" sz="1350" dirty="0">
                <a:solidFill>
                  <a:schemeClr val="tx2"/>
                </a:solidFill>
              </a:rPr>
              <a:t>Точки начала и конца процесса</a:t>
            </a:r>
          </a:p>
          <a:p>
            <a:pPr lvl="1">
              <a:spcBef>
                <a:spcPts val="675"/>
              </a:spcBef>
              <a:defRPr/>
            </a:pPr>
            <a:r>
              <a:rPr lang="ru-RU" sz="1350" dirty="0">
                <a:solidFill>
                  <a:schemeClr val="tx2"/>
                </a:solidFill>
              </a:rPr>
              <a:t>Участники процесса</a:t>
            </a:r>
          </a:p>
          <a:p>
            <a:pPr lvl="1">
              <a:spcBef>
                <a:spcPts val="675"/>
              </a:spcBef>
              <a:defRPr/>
            </a:pPr>
            <a:r>
              <a:rPr lang="ru-RU" sz="1350" dirty="0">
                <a:solidFill>
                  <a:schemeClr val="tx2"/>
                </a:solidFill>
              </a:rPr>
              <a:t>Шаги процесса </a:t>
            </a:r>
          </a:p>
          <a:p>
            <a:pPr lvl="1">
              <a:spcBef>
                <a:spcPts val="675"/>
              </a:spcBef>
              <a:defRPr/>
            </a:pPr>
            <a:r>
              <a:rPr lang="ru-RU" sz="1350" dirty="0">
                <a:solidFill>
                  <a:schemeClr val="tx2"/>
                </a:solidFill>
              </a:rPr>
              <a:t>Точки принятия решений</a:t>
            </a:r>
          </a:p>
          <a:p>
            <a:pPr lvl="1">
              <a:spcBef>
                <a:spcPts val="675"/>
              </a:spcBef>
              <a:defRPr/>
            </a:pPr>
            <a:r>
              <a:rPr lang="ru-RU" sz="1350" dirty="0">
                <a:solidFill>
                  <a:schemeClr val="tx2"/>
                </a:solidFill>
              </a:rPr>
              <a:t>Документы, формируемые в ходе процесса</a:t>
            </a:r>
          </a:p>
          <a:p>
            <a:pPr lvl="1">
              <a:spcBef>
                <a:spcPts val="675"/>
              </a:spcBef>
              <a:defRPr/>
            </a:pPr>
            <a:r>
              <a:rPr lang="ru-RU" sz="1350" dirty="0">
                <a:solidFill>
                  <a:schemeClr val="tx2"/>
                </a:solidFill>
              </a:rPr>
              <a:t>Ссылки на связанные процессы или </a:t>
            </a:r>
            <a:r>
              <a:rPr lang="ru-RU" sz="1350" dirty="0" err="1">
                <a:solidFill>
                  <a:schemeClr val="tx2"/>
                </a:solidFill>
              </a:rPr>
              <a:t>подпроцессы</a:t>
            </a:r>
            <a:endParaRPr lang="ru-RU" sz="1350" dirty="0">
              <a:solidFill>
                <a:schemeClr val="tx2"/>
              </a:solidFill>
            </a:endParaRPr>
          </a:p>
          <a:p>
            <a:pPr marL="83344">
              <a:spcBef>
                <a:spcPct val="50000"/>
              </a:spcBef>
              <a:buSzPct val="75000"/>
            </a:pPr>
            <a:r>
              <a:rPr lang="ru-RU" sz="1350" dirty="0">
                <a:solidFill>
                  <a:schemeClr val="tx2"/>
                </a:solidFill>
              </a:rPr>
              <a:t>Диаграмма должна быть читаемой!</a:t>
            </a:r>
          </a:p>
        </p:txBody>
      </p:sp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04637" y="114477"/>
            <a:ext cx="4559291" cy="63384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>Графическое представление процесса</a:t>
            </a: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7050" y="857238"/>
            <a:ext cx="2895627" cy="385765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6353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Пример описания процесса инициации</a:t>
            </a:r>
            <a:endParaRPr lang="ru-RU" dirty="0" smtClean="0"/>
          </a:p>
        </p:txBody>
      </p:sp>
      <p:sp>
        <p:nvSpPr>
          <p:cNvPr id="15370" name="Text Box 3"/>
          <p:cNvSpPr txBox="1">
            <a:spLocks noChangeArrowheads="1"/>
          </p:cNvSpPr>
          <p:nvPr/>
        </p:nvSpPr>
        <p:spPr bwMode="auto">
          <a:xfrm>
            <a:off x="1548073" y="33338"/>
            <a:ext cx="4860131" cy="161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3500" tIns="8100" rIns="13500" bIns="8100"/>
          <a:lstStyle/>
          <a:p>
            <a:r>
              <a:rPr lang="ru-RU" sz="900">
                <a:solidFill>
                  <a:schemeClr val="bg2"/>
                </a:solidFill>
                <a:latin typeface="+mj-lt"/>
              </a:rPr>
              <a:t>ПРАКТИЧЕСКИЙ ПРИМЕР МЕТОДОЛОГИИ</a:t>
            </a:r>
          </a:p>
        </p:txBody>
      </p:sp>
      <p:sp>
        <p:nvSpPr>
          <p:cNvPr id="15371" name="Line 4"/>
          <p:cNvSpPr>
            <a:spLocks noChangeShapeType="1"/>
          </p:cNvSpPr>
          <p:nvPr/>
        </p:nvSpPr>
        <p:spPr bwMode="auto">
          <a:xfrm>
            <a:off x="1493658" y="195263"/>
            <a:ext cx="37800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1601392" y="914400"/>
          <a:ext cx="5992415" cy="331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367" name="Visio" r:id="rId4" imgW="5098999" imgH="2820314" progId="">
                  <p:embed/>
                </p:oleObj>
              </mc:Choice>
              <mc:Fallback>
                <p:oleObj name="Visio" r:id="rId4" imgW="5098999" imgH="28203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392" y="914400"/>
                        <a:ext cx="5992415" cy="331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372" name="Group 6"/>
          <p:cNvGrpSpPr>
            <a:grpSpLocks/>
          </p:cNvGrpSpPr>
          <p:nvPr/>
        </p:nvGrpSpPr>
        <p:grpSpPr bwMode="auto">
          <a:xfrm>
            <a:off x="1601392" y="4341799"/>
            <a:ext cx="3812381" cy="282179"/>
            <a:chOff x="385" y="3791"/>
            <a:chExt cx="3202" cy="237"/>
          </a:xfrm>
        </p:grpSpPr>
        <p:graphicFrame>
          <p:nvGraphicFramePr>
            <p:cNvPr id="15363" name="Object 3"/>
            <p:cNvGraphicFramePr>
              <a:graphicFrameLocks noChangeAspect="1"/>
            </p:cNvGraphicFramePr>
            <p:nvPr/>
          </p:nvGraphicFramePr>
          <p:xfrm>
            <a:off x="385" y="3791"/>
            <a:ext cx="362" cy="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1368" name="Visio" r:id="rId6" imgW="583692" imgH="382219" progId="">
                    <p:embed/>
                  </p:oleObj>
                </mc:Choice>
                <mc:Fallback>
                  <p:oleObj name="Visio" r:id="rId6" imgW="583692" imgH="38221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" y="3791"/>
                          <a:ext cx="362" cy="2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364" name="Object 4"/>
            <p:cNvGraphicFramePr>
              <a:graphicFrameLocks noChangeAspect="1"/>
            </p:cNvGraphicFramePr>
            <p:nvPr/>
          </p:nvGraphicFramePr>
          <p:xfrm>
            <a:off x="2017" y="3820"/>
            <a:ext cx="181" cy="1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1369" name="Visio" r:id="rId8" imgW="125273" imgH="123139" progId="">
                    <p:embed/>
                  </p:oleObj>
                </mc:Choice>
                <mc:Fallback>
                  <p:oleObj name="Visio" r:id="rId8" imgW="125273" imgH="12313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7" y="3820"/>
                          <a:ext cx="181" cy="1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365" name="Object 5"/>
            <p:cNvGraphicFramePr>
              <a:graphicFrameLocks noChangeAspect="1"/>
            </p:cNvGraphicFramePr>
            <p:nvPr/>
          </p:nvGraphicFramePr>
          <p:xfrm>
            <a:off x="2244" y="3804"/>
            <a:ext cx="1343" cy="2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1370" name="Visio" r:id="rId10" imgW="1643177" imgH="274930" progId="">
                    <p:embed/>
                  </p:oleObj>
                </mc:Choice>
                <mc:Fallback>
                  <p:oleObj name="Visio" r:id="rId10" imgW="1643177" imgH="27493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4" y="3804"/>
                          <a:ext cx="1343" cy="2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366" name="Object 6"/>
            <p:cNvGraphicFramePr>
              <a:graphicFrameLocks noChangeAspect="1"/>
            </p:cNvGraphicFramePr>
            <p:nvPr/>
          </p:nvGraphicFramePr>
          <p:xfrm>
            <a:off x="793" y="3823"/>
            <a:ext cx="1035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1371" name="Visio" r:id="rId12" imgW="1643177" imgH="274930" progId="">
                    <p:embed/>
                  </p:oleObj>
                </mc:Choice>
                <mc:Fallback>
                  <p:oleObj name="Visio" r:id="rId12" imgW="1643177" imgH="27493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3" y="3823"/>
                          <a:ext cx="1035" cy="1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30686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3" name="Rectangle 3"/>
          <p:cNvSpPr>
            <a:spLocks noGrp="1" noChangeArrowheads="1"/>
          </p:cNvSpPr>
          <p:nvPr>
            <p:ph idx="1"/>
          </p:nvPr>
        </p:nvSpPr>
        <p:spPr>
          <a:xfrm>
            <a:off x="1331640" y="1275606"/>
            <a:ext cx="4286280" cy="2739652"/>
          </a:xfrm>
        </p:spPr>
        <p:txBody>
          <a:bodyPr/>
          <a:lstStyle/>
          <a:p>
            <a:pPr marL="214313" indent="-214313">
              <a:spcBef>
                <a:spcPts val="2250"/>
              </a:spcBef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Легко создавать документ, если есть стандартные разделы</a:t>
            </a:r>
          </a:p>
          <a:p>
            <a:pPr marL="214313" indent="-214313">
              <a:spcBef>
                <a:spcPts val="2250"/>
              </a:spcBef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Легко управлять содержанием документа – можно</a:t>
            </a:r>
            <a:r>
              <a:rPr lang="en-US" sz="1350" dirty="0">
                <a:solidFill>
                  <a:schemeClr val="tx2"/>
                </a:solidFill>
              </a:rPr>
              <a:t> </a:t>
            </a:r>
            <a:r>
              <a:rPr lang="ru-RU" sz="1350" dirty="0">
                <a:solidFill>
                  <a:schemeClr val="tx2"/>
                </a:solidFill>
              </a:rPr>
              <a:t>определить, какие разделы обязательны, какие зависят от типа проекта</a:t>
            </a:r>
          </a:p>
          <a:p>
            <a:pPr marL="214313" indent="-214313">
              <a:spcBef>
                <a:spcPts val="2250"/>
              </a:spcBef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Легко искать информацию – структура документа знакома</a:t>
            </a:r>
          </a:p>
          <a:p>
            <a:pPr marL="214313" indent="-214313">
              <a:spcBef>
                <a:spcPts val="2250"/>
              </a:spcBef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Легко хранить в архиве</a:t>
            </a:r>
          </a:p>
        </p:txBody>
      </p:sp>
      <p:sp>
        <p:nvSpPr>
          <p:cNvPr id="114692" name="Rectangle 2"/>
          <p:cNvSpPr>
            <a:spLocks noGrp="1" noChangeArrowheads="1"/>
          </p:cNvSpPr>
          <p:nvPr>
            <p:ph type="title"/>
          </p:nvPr>
        </p:nvSpPr>
        <p:spPr>
          <a:xfrm>
            <a:off x="1315686" y="87474"/>
            <a:ext cx="6523677" cy="63384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> Шаблон – стандартная структура для всех документов одного типа</a:t>
            </a:r>
          </a:p>
        </p:txBody>
      </p:sp>
      <p:pic>
        <p:nvPicPr>
          <p:cNvPr id="11469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734421"/>
            <a:ext cx="1835944" cy="163234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143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1593056" y="3799870"/>
            <a:ext cx="6172200" cy="117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</a:rPr>
              <a:t>   </a:t>
            </a:r>
            <a:r>
              <a:rPr lang="ru-RU" altLang="ru-RU" sz="1500" dirty="0">
                <a:solidFill>
                  <a:schemeClr val="tx2"/>
                </a:solidFill>
              </a:rPr>
              <a:t>«Вес документации по проекту разработки самолета Боинг-747» ПРЕВЫСИЛ !!! вес самого самолета»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1350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500" dirty="0" err="1">
                <a:solidFill>
                  <a:schemeClr val="accent1"/>
                </a:solidFill>
              </a:rPr>
              <a:t>Дж.Фокс</a:t>
            </a:r>
            <a:r>
              <a:rPr lang="ru-RU" altLang="ru-RU" sz="1500" dirty="0">
                <a:solidFill>
                  <a:schemeClr val="accent1"/>
                </a:solidFill>
              </a:rPr>
              <a:t> "Программное обеспечение и его разработка".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78744" y="951570"/>
            <a:ext cx="6048375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500" b="1" dirty="0">
                <a:solidFill>
                  <a:schemeClr val="tx2"/>
                </a:solidFill>
                <a:latin typeface="+mn-lt"/>
              </a:rPr>
              <a:t>О возможном объеме документации…</a:t>
            </a:r>
            <a:endParaRPr lang="en-US" altLang="ru-RU" sz="15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Picture 2" descr="http://t1.gstatic.com/images?q=tbn:ANd9GcT9jCuZF93D6nlF__gv4d-a4VoDblih2iRLU7-L-TmbPWNuZFz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138" y="1545692"/>
            <a:ext cx="2750037" cy="20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1409870" y="189308"/>
            <a:ext cx="5899182" cy="425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Документы проекта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932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mtClean="0"/>
              <a:t>Шаблоны документов для разного типа проектов</a:t>
            </a:r>
          </a:p>
        </p:txBody>
      </p:sp>
      <p:sp>
        <p:nvSpPr>
          <p:cNvPr id="115717" name="Text Box 6"/>
          <p:cNvSpPr txBox="1">
            <a:spLocks noChangeArrowheads="1"/>
          </p:cNvSpPr>
          <p:nvPr/>
        </p:nvSpPr>
        <p:spPr bwMode="auto">
          <a:xfrm>
            <a:off x="1331119" y="902494"/>
            <a:ext cx="1835944" cy="307181"/>
          </a:xfrm>
          <a:prstGeom prst="rect">
            <a:avLst/>
          </a:prstGeom>
          <a:ln>
            <a:solidFill>
              <a:schemeClr val="bg2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2"/>
                </a:solidFill>
              </a:rPr>
              <a:t>Малый проект</a:t>
            </a:r>
          </a:p>
        </p:txBody>
      </p:sp>
      <p:sp>
        <p:nvSpPr>
          <p:cNvPr id="115718" name="Text Box 9"/>
          <p:cNvSpPr txBox="1">
            <a:spLocks noChangeArrowheads="1"/>
          </p:cNvSpPr>
          <p:nvPr/>
        </p:nvSpPr>
        <p:spPr bwMode="auto">
          <a:xfrm>
            <a:off x="3438525" y="913210"/>
            <a:ext cx="1944291" cy="30718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2"/>
                </a:solidFill>
              </a:rPr>
              <a:t>Средний проект</a:t>
            </a:r>
          </a:p>
        </p:txBody>
      </p:sp>
      <p:sp>
        <p:nvSpPr>
          <p:cNvPr id="115719" name="Text Box 12"/>
          <p:cNvSpPr txBox="1">
            <a:spLocks noChangeArrowheads="1"/>
          </p:cNvSpPr>
          <p:nvPr/>
        </p:nvSpPr>
        <p:spPr bwMode="auto">
          <a:xfrm>
            <a:off x="5653088" y="914401"/>
            <a:ext cx="1835944" cy="30718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2"/>
                </a:solidFill>
              </a:rPr>
              <a:t>Большой проект</a:t>
            </a:r>
          </a:p>
        </p:txBody>
      </p:sp>
      <p:sp>
        <p:nvSpPr>
          <p:cNvPr id="115720" name="AutoShape 13"/>
          <p:cNvSpPr>
            <a:spLocks noChangeArrowheads="1"/>
          </p:cNvSpPr>
          <p:nvPr/>
        </p:nvSpPr>
        <p:spPr bwMode="auto">
          <a:xfrm>
            <a:off x="1277541" y="1329929"/>
            <a:ext cx="270272" cy="377428"/>
          </a:xfrm>
          <a:prstGeom prst="flowChartMultidocument">
            <a:avLst/>
          </a:prstGeom>
          <a:ln>
            <a:solidFill>
              <a:schemeClr val="bg2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21" name="AutoShape 14"/>
          <p:cNvSpPr>
            <a:spLocks noChangeArrowheads="1"/>
          </p:cNvSpPr>
          <p:nvPr/>
        </p:nvSpPr>
        <p:spPr bwMode="auto">
          <a:xfrm>
            <a:off x="1277542" y="1707357"/>
            <a:ext cx="269081" cy="378619"/>
          </a:xfrm>
          <a:prstGeom prst="flowChartMultidocument">
            <a:avLst/>
          </a:prstGeom>
          <a:ln>
            <a:solidFill>
              <a:schemeClr val="bg2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22" name="Text Box 15"/>
          <p:cNvSpPr txBox="1">
            <a:spLocks noChangeArrowheads="1"/>
          </p:cNvSpPr>
          <p:nvPr/>
        </p:nvSpPr>
        <p:spPr bwMode="auto">
          <a:xfrm>
            <a:off x="1601391" y="1401367"/>
            <a:ext cx="1295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Устав проекта</a:t>
            </a:r>
          </a:p>
        </p:txBody>
      </p:sp>
      <p:sp>
        <p:nvSpPr>
          <p:cNvPr id="115723" name="Text Box 16"/>
          <p:cNvSpPr txBox="1">
            <a:spLocks noChangeArrowheads="1"/>
          </p:cNvSpPr>
          <p:nvPr/>
        </p:nvSpPr>
        <p:spPr bwMode="auto">
          <a:xfrm>
            <a:off x="1601392" y="1778794"/>
            <a:ext cx="17823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Описание содержания</a:t>
            </a:r>
          </a:p>
        </p:txBody>
      </p:sp>
      <p:sp>
        <p:nvSpPr>
          <p:cNvPr id="115724" name="AutoShape 17"/>
          <p:cNvSpPr>
            <a:spLocks noChangeArrowheads="1"/>
          </p:cNvSpPr>
          <p:nvPr/>
        </p:nvSpPr>
        <p:spPr bwMode="auto">
          <a:xfrm>
            <a:off x="1277542" y="2085975"/>
            <a:ext cx="269081" cy="378619"/>
          </a:xfrm>
          <a:prstGeom prst="flowChartMultidocument">
            <a:avLst/>
          </a:prstGeom>
          <a:ln>
            <a:solidFill>
              <a:schemeClr val="bg2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25" name="Text Box 18"/>
          <p:cNvSpPr txBox="1">
            <a:spLocks noChangeArrowheads="1"/>
          </p:cNvSpPr>
          <p:nvPr/>
        </p:nvSpPr>
        <p:spPr bwMode="auto">
          <a:xfrm>
            <a:off x="1601391" y="2139554"/>
            <a:ext cx="15120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План управления</a:t>
            </a:r>
          </a:p>
        </p:txBody>
      </p:sp>
      <p:sp>
        <p:nvSpPr>
          <p:cNvPr id="115726" name="AutoShape 19"/>
          <p:cNvSpPr>
            <a:spLocks noChangeArrowheads="1"/>
          </p:cNvSpPr>
          <p:nvPr/>
        </p:nvSpPr>
        <p:spPr bwMode="auto">
          <a:xfrm>
            <a:off x="1277542" y="2463404"/>
            <a:ext cx="269081" cy="378619"/>
          </a:xfrm>
          <a:prstGeom prst="flowChartMultidocument">
            <a:avLst/>
          </a:prstGeom>
          <a:ln>
            <a:solidFill>
              <a:schemeClr val="bg2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27" name="Text Box 20"/>
          <p:cNvSpPr txBox="1">
            <a:spLocks noChangeArrowheads="1"/>
          </p:cNvSpPr>
          <p:nvPr/>
        </p:nvSpPr>
        <p:spPr bwMode="auto">
          <a:xfrm>
            <a:off x="1601391" y="2516982"/>
            <a:ext cx="13501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Отчет о статусе</a:t>
            </a:r>
          </a:p>
        </p:txBody>
      </p:sp>
      <p:sp>
        <p:nvSpPr>
          <p:cNvPr id="115728" name="AutoShape 21"/>
          <p:cNvSpPr>
            <a:spLocks noChangeArrowheads="1"/>
          </p:cNvSpPr>
          <p:nvPr/>
        </p:nvSpPr>
        <p:spPr bwMode="auto">
          <a:xfrm>
            <a:off x="1277542" y="2842023"/>
            <a:ext cx="269081" cy="378619"/>
          </a:xfrm>
          <a:prstGeom prst="flowChartMultidocument">
            <a:avLst/>
          </a:prstGeom>
          <a:ln>
            <a:solidFill>
              <a:schemeClr val="bg2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29" name="Text Box 22"/>
          <p:cNvSpPr txBox="1">
            <a:spLocks noChangeArrowheads="1"/>
          </p:cNvSpPr>
          <p:nvPr/>
        </p:nvSpPr>
        <p:spPr bwMode="auto">
          <a:xfrm>
            <a:off x="1601391" y="2896792"/>
            <a:ext cx="15120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Финальный отчет</a:t>
            </a:r>
          </a:p>
        </p:txBody>
      </p:sp>
      <p:sp>
        <p:nvSpPr>
          <p:cNvPr id="115730" name="AutoShape 23"/>
          <p:cNvSpPr>
            <a:spLocks noChangeArrowheads="1"/>
          </p:cNvSpPr>
          <p:nvPr/>
        </p:nvSpPr>
        <p:spPr bwMode="auto">
          <a:xfrm>
            <a:off x="3492103" y="1383506"/>
            <a:ext cx="270272" cy="37742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31" name="AutoShape 24"/>
          <p:cNvSpPr>
            <a:spLocks noChangeArrowheads="1"/>
          </p:cNvSpPr>
          <p:nvPr/>
        </p:nvSpPr>
        <p:spPr bwMode="auto">
          <a:xfrm>
            <a:off x="3492104" y="1762125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32" name="Text Box 25"/>
          <p:cNvSpPr txBox="1">
            <a:spLocks noChangeArrowheads="1"/>
          </p:cNvSpPr>
          <p:nvPr/>
        </p:nvSpPr>
        <p:spPr bwMode="auto">
          <a:xfrm>
            <a:off x="3762375" y="1454944"/>
            <a:ext cx="1295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Устав проекта</a:t>
            </a:r>
          </a:p>
        </p:txBody>
      </p:sp>
      <p:sp>
        <p:nvSpPr>
          <p:cNvPr id="115733" name="Text Box 26"/>
          <p:cNvSpPr txBox="1">
            <a:spLocks noChangeArrowheads="1"/>
          </p:cNvSpPr>
          <p:nvPr/>
        </p:nvSpPr>
        <p:spPr bwMode="auto">
          <a:xfrm>
            <a:off x="3762375" y="1815704"/>
            <a:ext cx="17811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Описание содержания</a:t>
            </a:r>
          </a:p>
        </p:txBody>
      </p:sp>
      <p:sp>
        <p:nvSpPr>
          <p:cNvPr id="115734" name="AutoShape 27"/>
          <p:cNvSpPr>
            <a:spLocks noChangeArrowheads="1"/>
          </p:cNvSpPr>
          <p:nvPr/>
        </p:nvSpPr>
        <p:spPr bwMode="auto">
          <a:xfrm>
            <a:off x="3492104" y="2139554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35" name="Text Box 28"/>
          <p:cNvSpPr txBox="1">
            <a:spLocks noChangeArrowheads="1"/>
          </p:cNvSpPr>
          <p:nvPr/>
        </p:nvSpPr>
        <p:spPr bwMode="auto">
          <a:xfrm>
            <a:off x="3762375" y="2193132"/>
            <a:ext cx="15120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План управления</a:t>
            </a:r>
          </a:p>
        </p:txBody>
      </p:sp>
      <p:sp>
        <p:nvSpPr>
          <p:cNvPr id="115736" name="AutoShape 29"/>
          <p:cNvSpPr>
            <a:spLocks noChangeArrowheads="1"/>
          </p:cNvSpPr>
          <p:nvPr/>
        </p:nvSpPr>
        <p:spPr bwMode="auto">
          <a:xfrm>
            <a:off x="3492104" y="2518173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37" name="Text Box 30"/>
          <p:cNvSpPr txBox="1">
            <a:spLocks noChangeArrowheads="1"/>
          </p:cNvSpPr>
          <p:nvPr/>
        </p:nvSpPr>
        <p:spPr bwMode="auto">
          <a:xfrm>
            <a:off x="3762376" y="2589610"/>
            <a:ext cx="17275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Запрос на изменение</a:t>
            </a:r>
          </a:p>
        </p:txBody>
      </p:sp>
      <p:sp>
        <p:nvSpPr>
          <p:cNvPr id="115738" name="AutoShape 31"/>
          <p:cNvSpPr>
            <a:spLocks noChangeArrowheads="1"/>
          </p:cNvSpPr>
          <p:nvPr/>
        </p:nvSpPr>
        <p:spPr bwMode="auto">
          <a:xfrm>
            <a:off x="3492104" y="2895600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39" name="Text Box 32"/>
          <p:cNvSpPr txBox="1">
            <a:spLocks noChangeArrowheads="1"/>
          </p:cNvSpPr>
          <p:nvPr/>
        </p:nvSpPr>
        <p:spPr bwMode="auto">
          <a:xfrm>
            <a:off x="3762375" y="2967038"/>
            <a:ext cx="17823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Отчет о статусе</a:t>
            </a:r>
          </a:p>
        </p:txBody>
      </p:sp>
      <p:sp>
        <p:nvSpPr>
          <p:cNvPr id="115740" name="AutoShape 33"/>
          <p:cNvSpPr>
            <a:spLocks noChangeArrowheads="1"/>
          </p:cNvSpPr>
          <p:nvPr/>
        </p:nvSpPr>
        <p:spPr bwMode="auto">
          <a:xfrm>
            <a:off x="3492104" y="3274219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41" name="Text Box 34"/>
          <p:cNvSpPr txBox="1">
            <a:spLocks noChangeArrowheads="1"/>
          </p:cNvSpPr>
          <p:nvPr/>
        </p:nvSpPr>
        <p:spPr bwMode="auto">
          <a:xfrm>
            <a:off x="3762375" y="3345657"/>
            <a:ext cx="16740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Протокол совещания</a:t>
            </a:r>
          </a:p>
        </p:txBody>
      </p:sp>
      <p:sp>
        <p:nvSpPr>
          <p:cNvPr id="115742" name="AutoShape 35"/>
          <p:cNvSpPr>
            <a:spLocks noChangeArrowheads="1"/>
          </p:cNvSpPr>
          <p:nvPr/>
        </p:nvSpPr>
        <p:spPr bwMode="auto">
          <a:xfrm>
            <a:off x="3492104" y="3651648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43" name="Text Box 36"/>
          <p:cNvSpPr txBox="1">
            <a:spLocks noChangeArrowheads="1"/>
          </p:cNvSpPr>
          <p:nvPr/>
        </p:nvSpPr>
        <p:spPr bwMode="auto">
          <a:xfrm>
            <a:off x="3762375" y="3706417"/>
            <a:ext cx="1458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Финальный отчет</a:t>
            </a:r>
          </a:p>
        </p:txBody>
      </p:sp>
      <p:sp>
        <p:nvSpPr>
          <p:cNvPr id="115744" name="AutoShape 37"/>
          <p:cNvSpPr>
            <a:spLocks noChangeArrowheads="1"/>
          </p:cNvSpPr>
          <p:nvPr/>
        </p:nvSpPr>
        <p:spPr bwMode="auto">
          <a:xfrm>
            <a:off x="5651897" y="1329929"/>
            <a:ext cx="270272" cy="377428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45" name="AutoShape 38"/>
          <p:cNvSpPr>
            <a:spLocks noChangeArrowheads="1"/>
          </p:cNvSpPr>
          <p:nvPr/>
        </p:nvSpPr>
        <p:spPr bwMode="auto">
          <a:xfrm>
            <a:off x="5651898" y="1708548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46" name="Text Box 39"/>
          <p:cNvSpPr txBox="1">
            <a:spLocks noChangeArrowheads="1"/>
          </p:cNvSpPr>
          <p:nvPr/>
        </p:nvSpPr>
        <p:spPr bwMode="auto">
          <a:xfrm>
            <a:off x="5922169" y="1401367"/>
            <a:ext cx="17275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Концепция проекта</a:t>
            </a:r>
          </a:p>
        </p:txBody>
      </p:sp>
      <p:sp>
        <p:nvSpPr>
          <p:cNvPr id="115747" name="Text Box 40"/>
          <p:cNvSpPr txBox="1">
            <a:spLocks noChangeArrowheads="1"/>
          </p:cNvSpPr>
          <p:nvPr/>
        </p:nvSpPr>
        <p:spPr bwMode="auto">
          <a:xfrm>
            <a:off x="5922169" y="1778794"/>
            <a:ext cx="16204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Устав проекта</a:t>
            </a:r>
          </a:p>
        </p:txBody>
      </p:sp>
      <p:sp>
        <p:nvSpPr>
          <p:cNvPr id="115748" name="AutoShape 41"/>
          <p:cNvSpPr>
            <a:spLocks noChangeArrowheads="1"/>
          </p:cNvSpPr>
          <p:nvPr/>
        </p:nvSpPr>
        <p:spPr bwMode="auto">
          <a:xfrm>
            <a:off x="5651898" y="2085975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49" name="Text Box 42"/>
          <p:cNvSpPr txBox="1">
            <a:spLocks noChangeArrowheads="1"/>
          </p:cNvSpPr>
          <p:nvPr/>
        </p:nvSpPr>
        <p:spPr bwMode="auto">
          <a:xfrm>
            <a:off x="5922169" y="2085976"/>
            <a:ext cx="18359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Описание содержания</a:t>
            </a:r>
          </a:p>
        </p:txBody>
      </p:sp>
      <p:sp>
        <p:nvSpPr>
          <p:cNvPr id="115750" name="AutoShape 43"/>
          <p:cNvSpPr>
            <a:spLocks noChangeArrowheads="1"/>
          </p:cNvSpPr>
          <p:nvPr/>
        </p:nvSpPr>
        <p:spPr bwMode="auto">
          <a:xfrm>
            <a:off x="5651898" y="2464594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51" name="Text Box 44"/>
          <p:cNvSpPr txBox="1">
            <a:spLocks noChangeArrowheads="1"/>
          </p:cNvSpPr>
          <p:nvPr/>
        </p:nvSpPr>
        <p:spPr bwMode="auto">
          <a:xfrm>
            <a:off x="5922169" y="2464594"/>
            <a:ext cx="18907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План управления</a:t>
            </a:r>
          </a:p>
        </p:txBody>
      </p:sp>
      <p:sp>
        <p:nvSpPr>
          <p:cNvPr id="115752" name="AutoShape 45"/>
          <p:cNvSpPr>
            <a:spLocks noChangeArrowheads="1"/>
          </p:cNvSpPr>
          <p:nvPr/>
        </p:nvSpPr>
        <p:spPr bwMode="auto">
          <a:xfrm>
            <a:off x="5651898" y="2842023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53" name="Text Box 46"/>
          <p:cNvSpPr txBox="1">
            <a:spLocks noChangeArrowheads="1"/>
          </p:cNvSpPr>
          <p:nvPr/>
        </p:nvSpPr>
        <p:spPr bwMode="auto">
          <a:xfrm>
            <a:off x="5922169" y="2895601"/>
            <a:ext cx="20788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Ресурсное распоряжение</a:t>
            </a:r>
          </a:p>
        </p:txBody>
      </p:sp>
      <p:sp>
        <p:nvSpPr>
          <p:cNvPr id="115754" name="AutoShape 47"/>
          <p:cNvSpPr>
            <a:spLocks noChangeArrowheads="1"/>
          </p:cNvSpPr>
          <p:nvPr/>
        </p:nvSpPr>
        <p:spPr bwMode="auto">
          <a:xfrm>
            <a:off x="5651898" y="3220641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55" name="Text Box 48"/>
          <p:cNvSpPr txBox="1">
            <a:spLocks noChangeArrowheads="1"/>
          </p:cNvSpPr>
          <p:nvPr/>
        </p:nvSpPr>
        <p:spPr bwMode="auto">
          <a:xfrm>
            <a:off x="5922169" y="3274219"/>
            <a:ext cx="17275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Отчет о статусе</a:t>
            </a:r>
          </a:p>
        </p:txBody>
      </p:sp>
      <p:sp>
        <p:nvSpPr>
          <p:cNvPr id="115756" name="AutoShape 49"/>
          <p:cNvSpPr>
            <a:spLocks noChangeArrowheads="1"/>
          </p:cNvSpPr>
          <p:nvPr/>
        </p:nvSpPr>
        <p:spPr bwMode="auto">
          <a:xfrm>
            <a:off x="5651898" y="3598069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57" name="Text Box 50"/>
          <p:cNvSpPr txBox="1">
            <a:spLocks noChangeArrowheads="1"/>
          </p:cNvSpPr>
          <p:nvPr/>
        </p:nvSpPr>
        <p:spPr bwMode="auto">
          <a:xfrm>
            <a:off x="5922169" y="3651648"/>
            <a:ext cx="17275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Запрос на изменение</a:t>
            </a:r>
          </a:p>
        </p:txBody>
      </p:sp>
      <p:sp>
        <p:nvSpPr>
          <p:cNvPr id="115758" name="AutoShape 51"/>
          <p:cNvSpPr>
            <a:spLocks noChangeArrowheads="1"/>
          </p:cNvSpPr>
          <p:nvPr/>
        </p:nvSpPr>
        <p:spPr bwMode="auto">
          <a:xfrm>
            <a:off x="5651898" y="3975498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59" name="Text Box 52"/>
          <p:cNvSpPr txBox="1">
            <a:spLocks noChangeArrowheads="1"/>
          </p:cNvSpPr>
          <p:nvPr/>
        </p:nvSpPr>
        <p:spPr bwMode="auto">
          <a:xfrm>
            <a:off x="5922169" y="4030267"/>
            <a:ext cx="17823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Журнал изменений</a:t>
            </a:r>
          </a:p>
        </p:txBody>
      </p:sp>
      <p:sp>
        <p:nvSpPr>
          <p:cNvPr id="115760" name="AutoShape 53"/>
          <p:cNvSpPr>
            <a:spLocks noChangeArrowheads="1"/>
          </p:cNvSpPr>
          <p:nvPr/>
        </p:nvSpPr>
        <p:spPr bwMode="auto">
          <a:xfrm>
            <a:off x="5651898" y="4354116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61" name="Text Box 54"/>
          <p:cNvSpPr txBox="1">
            <a:spLocks noChangeArrowheads="1"/>
          </p:cNvSpPr>
          <p:nvPr/>
        </p:nvSpPr>
        <p:spPr bwMode="auto">
          <a:xfrm>
            <a:off x="5922169" y="4462463"/>
            <a:ext cx="18371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Финальный отчет</a:t>
            </a:r>
          </a:p>
        </p:txBody>
      </p:sp>
      <p:sp>
        <p:nvSpPr>
          <p:cNvPr id="115762" name="Line 55"/>
          <p:cNvSpPr>
            <a:spLocks noChangeShapeType="1"/>
          </p:cNvSpPr>
          <p:nvPr/>
        </p:nvSpPr>
        <p:spPr bwMode="auto">
          <a:xfrm>
            <a:off x="3330179" y="789385"/>
            <a:ext cx="0" cy="3996928"/>
          </a:xfrm>
          <a:prstGeom prst="line">
            <a:avLst/>
          </a:prstGeom>
          <a:noFill/>
          <a:ln w="12700" cap="rnd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>
            <a:spAutoFit/>
          </a:bodyPr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63" name="Line 56"/>
          <p:cNvSpPr>
            <a:spLocks noChangeShapeType="1"/>
          </p:cNvSpPr>
          <p:nvPr/>
        </p:nvSpPr>
        <p:spPr bwMode="auto">
          <a:xfrm>
            <a:off x="5511404" y="789385"/>
            <a:ext cx="0" cy="3996928"/>
          </a:xfrm>
          <a:prstGeom prst="line">
            <a:avLst/>
          </a:prstGeom>
          <a:noFill/>
          <a:ln w="12700" cap="rnd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>
            <a:spAutoFit/>
          </a:bodyPr>
          <a:lstStyle/>
          <a:p>
            <a:endParaRPr lang="ru-RU" sz="135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38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41480"/>
            <a:ext cx="6515100" cy="628650"/>
          </a:xfrm>
        </p:spPr>
        <p:txBody>
          <a:bodyPr>
            <a:noAutofit/>
          </a:bodyPr>
          <a:lstStyle/>
          <a:p>
            <a:r>
              <a:rPr lang="ru-RU" dirty="0" smtClean="0"/>
              <a:t>Модели оценки зрелости проектного управления</a:t>
            </a: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232538" y="951570"/>
            <a:ext cx="4589861" cy="4340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725"/>
              </a:spcBef>
            </a:pPr>
            <a:r>
              <a:rPr lang="ru-RU" sz="1200" dirty="0">
                <a:solidFill>
                  <a:schemeClr val="tx2"/>
                </a:solidFill>
              </a:rPr>
              <a:t>CMMI ориентирована на область проектирования</a:t>
            </a:r>
            <a:br>
              <a:rPr lang="ru-RU" sz="1200" dirty="0">
                <a:solidFill>
                  <a:schemeClr val="tx2"/>
                </a:solidFill>
              </a:rPr>
            </a:br>
            <a:r>
              <a:rPr lang="ru-RU" sz="1200" dirty="0">
                <a:solidFill>
                  <a:schemeClr val="tx2"/>
                </a:solidFill>
              </a:rPr>
              <a:t>и разработки программных систем</a:t>
            </a:r>
            <a:r>
              <a:rPr lang="en-US" sz="1200" dirty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90000"/>
              </a:lnSpc>
              <a:spcBef>
                <a:spcPts val="1725"/>
              </a:spcBef>
            </a:pPr>
            <a:r>
              <a:rPr lang="en-US" sz="1200" dirty="0">
                <a:solidFill>
                  <a:schemeClr val="tx2"/>
                </a:solidFill>
              </a:rPr>
              <a:t>Project FRAMEWORK </a:t>
            </a:r>
            <a:r>
              <a:rPr lang="ru-RU" sz="1200" dirty="0">
                <a:solidFill>
                  <a:schemeClr val="tx2"/>
                </a:solidFill>
              </a:rPr>
              <a:t>– для каждого уровня зрелости устанавливает цели и показывает пути, которыми они могут достигнуты. Основана на </a:t>
            </a:r>
            <a:r>
              <a:rPr lang="en-US" sz="1200" dirty="0">
                <a:solidFill>
                  <a:schemeClr val="tx2"/>
                </a:solidFill>
              </a:rPr>
              <a:t>PMI PMBOK.</a:t>
            </a:r>
          </a:p>
          <a:p>
            <a:pPr>
              <a:lnSpc>
                <a:spcPct val="90000"/>
              </a:lnSpc>
              <a:spcBef>
                <a:spcPts val="1725"/>
              </a:spcBef>
            </a:pPr>
            <a:r>
              <a:rPr lang="en-US" sz="1200" dirty="0">
                <a:solidFill>
                  <a:schemeClr val="tx2"/>
                </a:solidFill>
              </a:rPr>
              <a:t>Berkeley PM Maturity Model – </a:t>
            </a:r>
            <a:r>
              <a:rPr lang="ru-RU" sz="1200" dirty="0">
                <a:solidFill>
                  <a:schemeClr val="tx2"/>
                </a:solidFill>
              </a:rPr>
              <a:t>оценивает 8 областей знаний, делает акцент на рекомендациях для перехода с уровня на уровень</a:t>
            </a:r>
            <a:r>
              <a:rPr lang="en-US" sz="1200" dirty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90000"/>
              </a:lnSpc>
              <a:spcBef>
                <a:spcPts val="1725"/>
              </a:spcBef>
            </a:pPr>
            <a:r>
              <a:rPr lang="en-US" sz="1200" dirty="0">
                <a:solidFill>
                  <a:schemeClr val="tx2"/>
                </a:solidFill>
              </a:rPr>
              <a:t>Project Management Maturity Model 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Гарольда </a:t>
            </a:r>
            <a:r>
              <a:rPr lang="ru-RU" sz="1200" dirty="0" err="1">
                <a:solidFill>
                  <a:schemeClr val="tx2"/>
                </a:solidFill>
              </a:rPr>
              <a:t>Керцнера</a:t>
            </a:r>
            <a:r>
              <a:rPr lang="ru-RU" sz="1200" dirty="0">
                <a:solidFill>
                  <a:schemeClr val="tx2"/>
                </a:solidFill>
              </a:rPr>
              <a:t> - описывает 5 уровней, содержит тесты, акцент на стратегическом управлении проектами для достижения устойчивых конкурентных преимуществ бизнеса</a:t>
            </a:r>
            <a:r>
              <a:rPr lang="en-US" sz="1200" dirty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90000"/>
              </a:lnSpc>
              <a:spcBef>
                <a:spcPts val="1725"/>
              </a:spcBef>
            </a:pPr>
            <a:r>
              <a:rPr lang="ru-RU" sz="1200" dirty="0">
                <a:solidFill>
                  <a:schemeClr val="tx2"/>
                </a:solidFill>
              </a:rPr>
              <a:t>PMMM позволяет измерять уровень зрелости и показывает перспективу для перехода на более высокие уровни. Основана на PMI PMBOK</a:t>
            </a:r>
            <a:r>
              <a:rPr lang="en-US" sz="1200" dirty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90000"/>
              </a:lnSpc>
              <a:spcBef>
                <a:spcPts val="1725"/>
              </a:spcBef>
            </a:pPr>
            <a:r>
              <a:rPr lang="en-US" sz="1200" dirty="0">
                <a:solidFill>
                  <a:schemeClr val="tx2"/>
                </a:solidFill>
              </a:rPr>
              <a:t>OPM3 </a:t>
            </a:r>
            <a:r>
              <a:rPr lang="ru-RU" sz="1200" dirty="0">
                <a:solidFill>
                  <a:schemeClr val="tx2"/>
                </a:solidFill>
              </a:rPr>
              <a:t>основана на сравнении с практиками наиболее зрелых компаний (нет в явном виде установленных уровней зрелости).</a:t>
            </a:r>
          </a:p>
        </p:txBody>
      </p:sp>
      <p:pic>
        <p:nvPicPr>
          <p:cNvPr id="28" name="Picture 8" descr="esi-i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60898" y="1507593"/>
            <a:ext cx="592931" cy="51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9" descr="pm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2659"/>
          <a:stretch>
            <a:fillRect/>
          </a:stretch>
        </p:blipFill>
        <p:spPr bwMode="auto">
          <a:xfrm>
            <a:off x="1560898" y="3738824"/>
            <a:ext cx="1296590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0" descr="berkeley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60898" y="2263639"/>
            <a:ext cx="1188244" cy="36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11"/>
          <p:cNvGrpSpPr>
            <a:grpSpLocks/>
          </p:cNvGrpSpPr>
          <p:nvPr/>
        </p:nvGrpSpPr>
        <p:grpSpPr bwMode="auto">
          <a:xfrm>
            <a:off x="1560898" y="967049"/>
            <a:ext cx="1015603" cy="478631"/>
            <a:chOff x="460" y="754"/>
            <a:chExt cx="716" cy="338"/>
          </a:xfrm>
        </p:grpSpPr>
        <p:pic>
          <p:nvPicPr>
            <p:cNvPr id="32" name="Picture 12" descr="SEIlog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8" y="754"/>
              <a:ext cx="42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460" y="799"/>
              <a:ext cx="312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dirty="0">
                  <a:solidFill>
                    <a:srgbClr val="00518E"/>
                  </a:solidFill>
                  <a:latin typeface="Tahoma" pitchFamily="34" charset="0"/>
                </a:rPr>
                <a:t>SEI</a:t>
              </a:r>
              <a:endParaRPr lang="ru-RU" sz="1350" dirty="0">
                <a:solidFill>
                  <a:srgbClr val="00518E"/>
                </a:solidFill>
                <a:latin typeface="Tahoma" pitchFamily="34" charset="0"/>
              </a:endParaRPr>
            </a:p>
          </p:txBody>
        </p:sp>
      </p:grpSp>
      <p:pic>
        <p:nvPicPr>
          <p:cNvPr id="3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60898" y="4406764"/>
            <a:ext cx="950119" cy="2333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5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60898" y="2911339"/>
            <a:ext cx="521494" cy="542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cxnSp>
        <p:nvCxnSpPr>
          <p:cNvPr id="38" name="Прямая соединительная линия 37"/>
          <p:cNvCxnSpPr/>
          <p:nvPr/>
        </p:nvCxnSpPr>
        <p:spPr>
          <a:xfrm>
            <a:off x="1464447" y="1432586"/>
            <a:ext cx="6268685" cy="119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1464447" y="2129106"/>
            <a:ext cx="6268685" cy="119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1464447" y="2666082"/>
            <a:ext cx="6268685" cy="119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1464447" y="3523338"/>
            <a:ext cx="6268685" cy="119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1464447" y="4272246"/>
            <a:ext cx="6268685" cy="119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74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1485900" y="33338"/>
            <a:ext cx="6172200" cy="857250"/>
          </a:xfrm>
        </p:spPr>
        <p:txBody>
          <a:bodyPr/>
          <a:lstStyle/>
          <a:p>
            <a:pPr eaLnBrk="1" hangingPunct="1"/>
            <a:r>
              <a:rPr lang="ru-RU" i="1" dirty="0" smtClean="0">
                <a:solidFill>
                  <a:srgbClr val="121B44"/>
                </a:solidFill>
                <a:latin typeface="Arial Black" pitchFamily="34" charset="0"/>
              </a:rPr>
              <a:t>           </a:t>
            </a:r>
            <a:r>
              <a:rPr lang="ru-RU" dirty="0" smtClean="0">
                <a:solidFill>
                  <a:srgbClr val="121B44"/>
                </a:solidFill>
                <a:latin typeface="+mj-lt"/>
              </a:rPr>
              <a:t>Что такое проект?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818085" y="897732"/>
            <a:ext cx="5400675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500" dirty="0"/>
              <a:t>Любая </a:t>
            </a:r>
            <a:r>
              <a:rPr lang="ru-RU" sz="1500" dirty="0">
                <a:solidFill>
                  <a:srgbClr val="FF0000"/>
                </a:solidFill>
              </a:rPr>
              <a:t>бизнес деятельность</a:t>
            </a:r>
            <a:r>
              <a:rPr lang="ru-RU" sz="1500" dirty="0"/>
              <a:t> состоит из: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текущих </a:t>
            </a:r>
            <a:r>
              <a:rPr lang="ru-RU" sz="1500" dirty="0">
                <a:solidFill>
                  <a:srgbClr val="FF0000"/>
                </a:solidFill>
              </a:rPr>
              <a:t>операций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 dirty="0">
                <a:solidFill>
                  <a:srgbClr val="FF0000"/>
                </a:solidFill>
              </a:rPr>
              <a:t>проектов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сочетания операций и проектов</a:t>
            </a:r>
          </a:p>
          <a:p>
            <a:pPr>
              <a:spcBef>
                <a:spcPct val="50000"/>
              </a:spcBef>
            </a:pPr>
            <a:endParaRPr lang="ru-RU" sz="1500" dirty="0"/>
          </a:p>
          <a:p>
            <a:pPr>
              <a:spcBef>
                <a:spcPct val="50000"/>
              </a:spcBef>
            </a:pPr>
            <a:r>
              <a:rPr lang="ru-RU" sz="1500" dirty="0"/>
              <a:t>И проекты, и операции 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осуществляются людьми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стеснены ограниченными ресурсами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планируются, организуются, координируются и контролируются (4 функции менеджмента)</a:t>
            </a:r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095586"/>
            <a:ext cx="2779062" cy="212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31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1369314" y="303498"/>
            <a:ext cx="6515100" cy="3069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Модель зрелости </a:t>
            </a:r>
            <a:r>
              <a:rPr lang="ru-RU" dirty="0" err="1" smtClean="0"/>
              <a:t>Керцнера</a:t>
            </a:r>
            <a:endParaRPr lang="ru-RU" dirty="0" smtClean="0"/>
          </a:p>
        </p:txBody>
      </p:sp>
      <p:pic>
        <p:nvPicPr>
          <p:cNvPr id="8198" name="Picture 9" descr="hkportra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8025" y="1128193"/>
            <a:ext cx="1004888" cy="1296590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3" name="Right Arrow 12"/>
          <p:cNvSpPr/>
          <p:nvPr/>
        </p:nvSpPr>
        <p:spPr bwMode="auto">
          <a:xfrm rot="19607840">
            <a:off x="4602856" y="1464077"/>
            <a:ext cx="1512168" cy="594066"/>
          </a:xfrm>
          <a:prstGeom prst="rightArrow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2"/>
                </a:solidFill>
              </a:rPr>
              <a:t>Улучшение процессов</a:t>
            </a:r>
          </a:p>
        </p:txBody>
      </p:sp>
      <p:sp>
        <p:nvSpPr>
          <p:cNvPr id="12" name="Right Arrow 11"/>
          <p:cNvSpPr/>
          <p:nvPr/>
        </p:nvSpPr>
        <p:spPr bwMode="auto">
          <a:xfrm rot="19607840">
            <a:off x="3446248" y="2202483"/>
            <a:ext cx="1512168" cy="594066"/>
          </a:xfrm>
          <a:prstGeom prst="rightArrow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2"/>
                </a:solidFill>
              </a:rPr>
              <a:t>Управление процессами</a:t>
            </a:r>
          </a:p>
        </p:txBody>
      </p:sp>
      <p:sp>
        <p:nvSpPr>
          <p:cNvPr id="11" name="Right Arrow 10"/>
          <p:cNvSpPr/>
          <p:nvPr/>
        </p:nvSpPr>
        <p:spPr bwMode="auto">
          <a:xfrm rot="19607840">
            <a:off x="2290457" y="2959352"/>
            <a:ext cx="1512168" cy="594066"/>
          </a:xfrm>
          <a:prstGeom prst="rightArrow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2"/>
                </a:solidFill>
              </a:rPr>
              <a:t>Определение процессов</a:t>
            </a:r>
          </a:p>
        </p:txBody>
      </p:sp>
      <p:sp>
        <p:nvSpPr>
          <p:cNvPr id="10" name="Right Arrow 9"/>
          <p:cNvSpPr/>
          <p:nvPr/>
        </p:nvSpPr>
        <p:spPr bwMode="auto">
          <a:xfrm rot="19607840">
            <a:off x="1154527" y="3708584"/>
            <a:ext cx="1512168" cy="594066"/>
          </a:xfrm>
          <a:prstGeom prst="rightArrow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2"/>
                </a:solidFill>
              </a:rPr>
              <a:t>Базовые знания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627784" y="3585516"/>
            <a:ext cx="1512168" cy="459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“</a:t>
            </a:r>
            <a:r>
              <a:rPr lang="ru-RU" sz="1350" dirty="0">
                <a:solidFill>
                  <a:schemeClr val="tx2"/>
                </a:solidFill>
              </a:rPr>
              <a:t>Общие процессы</a:t>
            </a:r>
            <a:r>
              <a:rPr lang="en-US" sz="1350" dirty="0">
                <a:solidFill>
                  <a:schemeClr val="tx2"/>
                </a:solidFill>
              </a:rPr>
              <a:t>”</a:t>
            </a:r>
            <a:endParaRPr lang="ru-RU" sz="135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707904" y="2884044"/>
            <a:ext cx="1512168" cy="459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“</a:t>
            </a:r>
            <a:r>
              <a:rPr lang="ru-RU" sz="1350" dirty="0">
                <a:solidFill>
                  <a:schemeClr val="tx2"/>
                </a:solidFill>
              </a:rPr>
              <a:t>Единая методология</a:t>
            </a:r>
            <a:r>
              <a:rPr lang="en-US" sz="1350" dirty="0">
                <a:solidFill>
                  <a:schemeClr val="tx2"/>
                </a:solidFill>
              </a:rPr>
              <a:t>”</a:t>
            </a:r>
            <a:endParaRPr lang="ru-RU" sz="135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896036" y="2100300"/>
            <a:ext cx="1512168" cy="459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“</a:t>
            </a:r>
            <a:r>
              <a:rPr lang="ru-RU" sz="1350" dirty="0">
                <a:solidFill>
                  <a:schemeClr val="tx2"/>
                </a:solidFill>
              </a:rPr>
              <a:t>Перенятие опыта</a:t>
            </a:r>
            <a:r>
              <a:rPr lang="en-US" sz="1350" dirty="0">
                <a:solidFill>
                  <a:schemeClr val="tx2"/>
                </a:solidFill>
              </a:rPr>
              <a:t>”</a:t>
            </a:r>
            <a:endParaRPr lang="ru-RU" sz="135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030162" y="1164515"/>
            <a:ext cx="1512168" cy="459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“</a:t>
            </a:r>
            <a:r>
              <a:rPr lang="ru-RU" sz="1350" dirty="0">
                <a:solidFill>
                  <a:schemeClr val="tx2"/>
                </a:solidFill>
              </a:rPr>
              <a:t>Постоянное улучшение</a:t>
            </a:r>
            <a:r>
              <a:rPr lang="en-US" sz="1350" dirty="0">
                <a:solidFill>
                  <a:schemeClr val="tx2"/>
                </a:solidFill>
              </a:rPr>
              <a:t>”</a:t>
            </a:r>
            <a:endParaRPr lang="ru-RU" sz="135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491121" y="4335797"/>
            <a:ext cx="1512168" cy="459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“</a:t>
            </a:r>
            <a:r>
              <a:rPr lang="ru-RU" sz="1350" dirty="0">
                <a:solidFill>
                  <a:schemeClr val="tx2"/>
                </a:solidFill>
              </a:rPr>
              <a:t>Общий язык</a:t>
            </a:r>
            <a:r>
              <a:rPr lang="en-US" sz="1350" dirty="0">
                <a:solidFill>
                  <a:schemeClr val="tx2"/>
                </a:solidFill>
              </a:rPr>
              <a:t>”</a:t>
            </a:r>
            <a:endParaRPr lang="ru-RU" sz="1350" dirty="0">
              <a:solidFill>
                <a:schemeClr val="tx2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256759" y="1560242"/>
            <a:ext cx="2109755" cy="1815362"/>
            <a:chOff x="5485011" y="1916834"/>
            <a:chExt cx="2813007" cy="2420483"/>
          </a:xfrm>
        </p:grpSpPr>
        <p:sp>
          <p:nvSpPr>
            <p:cNvPr id="16" name="Bent-Up Arrow 15"/>
            <p:cNvSpPr/>
            <p:nvPr/>
          </p:nvSpPr>
          <p:spPr bwMode="auto">
            <a:xfrm rot="16200000" flipH="1">
              <a:off x="6256900" y="2296199"/>
              <a:ext cx="1269229" cy="2813007"/>
            </a:xfrm>
            <a:prstGeom prst="bentUpArrow">
              <a:avLst>
                <a:gd name="adj1" fmla="val 21168"/>
                <a:gd name="adj2" fmla="val 25000"/>
                <a:gd name="adj3" fmla="val 25000"/>
              </a:avLst>
            </a:prstGeom>
            <a:solidFill>
              <a:schemeClr val="dk1">
                <a:tint val="50000"/>
                <a:satMod val="300000"/>
              </a:schemeClr>
            </a:solidFill>
            <a:ln>
              <a:noFill/>
              <a:headEnd/>
              <a:tailEnd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50">
                <a:solidFill>
                  <a:schemeClr val="tx2"/>
                </a:solidFill>
              </a:endParaRPr>
            </a:p>
          </p:txBody>
        </p:sp>
        <p:sp>
          <p:nvSpPr>
            <p:cNvPr id="4" name="Bent-Up Arrow 3"/>
            <p:cNvSpPr/>
            <p:nvPr/>
          </p:nvSpPr>
          <p:spPr bwMode="auto">
            <a:xfrm rot="16200000" flipH="1">
              <a:off x="7003143" y="2005972"/>
              <a:ext cx="1384012" cy="1205736"/>
            </a:xfrm>
            <a:prstGeom prst="bentUpArrow">
              <a:avLst>
                <a:gd name="adj1" fmla="val 22580"/>
                <a:gd name="adj2" fmla="val 25000"/>
                <a:gd name="adj3" fmla="val 25000"/>
              </a:avLst>
            </a:prstGeom>
            <a:gradFill flip="none" rotWithShape="1">
              <a:gsLst>
                <a:gs pos="0">
                  <a:schemeClr val="dk1">
                    <a:tint val="50000"/>
                    <a:satMod val="30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0"/>
              <a:tileRect/>
            </a:gradFill>
            <a:ln>
              <a:noFill/>
              <a:headEnd/>
              <a:tailEnd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5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64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1" grpId="0" animBg="1"/>
      <p:bldP spid="10" grpId="0" animBg="1"/>
      <p:bldP spid="6" grpId="0" animBg="1"/>
      <p:bldP spid="7" grpId="0" animBg="1"/>
      <p:bldP spid="8" grpId="0" animBg="1"/>
      <p:bldP spid="9" grpId="0" animBg="1"/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2"/>
          <p:cNvSpPr>
            <a:spLocks noGrp="1" noChangeArrowheads="1"/>
          </p:cNvSpPr>
          <p:nvPr>
            <p:ph type="title"/>
          </p:nvPr>
        </p:nvSpPr>
        <p:spPr>
          <a:xfrm>
            <a:off x="1304925" y="168483"/>
            <a:ext cx="5886450" cy="40504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>Результаты оценки зрелости организации (пример)	</a:t>
            </a:r>
          </a:p>
        </p:txBody>
      </p:sp>
      <p:pic>
        <p:nvPicPr>
          <p:cNvPr id="9216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05063" y="958416"/>
            <a:ext cx="4307681" cy="857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216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09737" y="2061028"/>
            <a:ext cx="2538413" cy="15359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2167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743"/>
          <a:stretch>
            <a:fillRect/>
          </a:stretch>
        </p:blipFill>
        <p:spPr bwMode="auto">
          <a:xfrm>
            <a:off x="5057775" y="1961778"/>
            <a:ext cx="2282429" cy="158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2168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39466" y="3489852"/>
            <a:ext cx="6129338" cy="13918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169" name="Rectangle 7"/>
          <p:cNvSpPr>
            <a:spLocks noChangeArrowheads="1"/>
          </p:cNvSpPr>
          <p:nvPr/>
        </p:nvSpPr>
        <p:spPr bwMode="auto">
          <a:xfrm>
            <a:off x="1735931" y="1206639"/>
            <a:ext cx="5644754" cy="300082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350"/>
          </a:p>
        </p:txBody>
      </p:sp>
      <p:sp>
        <p:nvSpPr>
          <p:cNvPr id="92170" name="Text Box 8"/>
          <p:cNvSpPr txBox="1">
            <a:spLocks noChangeArrowheads="1"/>
          </p:cNvSpPr>
          <p:nvPr/>
        </p:nvSpPr>
        <p:spPr bwMode="auto">
          <a:xfrm>
            <a:off x="1817694" y="951571"/>
            <a:ext cx="268022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chemeClr val="tx2"/>
                </a:solidFill>
                <a:latin typeface="Verdana" pitchFamily="34" charset="0"/>
              </a:rPr>
              <a:t>Ι</a:t>
            </a:r>
          </a:p>
        </p:txBody>
      </p:sp>
      <p:sp>
        <p:nvSpPr>
          <p:cNvPr id="92171" name="Rectangle 9"/>
          <p:cNvSpPr>
            <a:spLocks noChangeArrowheads="1"/>
          </p:cNvSpPr>
          <p:nvPr/>
        </p:nvSpPr>
        <p:spPr bwMode="auto">
          <a:xfrm>
            <a:off x="5004197" y="2529256"/>
            <a:ext cx="2376488" cy="300082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350"/>
          </a:p>
        </p:txBody>
      </p:sp>
      <p:sp>
        <p:nvSpPr>
          <p:cNvPr id="92172" name="Rectangle 10"/>
          <p:cNvSpPr>
            <a:spLocks noChangeArrowheads="1"/>
          </p:cNvSpPr>
          <p:nvPr/>
        </p:nvSpPr>
        <p:spPr bwMode="auto">
          <a:xfrm>
            <a:off x="1763316" y="2529256"/>
            <a:ext cx="2376488" cy="300082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350"/>
          </a:p>
        </p:txBody>
      </p:sp>
      <p:sp>
        <p:nvSpPr>
          <p:cNvPr id="92173" name="Text Box 11"/>
          <p:cNvSpPr txBox="1">
            <a:spLocks noChangeArrowheads="1"/>
          </p:cNvSpPr>
          <p:nvPr/>
        </p:nvSpPr>
        <p:spPr bwMode="auto">
          <a:xfrm>
            <a:off x="1763316" y="1884857"/>
            <a:ext cx="35137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chemeClr val="tx2"/>
                </a:solidFill>
                <a:latin typeface="Verdana" pitchFamily="34" charset="0"/>
              </a:rPr>
              <a:t>ΙΙ</a:t>
            </a:r>
          </a:p>
        </p:txBody>
      </p:sp>
      <p:sp>
        <p:nvSpPr>
          <p:cNvPr id="92174" name="Text Box 12"/>
          <p:cNvSpPr txBox="1">
            <a:spLocks noChangeArrowheads="1"/>
          </p:cNvSpPr>
          <p:nvPr/>
        </p:nvSpPr>
        <p:spPr bwMode="auto">
          <a:xfrm>
            <a:off x="5057775" y="1884857"/>
            <a:ext cx="43473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200" b="1">
                <a:solidFill>
                  <a:schemeClr val="tx2"/>
                </a:solidFill>
                <a:latin typeface="Verdana" pitchFamily="34" charset="0"/>
              </a:rPr>
              <a:t>ΙΙΙ</a:t>
            </a:r>
          </a:p>
        </p:txBody>
      </p:sp>
      <p:sp>
        <p:nvSpPr>
          <p:cNvPr id="92175" name="Rectangle 13"/>
          <p:cNvSpPr>
            <a:spLocks noChangeArrowheads="1"/>
          </p:cNvSpPr>
          <p:nvPr/>
        </p:nvSpPr>
        <p:spPr bwMode="auto">
          <a:xfrm>
            <a:off x="1331119" y="4041961"/>
            <a:ext cx="6427235" cy="300082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endParaRPr lang="ru-RU" sz="1350"/>
          </a:p>
        </p:txBody>
      </p:sp>
      <p:sp>
        <p:nvSpPr>
          <p:cNvPr id="92176" name="Text Box 14"/>
          <p:cNvSpPr txBox="1">
            <a:spLocks noChangeArrowheads="1"/>
          </p:cNvSpPr>
          <p:nvPr/>
        </p:nvSpPr>
        <p:spPr bwMode="auto">
          <a:xfrm>
            <a:off x="1348978" y="3505967"/>
            <a:ext cx="385042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Ι</a:t>
            </a:r>
            <a:r>
              <a:rPr lang="en-US" sz="1200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7392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7127" y="249492"/>
            <a:ext cx="6515100" cy="352286"/>
          </a:xfrm>
        </p:spPr>
        <p:txBody>
          <a:bodyPr>
            <a:normAutofit fontScale="90000"/>
          </a:bodyPr>
          <a:lstStyle/>
          <a:p>
            <a:r>
              <a:rPr lang="ru-RU" dirty="0"/>
              <a:t>Выбор типа методологии</a:t>
            </a:r>
          </a:p>
        </p:txBody>
      </p:sp>
      <p:pic>
        <p:nvPicPr>
          <p:cNvPr id="78438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25167" y="997759"/>
            <a:ext cx="6487715" cy="3717131"/>
          </a:xfrm>
          <a:prstGeom prst="rect">
            <a:avLst/>
          </a:prstGeom>
          <a:noFill/>
        </p:spPr>
      </p:pic>
      <p:sp>
        <p:nvSpPr>
          <p:cNvPr id="784388" name="Text Box 4"/>
          <p:cNvSpPr txBox="1">
            <a:spLocks noChangeArrowheads="1"/>
          </p:cNvSpPr>
          <p:nvPr/>
        </p:nvSpPr>
        <p:spPr bwMode="auto">
          <a:xfrm>
            <a:off x="4070751" y="3543858"/>
            <a:ext cx="1750800" cy="253916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050" b="1" dirty="0"/>
              <a:t>Длительность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42107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Rectangle 3"/>
          <p:cNvSpPr>
            <a:spLocks noGrp="1" noChangeArrowheads="1"/>
          </p:cNvSpPr>
          <p:nvPr>
            <p:ph idx="1"/>
          </p:nvPr>
        </p:nvSpPr>
        <p:spPr>
          <a:xfrm>
            <a:off x="3167844" y="987574"/>
            <a:ext cx="5221910" cy="3522739"/>
          </a:xfrm>
        </p:spPr>
        <p:txBody>
          <a:bodyPr>
            <a:noAutofit/>
          </a:bodyPr>
          <a:lstStyle/>
          <a:p>
            <a:pPr marL="285750" indent="-285750">
              <a:lnSpc>
                <a:spcPct val="125000"/>
              </a:lnSpc>
              <a:spcBef>
                <a:spcPct val="25000"/>
              </a:spcBef>
              <a:buFont typeface="Wingdings" pitchFamily="2" charset="2"/>
              <a:buAutoNum type="arabicPeriod"/>
            </a:pPr>
            <a:r>
              <a:rPr lang="ru-RU" sz="1600" dirty="0">
                <a:solidFill>
                  <a:schemeClr val="tx2"/>
                </a:solidFill>
              </a:rPr>
              <a:t>Добивайтесь понимания</a:t>
            </a:r>
          </a:p>
          <a:p>
            <a:pPr marL="285750" indent="-285750">
              <a:lnSpc>
                <a:spcPct val="125000"/>
              </a:lnSpc>
              <a:spcBef>
                <a:spcPct val="25000"/>
              </a:spcBef>
              <a:buFont typeface="Wingdings" pitchFamily="2" charset="2"/>
              <a:buAutoNum type="arabicPeriod"/>
            </a:pPr>
            <a:r>
              <a:rPr lang="ru-RU" sz="1600" dirty="0">
                <a:solidFill>
                  <a:schemeClr val="tx2"/>
                </a:solidFill>
              </a:rPr>
              <a:t>Держите всех в курсе дел</a:t>
            </a:r>
          </a:p>
          <a:p>
            <a:pPr marL="285750" indent="-285750">
              <a:lnSpc>
                <a:spcPct val="125000"/>
              </a:lnSpc>
              <a:spcBef>
                <a:spcPct val="25000"/>
              </a:spcBef>
              <a:buFont typeface="Wingdings" pitchFamily="2" charset="2"/>
              <a:buAutoNum type="arabicPeriod"/>
            </a:pPr>
            <a:r>
              <a:rPr lang="ru-RU" sz="1600" dirty="0">
                <a:solidFill>
                  <a:schemeClr val="tx2"/>
                </a:solidFill>
              </a:rPr>
              <a:t>Добивайтесь всеобщей поддержки</a:t>
            </a:r>
          </a:p>
          <a:p>
            <a:pPr marL="285750" indent="-285750">
              <a:lnSpc>
                <a:spcPct val="125000"/>
              </a:lnSpc>
              <a:spcBef>
                <a:spcPct val="25000"/>
              </a:spcBef>
              <a:buFont typeface="Wingdings" pitchFamily="2" charset="2"/>
              <a:buAutoNum type="arabicPeriod"/>
            </a:pPr>
            <a:r>
              <a:rPr lang="ru-RU" sz="1600" dirty="0">
                <a:solidFill>
                  <a:schemeClr val="tx2"/>
                </a:solidFill>
              </a:rPr>
              <a:t>Ориентируйтесь на ценности бизнеса</a:t>
            </a:r>
          </a:p>
          <a:p>
            <a:pPr marL="285750" indent="-285750">
              <a:lnSpc>
                <a:spcPct val="125000"/>
              </a:lnSpc>
              <a:spcBef>
                <a:spcPct val="25000"/>
              </a:spcBef>
              <a:buFont typeface="Wingdings" pitchFamily="2" charset="2"/>
              <a:buAutoNum type="arabicPeriod"/>
            </a:pPr>
            <a:r>
              <a:rPr lang="ru-RU" sz="1600" dirty="0">
                <a:solidFill>
                  <a:schemeClr val="tx2"/>
                </a:solidFill>
              </a:rPr>
              <a:t>Поддерживайте руководителей проектов</a:t>
            </a:r>
          </a:p>
          <a:p>
            <a:pPr marL="285750" indent="-285750">
              <a:lnSpc>
                <a:spcPct val="125000"/>
              </a:lnSpc>
              <a:spcBef>
                <a:spcPct val="25000"/>
              </a:spcBef>
              <a:buFont typeface="Wingdings" pitchFamily="2" charset="2"/>
              <a:buAutoNum type="arabicPeriod"/>
            </a:pPr>
            <a:r>
              <a:rPr lang="ru-RU" sz="1600" dirty="0">
                <a:solidFill>
                  <a:schemeClr val="tx2"/>
                </a:solidFill>
              </a:rPr>
              <a:t>Вникайте в проблемы бизнеса</a:t>
            </a:r>
          </a:p>
          <a:p>
            <a:pPr marL="285750" indent="-285750">
              <a:lnSpc>
                <a:spcPct val="125000"/>
              </a:lnSpc>
              <a:spcBef>
                <a:spcPct val="25000"/>
              </a:spcBef>
              <a:buFont typeface="Wingdings" pitchFamily="2" charset="2"/>
              <a:buAutoNum type="arabicPeriod"/>
            </a:pPr>
            <a:r>
              <a:rPr lang="ru-RU" sz="1600" dirty="0">
                <a:solidFill>
                  <a:schemeClr val="tx2"/>
                </a:solidFill>
              </a:rPr>
              <a:t>Проводите «</a:t>
            </a:r>
            <a:r>
              <a:rPr lang="ru-RU" sz="1600" dirty="0" err="1">
                <a:solidFill>
                  <a:schemeClr val="tx2"/>
                </a:solidFill>
              </a:rPr>
              <a:t>пилотные</a:t>
            </a:r>
            <a:r>
              <a:rPr lang="ru-RU" sz="1600" dirty="0">
                <a:solidFill>
                  <a:schemeClr val="tx2"/>
                </a:solidFill>
              </a:rPr>
              <a:t>» испытания</a:t>
            </a:r>
          </a:p>
          <a:p>
            <a:pPr marL="285750" indent="-285750">
              <a:lnSpc>
                <a:spcPct val="125000"/>
              </a:lnSpc>
              <a:spcBef>
                <a:spcPct val="25000"/>
              </a:spcBef>
              <a:buFont typeface="Wingdings" pitchFamily="2" charset="2"/>
              <a:buAutoNum type="arabicPeriod"/>
            </a:pPr>
            <a:r>
              <a:rPr lang="ru-RU" sz="1600" dirty="0">
                <a:solidFill>
                  <a:schemeClr val="tx2"/>
                </a:solidFill>
              </a:rPr>
              <a:t>Устанавливайте промежуточные цели</a:t>
            </a:r>
          </a:p>
          <a:p>
            <a:pPr marL="285750" indent="-285750">
              <a:lnSpc>
                <a:spcPct val="125000"/>
              </a:lnSpc>
              <a:spcBef>
                <a:spcPct val="25000"/>
              </a:spcBef>
              <a:buFont typeface="Wingdings" pitchFamily="2" charset="2"/>
              <a:buAutoNum type="arabicPeriod"/>
            </a:pPr>
            <a:r>
              <a:rPr lang="ru-RU" sz="1600" dirty="0">
                <a:solidFill>
                  <a:schemeClr val="tx2"/>
                </a:solidFill>
              </a:rPr>
              <a:t>Вовлекайте «правильных людей»</a:t>
            </a:r>
          </a:p>
          <a:p>
            <a:pPr marL="285750" indent="-285750">
              <a:lnSpc>
                <a:spcPct val="125000"/>
              </a:lnSpc>
              <a:spcBef>
                <a:spcPct val="25000"/>
              </a:spcBef>
              <a:buFont typeface="Wingdings" pitchFamily="2" charset="2"/>
              <a:buAutoNum type="arabicPeriod"/>
            </a:pPr>
            <a:r>
              <a:rPr lang="ru-RU" sz="1600" dirty="0">
                <a:solidFill>
                  <a:schemeClr val="tx2"/>
                </a:solidFill>
              </a:rPr>
              <a:t>Планируйте</a:t>
            </a:r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>
          <a:xfrm>
            <a:off x="1412649" y="114477"/>
            <a:ext cx="4559291" cy="633840"/>
          </a:xfrm>
        </p:spPr>
        <p:txBody>
          <a:bodyPr/>
          <a:lstStyle/>
          <a:p>
            <a:pPr eaLnBrk="1" hangingPunct="1"/>
            <a:r>
              <a:rPr lang="en-US" dirty="0" smtClean="0"/>
              <a:t>10 </a:t>
            </a:r>
            <a:r>
              <a:rPr lang="ru-RU" dirty="0" smtClean="0"/>
              <a:t>факторов успеха</a:t>
            </a:r>
          </a:p>
        </p:txBody>
      </p:sp>
      <p:graphicFrame>
        <p:nvGraphicFramePr>
          <p:cNvPr id="48130" name="Object 2"/>
          <p:cNvGraphicFramePr>
            <a:graphicFrameLocks noChangeAspect="1"/>
          </p:cNvGraphicFramePr>
          <p:nvPr>
            <p:extLst/>
          </p:nvPr>
        </p:nvGraphicFramePr>
        <p:xfrm>
          <a:off x="827584" y="1606448"/>
          <a:ext cx="1564909" cy="1564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387" name="Visio" r:id="rId4" imgW="1473480" imgH="1473480" progId="">
                  <p:embed/>
                </p:oleObj>
              </mc:Choice>
              <mc:Fallback>
                <p:oleObj name="Visio" r:id="rId4" imgW="1473480" imgH="14734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606448"/>
                        <a:ext cx="1564909" cy="15649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294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1385808" y="121929"/>
            <a:ext cx="4865386" cy="685468"/>
          </a:xfrm>
        </p:spPr>
        <p:txBody>
          <a:bodyPr>
            <a:normAutofit/>
          </a:bodyPr>
          <a:lstStyle/>
          <a:p>
            <a:r>
              <a:rPr lang="ru-RU" dirty="0" smtClean="0"/>
              <a:t>Ментальные особенности</a:t>
            </a:r>
            <a:endParaRPr lang="ru-RU" dirty="0"/>
          </a:p>
        </p:txBody>
      </p:sp>
      <p:pic>
        <p:nvPicPr>
          <p:cNvPr id="4" name="Изображение 3" descr="E1CBCF2A-AE1A-4CF0-BBE2-8352577420D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792" y="1680651"/>
            <a:ext cx="4506180" cy="28772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58643" y="971819"/>
            <a:ext cx="64267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schemeClr val="tx2"/>
                </a:solidFill>
              </a:rPr>
              <a:t>Работа через трудовой подвиг (тушение пожара) вместо работы по плану (предотвращение проблем)</a:t>
            </a:r>
          </a:p>
        </p:txBody>
      </p:sp>
    </p:spTree>
    <p:extLst>
      <p:ext uri="{BB962C8B-B14F-4D97-AF65-F5344CB8AC3E}">
        <p14:creationId xmlns:p14="http://schemas.microsoft.com/office/powerpoint/2010/main" val="2715817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3" name="Title 2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ru-RU" dirty="0" smtClean="0">
                <a:ea typeface="ＭＳ Ｐゴシック" pitchFamily="34" charset="-128"/>
              </a:rPr>
              <a:t>Другие особенности</a:t>
            </a:r>
            <a:endParaRPr lang="en-US" sz="1125" dirty="0">
              <a:ea typeface="ＭＳ Ｐゴシック" pitchFamily="34" charset="-128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4294967295"/>
          </p:nvPr>
        </p:nvSpPr>
        <p:spPr>
          <a:xfrm>
            <a:off x="1259632" y="1059583"/>
            <a:ext cx="7488832" cy="34718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4313" indent="-214313">
              <a:spcBef>
                <a:spcPts val="338"/>
              </a:spcBef>
              <a:spcAft>
                <a:spcPts val="338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/>
                </a:solidFill>
                <a:latin typeface="+mn-lt"/>
                <a:cs typeface="Arial" pitchFamily="34" charset="0"/>
              </a:rPr>
              <a:t>«Пока гром не грянет, мужик не перекрестится»</a:t>
            </a:r>
            <a:endParaRPr lang="en-US" sz="1600" dirty="0">
              <a:solidFill>
                <a:schemeClr val="tx2"/>
              </a:solidFill>
              <a:latin typeface="+mn-lt"/>
              <a:cs typeface="Arial" pitchFamily="34" charset="0"/>
            </a:endParaRPr>
          </a:p>
          <a:p>
            <a:pPr marL="214313" indent="-214313">
              <a:spcBef>
                <a:spcPts val="338"/>
              </a:spcBef>
              <a:spcAft>
                <a:spcPts val="338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/>
                </a:solidFill>
                <a:latin typeface="+mn-lt"/>
                <a:cs typeface="Arial" pitchFamily="34" charset="0"/>
              </a:rPr>
              <a:t>«</a:t>
            </a:r>
            <a:r>
              <a:rPr lang="en-US" sz="1600" dirty="0">
                <a:solidFill>
                  <a:schemeClr val="tx2"/>
                </a:solidFill>
                <a:latin typeface="+mn-lt"/>
                <a:cs typeface="Arial" pitchFamily="34" charset="0"/>
              </a:rPr>
              <a:t>7 </a:t>
            </a:r>
            <a:r>
              <a:rPr lang="ru-RU" sz="1600" dirty="0">
                <a:solidFill>
                  <a:schemeClr val="tx2"/>
                </a:solidFill>
                <a:latin typeface="+mn-lt"/>
                <a:cs typeface="Arial" pitchFamily="34" charset="0"/>
              </a:rPr>
              <a:t>раз примерь, один раз отрежь» (когда надо тормознуть дело)</a:t>
            </a:r>
          </a:p>
          <a:p>
            <a:pPr marL="214313" indent="-214313">
              <a:spcBef>
                <a:spcPts val="338"/>
              </a:spcBef>
              <a:spcAft>
                <a:spcPts val="338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/>
                </a:solidFill>
                <a:latin typeface="+mn-lt"/>
                <a:cs typeface="Arial" pitchFamily="34" charset="0"/>
              </a:rPr>
              <a:t>«Своя рубашка ближе к телу»</a:t>
            </a:r>
          </a:p>
          <a:p>
            <a:pPr marL="214313" indent="-214313">
              <a:spcBef>
                <a:spcPts val="338"/>
              </a:spcBef>
              <a:spcAft>
                <a:spcPts val="338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/>
                </a:solidFill>
                <a:latin typeface="+mn-lt"/>
                <a:cs typeface="Arial" pitchFamily="34" charset="0"/>
              </a:rPr>
              <a:t>Отношения, а не правила и принципы</a:t>
            </a:r>
          </a:p>
          <a:p>
            <a:pPr marL="214313" indent="-214313">
              <a:spcBef>
                <a:spcPts val="338"/>
              </a:spcBef>
              <a:spcAft>
                <a:spcPts val="338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/>
                </a:solidFill>
                <a:latin typeface="+mn-lt"/>
                <a:cs typeface="Arial" pitchFamily="34" charset="0"/>
              </a:rPr>
              <a:t>«Нужно уже вчера»</a:t>
            </a:r>
          </a:p>
          <a:p>
            <a:pPr marL="214313" indent="-214313">
              <a:spcBef>
                <a:spcPts val="338"/>
              </a:spcBef>
              <a:spcAft>
                <a:spcPts val="338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/>
                </a:solidFill>
                <a:latin typeface="+mn-lt"/>
                <a:cs typeface="Arial" pitchFamily="34" charset="0"/>
              </a:rPr>
              <a:t>Слабое делегирование</a:t>
            </a:r>
          </a:p>
          <a:p>
            <a:pPr marL="214313" indent="-214313">
              <a:spcBef>
                <a:spcPts val="338"/>
              </a:spcBef>
              <a:spcAft>
                <a:spcPts val="338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/>
                </a:solidFill>
                <a:latin typeface="+mn-lt"/>
                <a:cs typeface="Arial" pitchFamily="34" charset="0"/>
              </a:rPr>
              <a:t>Правила «отдельно», </a:t>
            </a:r>
            <a:r>
              <a:rPr lang="en-US" sz="1600" dirty="0">
                <a:solidFill>
                  <a:schemeClr val="tx2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n-lt"/>
                <a:cs typeface="Arial" pitchFamily="34" charset="0"/>
              </a:rPr>
              <a:t>а жизнь «отдельно» </a:t>
            </a:r>
            <a:r>
              <a:rPr lang="en-US" sz="1600" dirty="0">
                <a:solidFill>
                  <a:schemeClr val="tx2"/>
                </a:solidFill>
                <a:latin typeface="+mn-lt"/>
                <a:cs typeface="Arial" pitchFamily="34" charset="0"/>
              </a:rPr>
              <a:t>(c</a:t>
            </a:r>
            <a:r>
              <a:rPr lang="ru-RU" sz="1600" dirty="0">
                <a:solidFill>
                  <a:schemeClr val="tx2"/>
                </a:solidFill>
                <a:latin typeface="+mn-lt"/>
                <a:cs typeface="Arial" pitchFamily="34" charset="0"/>
              </a:rPr>
              <a:t>ложность российских законов компенсируется необязательностью их исполнения</a:t>
            </a:r>
            <a:r>
              <a:rPr lang="en-US" sz="1600" dirty="0">
                <a:solidFill>
                  <a:schemeClr val="tx2"/>
                </a:solidFill>
                <a:latin typeface="+mn-lt"/>
                <a:cs typeface="Arial" pitchFamily="34" charset="0"/>
              </a:rPr>
              <a:t>)</a:t>
            </a:r>
            <a:endParaRPr lang="ru-RU" sz="1600" dirty="0">
              <a:solidFill>
                <a:schemeClr val="tx2"/>
              </a:solidFill>
              <a:latin typeface="+mn-lt"/>
              <a:cs typeface="Arial" pitchFamily="34" charset="0"/>
            </a:endParaRPr>
          </a:p>
          <a:p>
            <a:pPr marL="214313" indent="-214313">
              <a:spcBef>
                <a:spcPts val="338"/>
              </a:spcBef>
              <a:spcAft>
                <a:spcPts val="338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/>
                </a:solidFill>
                <a:latin typeface="+mn-lt"/>
                <a:cs typeface="Arial" pitchFamily="34" charset="0"/>
              </a:rPr>
              <a:t>«Это у нас не работает»</a:t>
            </a:r>
          </a:p>
          <a:p>
            <a:pPr marL="214313" indent="-214313">
              <a:spcBef>
                <a:spcPts val="338"/>
              </a:spcBef>
              <a:spcAft>
                <a:spcPts val="338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/>
                </a:solidFill>
                <a:latin typeface="+mn-lt"/>
                <a:cs typeface="Arial" pitchFamily="34" charset="0"/>
              </a:rPr>
              <a:t>Режим постоянного аврала</a:t>
            </a:r>
          </a:p>
          <a:p>
            <a:pPr marL="214313" indent="-214313">
              <a:spcBef>
                <a:spcPts val="338"/>
              </a:spcBef>
              <a:spcAft>
                <a:spcPts val="338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2"/>
                </a:solidFill>
                <a:latin typeface="+mn-lt"/>
                <a:cs typeface="Arial" pitchFamily="34" charset="0"/>
              </a:rPr>
              <a:t>Управление по поручениям</a:t>
            </a:r>
          </a:p>
          <a:p>
            <a:pPr marL="200025" indent="-200025">
              <a:spcBef>
                <a:spcPts val="338"/>
              </a:spcBef>
              <a:spcAft>
                <a:spcPts val="338"/>
              </a:spcAft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0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12649" y="1923679"/>
            <a:ext cx="4266312" cy="1651445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2"/>
                </a:solidFill>
              </a:rPr>
              <a:t>«Под лежачий камень вода не течет»</a:t>
            </a:r>
          </a:p>
          <a:p>
            <a:r>
              <a:rPr lang="ru-RU" sz="1800" dirty="0">
                <a:solidFill>
                  <a:schemeClr val="tx2"/>
                </a:solidFill>
              </a:rPr>
              <a:t>«Без труда не выловишь и рыбку из пруда»</a:t>
            </a:r>
          </a:p>
          <a:p>
            <a:r>
              <a:rPr lang="ru-RU" sz="1800" dirty="0">
                <a:solidFill>
                  <a:schemeClr val="tx2"/>
                </a:solidFill>
              </a:rPr>
              <a:t>«Вода камень точит»</a:t>
            </a:r>
          </a:p>
          <a:p>
            <a:r>
              <a:rPr lang="ru-RU" sz="1800" dirty="0">
                <a:solidFill>
                  <a:schemeClr val="tx2"/>
                </a:solidFill>
              </a:rPr>
              <a:t>…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Да… Но!!!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12" y="519522"/>
            <a:ext cx="199605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581977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1600" y="141480"/>
            <a:ext cx="6515100" cy="628650"/>
          </a:xfrm>
        </p:spPr>
        <p:txBody>
          <a:bodyPr>
            <a:normAutofit/>
          </a:bodyPr>
          <a:lstStyle/>
          <a:p>
            <a:r>
              <a:rPr lang="ru-RU" dirty="0" smtClean="0"/>
              <a:t>Успехов в проектах!</a:t>
            </a:r>
            <a:endParaRPr lang="ru-RU" dirty="0"/>
          </a:p>
        </p:txBody>
      </p:sp>
      <p:pic>
        <p:nvPicPr>
          <p:cNvPr id="152577" name="Picture 1" descr="Щелкните, чтобы посмотреть большо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00" y="962537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25279" y="905727"/>
            <a:ext cx="548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i="1" dirty="0">
                <a:solidFill>
                  <a:schemeClr val="tx2"/>
                </a:solidFill>
              </a:rPr>
              <a:t>Путешествие в тысячу миль начинается с первого шага. </a:t>
            </a:r>
          </a:p>
          <a:p>
            <a:pPr algn="r"/>
            <a:r>
              <a:rPr lang="ru-RU" sz="1200" b="1" dirty="0">
                <a:solidFill>
                  <a:schemeClr val="tx2"/>
                </a:solidFill>
              </a:rPr>
              <a:t>					</a:t>
            </a:r>
            <a:r>
              <a:rPr lang="ru-RU" sz="1200" b="1" dirty="0" err="1">
                <a:solidFill>
                  <a:schemeClr val="tx2"/>
                </a:solidFill>
              </a:rPr>
              <a:t>Лао-цзы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25279" y="1486253"/>
            <a:ext cx="548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tx2"/>
                </a:solidFill>
              </a:rPr>
              <a:t>Никакие рассуждения не в состоянии указать человеку путь, которого он не хочет видеть.  </a:t>
            </a:r>
          </a:p>
          <a:p>
            <a:pPr algn="r"/>
            <a:r>
              <a:rPr lang="ru-RU" sz="1200" b="1" dirty="0">
                <a:solidFill>
                  <a:schemeClr val="tx2"/>
                </a:solidFill>
              </a:rPr>
              <a:t>					</a:t>
            </a:r>
            <a:r>
              <a:rPr lang="ru-RU" sz="1200" b="1" dirty="0" err="1">
                <a:solidFill>
                  <a:schemeClr val="tx2"/>
                </a:solidFill>
              </a:rPr>
              <a:t>Ромен</a:t>
            </a:r>
            <a:r>
              <a:rPr lang="ru-RU" sz="1200" b="1" dirty="0">
                <a:solidFill>
                  <a:schemeClr val="tx2"/>
                </a:solidFill>
              </a:rPr>
              <a:t> Роллан</a:t>
            </a:r>
            <a:endParaRPr lang="ru-RU" sz="1200" dirty="0">
              <a:solidFill>
                <a:schemeClr val="tx2"/>
              </a:solidFill>
            </a:endParaRPr>
          </a:p>
        </p:txBody>
      </p:sp>
      <p:pic>
        <p:nvPicPr>
          <p:cNvPr id="152579" name="Picture 3" descr="Щелкните, чтобы посмотреть большо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00" y="1609649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25279" y="2342048"/>
            <a:ext cx="548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tx2"/>
                </a:solidFill>
              </a:rPr>
              <a:t>Только когда мы приходим к цели, мы решаем, что путь был верен. </a:t>
            </a:r>
          </a:p>
          <a:p>
            <a:pPr algn="r"/>
            <a:r>
              <a:rPr lang="ru-RU" sz="1200" b="1" dirty="0">
                <a:solidFill>
                  <a:schemeClr val="tx2"/>
                </a:solidFill>
              </a:rPr>
              <a:t>Поль Валери</a:t>
            </a:r>
            <a:endParaRPr lang="ru-RU" sz="1200" dirty="0">
              <a:solidFill>
                <a:schemeClr val="tx2"/>
              </a:solidFill>
            </a:endParaRPr>
          </a:p>
        </p:txBody>
      </p:sp>
      <p:pic>
        <p:nvPicPr>
          <p:cNvPr id="152581" name="Picture 5" descr="Щелкните, чтобы посмотреть большо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00" y="2341345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225279" y="3018272"/>
            <a:ext cx="548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tx2"/>
                </a:solidFill>
              </a:rPr>
              <a:t>Чтобы дойти до цели, человеку нужно только одно. Идти. </a:t>
            </a:r>
          </a:p>
          <a:p>
            <a:pPr algn="r"/>
            <a:r>
              <a:rPr lang="ru-RU" sz="1200" b="1" dirty="0">
                <a:solidFill>
                  <a:schemeClr val="tx2"/>
                </a:solidFill>
              </a:rPr>
              <a:t>Оноре де Бальзак</a:t>
            </a:r>
            <a:endParaRPr lang="ru-RU" sz="1200" dirty="0">
              <a:solidFill>
                <a:schemeClr val="tx2"/>
              </a:solidFill>
            </a:endParaRPr>
          </a:p>
        </p:txBody>
      </p:sp>
      <p:pic>
        <p:nvPicPr>
          <p:cNvPr id="152583" name="Picture 7" descr="Щелкните, чтобы посмотреть большо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00" y="310011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225280" y="3637461"/>
            <a:ext cx="5486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tx2"/>
                </a:solidFill>
              </a:rPr>
              <a:t>Трудности возрастают по мере приближения к цели. Но пусть каждый совершает свой путь подобно звездам спокойно, не торопясь, но беспрерывно стремясь к намеченной цели. </a:t>
            </a:r>
          </a:p>
          <a:p>
            <a:pPr algn="r"/>
            <a:r>
              <a:rPr lang="ru-RU" sz="1200" b="1" dirty="0">
                <a:solidFill>
                  <a:schemeClr val="tx2"/>
                </a:solidFill>
              </a:rPr>
              <a:t>Иоганн Гёте</a:t>
            </a:r>
            <a:endParaRPr lang="ru-RU" sz="1200" dirty="0">
              <a:solidFill>
                <a:schemeClr val="tx2"/>
              </a:solidFill>
            </a:endParaRPr>
          </a:p>
        </p:txBody>
      </p:sp>
      <p:pic>
        <p:nvPicPr>
          <p:cNvPr id="152585" name="Picture 9" descr="Щелкните, чтобы посмотреть большо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05" y="3866222"/>
            <a:ext cx="53999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835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1540" y="276496"/>
            <a:ext cx="7308812" cy="31104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+mj-lt"/>
              </a:rPr>
              <a:t>«Проектный» светофор – система отчета по проектам</a:t>
            </a:r>
            <a:endParaRPr lang="ru-RU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30128" b="31983"/>
          <a:stretch/>
        </p:blipFill>
        <p:spPr>
          <a:xfrm>
            <a:off x="2203099" y="1877144"/>
            <a:ext cx="2158370" cy="1559759"/>
          </a:xfrm>
          <a:prstGeom prst="rect">
            <a:avLst/>
          </a:prstGeom>
        </p:spPr>
      </p:pic>
      <p:sp>
        <p:nvSpPr>
          <p:cNvPr id="5" name="Правая фигурная скобка 4"/>
          <p:cNvSpPr/>
          <p:nvPr/>
        </p:nvSpPr>
        <p:spPr>
          <a:xfrm>
            <a:off x="4531501" y="901607"/>
            <a:ext cx="103508" cy="74949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13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97322" y="885852"/>
            <a:ext cx="2083610" cy="715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13" dirty="0">
                <a:solidFill>
                  <a:schemeClr val="tx2"/>
                </a:solidFill>
                <a:latin typeface="Lato Light"/>
                <a:cs typeface="Lato Light"/>
              </a:rPr>
              <a:t>Общая информация о ходе реализации проекта </a:t>
            </a:r>
            <a:br>
              <a:rPr lang="ru-RU" sz="1013" dirty="0">
                <a:solidFill>
                  <a:schemeClr val="tx2"/>
                </a:solidFill>
                <a:latin typeface="Lato Light"/>
                <a:cs typeface="Lato Light"/>
              </a:rPr>
            </a:br>
            <a:r>
              <a:rPr lang="ru-RU" sz="1013" dirty="0">
                <a:solidFill>
                  <a:schemeClr val="tx2"/>
                </a:solidFill>
                <a:latin typeface="Lato Light"/>
                <a:cs typeface="Lato Light"/>
              </a:rPr>
              <a:t>по срокам, бюджету, рискам, поручениям</a:t>
            </a:r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4523892" y="1814607"/>
            <a:ext cx="111113" cy="166626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13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91852" y="2310775"/>
            <a:ext cx="2205156" cy="559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13" dirty="0">
                <a:solidFill>
                  <a:schemeClr val="tx2"/>
                </a:solidFill>
                <a:latin typeface="Lato Light"/>
                <a:cs typeface="Lato Light"/>
              </a:rPr>
              <a:t>Выполнение календарного плана работ и контрольных точек проекта</a:t>
            </a:r>
          </a:p>
        </p:txBody>
      </p:sp>
      <p:sp>
        <p:nvSpPr>
          <p:cNvPr id="9" name="Правая фигурная скобка 8"/>
          <p:cNvSpPr/>
          <p:nvPr/>
        </p:nvSpPr>
        <p:spPr>
          <a:xfrm>
            <a:off x="4536273" y="3644373"/>
            <a:ext cx="101105" cy="145852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13">
              <a:solidFill>
                <a:schemeClr val="tx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97324" y="3911157"/>
            <a:ext cx="2126254" cy="715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13" dirty="0">
                <a:solidFill>
                  <a:schemeClr val="tx2"/>
                </a:solidFill>
                <a:latin typeface="Lato Light"/>
                <a:cs typeface="Lato Light"/>
              </a:rPr>
              <a:t>Статус по контрольным точкам (факт и прогноз) с указанием причин отклонений и мерам по устранению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2" t="28140" r="21428" b="34762"/>
          <a:stretch/>
        </p:blipFill>
        <p:spPr bwMode="auto">
          <a:xfrm>
            <a:off x="2208175" y="3630925"/>
            <a:ext cx="2085907" cy="147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105205" y="1660482"/>
            <a:ext cx="22051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chemeClr val="tx2"/>
                </a:solidFill>
                <a:latin typeface="Lato Light"/>
                <a:cs typeface="Lato Light"/>
              </a:rPr>
              <a:t>2. Исполнение задач по проекту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110563" y="796362"/>
            <a:ext cx="22051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chemeClr val="tx2"/>
                </a:solidFill>
                <a:latin typeface="Lato Light"/>
                <a:cs typeface="Lato Light"/>
              </a:rPr>
              <a:t>1. Индикаторы проекта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101158" y="3480866"/>
            <a:ext cx="22051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chemeClr val="tx2"/>
                </a:solidFill>
                <a:latin typeface="Lato Light"/>
                <a:cs typeface="Lato Light"/>
              </a:rPr>
              <a:t>3. Контрольные точки проекта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161" y="991945"/>
            <a:ext cx="1993919" cy="66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7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8049" y="216523"/>
            <a:ext cx="6515100" cy="370595"/>
          </a:xfrm>
        </p:spPr>
        <p:txBody>
          <a:bodyPr>
            <a:noAutofit/>
          </a:bodyPr>
          <a:lstStyle/>
          <a:p>
            <a:r>
              <a:rPr lang="ru-RU" dirty="0" smtClean="0"/>
              <a:t>Пример: Классификация проектов по уникальности</a:t>
            </a:r>
            <a:endParaRPr lang="ru-RU" dirty="0"/>
          </a:p>
        </p:txBody>
      </p:sp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21" y="1360573"/>
            <a:ext cx="3207873" cy="315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40" y="3262503"/>
            <a:ext cx="1512168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tx2"/>
                </a:solidFill>
              </a:rPr>
              <a:t>ТИПОВЫЕ ПРОЕКТЫ – максимальная унификация, администрирование, а не управление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80960" y="951570"/>
            <a:ext cx="17934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tx2"/>
                </a:solidFill>
              </a:rPr>
              <a:t>ИННОВАЦИОННЫЕ ПРОЕКТЫ – минимальная унификация (ключевые процедуры, документы), накопление опыта, акцент на команду – мотивация, компетенции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08049" y="1019931"/>
            <a:ext cx="1512168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tx2"/>
                </a:solidFill>
              </a:rPr>
              <a:t>СМЕШАННЫЕ ПРОЕКТЫ – деление на типовые (</a:t>
            </a:r>
            <a:r>
              <a:rPr lang="ru-RU" sz="1350" dirty="0" err="1">
                <a:solidFill>
                  <a:schemeClr val="tx2"/>
                </a:solidFill>
              </a:rPr>
              <a:t>администрируются</a:t>
            </a:r>
            <a:r>
              <a:rPr lang="ru-RU" sz="1350" dirty="0">
                <a:solidFill>
                  <a:schemeClr val="tx2"/>
                </a:solidFill>
              </a:rPr>
              <a:t>) и уникальные </a:t>
            </a:r>
            <a:r>
              <a:rPr lang="ru-RU" sz="1350" dirty="0" err="1">
                <a:solidFill>
                  <a:schemeClr val="tx2"/>
                </a:solidFill>
              </a:rPr>
              <a:t>подпроекты</a:t>
            </a:r>
            <a:r>
              <a:rPr lang="ru-RU" sz="1350" dirty="0">
                <a:solidFill>
                  <a:schemeClr val="tx2"/>
                </a:solidFill>
              </a:rPr>
              <a:t> (управляются)</a:t>
            </a:r>
          </a:p>
        </p:txBody>
      </p:sp>
      <p:cxnSp>
        <p:nvCxnSpPr>
          <p:cNvPr id="9" name="Скругленная соединительная линия 8"/>
          <p:cNvCxnSpPr>
            <a:stCxn id="8" idx="3"/>
          </p:cNvCxnSpPr>
          <p:nvPr/>
        </p:nvCxnSpPr>
        <p:spPr>
          <a:xfrm>
            <a:off x="2820217" y="2000969"/>
            <a:ext cx="725669" cy="354757"/>
          </a:xfrm>
          <a:prstGeom prst="curvedConnector3">
            <a:avLst>
              <a:gd name="adj1" fmla="val 50000"/>
            </a:avLst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кругленная соединительная линия 10"/>
          <p:cNvCxnSpPr/>
          <p:nvPr/>
        </p:nvCxnSpPr>
        <p:spPr>
          <a:xfrm flipV="1">
            <a:off x="2735796" y="3597864"/>
            <a:ext cx="810090" cy="256089"/>
          </a:xfrm>
          <a:prstGeom prst="curvedConnector3">
            <a:avLst>
              <a:gd name="adj1" fmla="val 50000"/>
            </a:avLst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кругленная соединительная линия 14"/>
          <p:cNvCxnSpPr>
            <a:stCxn id="8" idx="3"/>
          </p:cNvCxnSpPr>
          <p:nvPr/>
        </p:nvCxnSpPr>
        <p:spPr>
          <a:xfrm>
            <a:off x="2820217" y="2000969"/>
            <a:ext cx="2514155" cy="1375834"/>
          </a:xfrm>
          <a:prstGeom prst="curvedConnector3">
            <a:avLst>
              <a:gd name="adj1" fmla="val 50000"/>
            </a:avLst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кругленная соединительная линия 19"/>
          <p:cNvCxnSpPr/>
          <p:nvPr/>
        </p:nvCxnSpPr>
        <p:spPr>
          <a:xfrm rot="10800000" flipV="1">
            <a:off x="5334373" y="1113588"/>
            <a:ext cx="829922" cy="756084"/>
          </a:xfrm>
          <a:prstGeom prst="curvedConnector3">
            <a:avLst>
              <a:gd name="adj1" fmla="val 50000"/>
            </a:avLst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42895" y="3979913"/>
            <a:ext cx="158889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b="1" dirty="0">
                <a:solidFill>
                  <a:srgbClr val="FF0000"/>
                </a:solidFill>
              </a:rPr>
              <a:t>КАКОЙ ТИП </a:t>
            </a:r>
          </a:p>
          <a:p>
            <a:r>
              <a:rPr lang="ru-RU" sz="1350" b="1" dirty="0">
                <a:solidFill>
                  <a:srgbClr val="FF0000"/>
                </a:solidFill>
              </a:rPr>
              <a:t>ПРОЕКТОВ</a:t>
            </a:r>
          </a:p>
          <a:p>
            <a:r>
              <a:rPr lang="ru-RU" sz="1350" b="1" dirty="0">
                <a:solidFill>
                  <a:srgbClr val="FF0000"/>
                </a:solidFill>
              </a:rPr>
              <a:t>ПРИОРИТЕТНЫЙ?</a:t>
            </a:r>
          </a:p>
        </p:txBody>
      </p:sp>
    </p:spTree>
    <p:extLst>
      <p:ext uri="{BB962C8B-B14F-4D97-AF65-F5344CB8AC3E}">
        <p14:creationId xmlns:p14="http://schemas.microsoft.com/office/powerpoint/2010/main" val="416954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1079612" y="195263"/>
            <a:ext cx="7776863" cy="857250"/>
          </a:xfrm>
        </p:spPr>
        <p:txBody>
          <a:bodyPr>
            <a:normAutofit/>
          </a:bodyPr>
          <a:lstStyle/>
          <a:p>
            <a:pPr eaLnBrk="1" hangingPunct="1"/>
            <a:r>
              <a:rPr lang="ru-RU" dirty="0" smtClean="0"/>
              <a:t>Что такое проект и проектный менеджмент?</a:t>
            </a:r>
          </a:p>
        </p:txBody>
      </p:sp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467544" y="517894"/>
            <a:ext cx="475258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100" b="1" i="1" dirty="0">
                <a:latin typeface="Arial Black" pitchFamily="34" charset="0"/>
              </a:rPr>
              <a:t> </a:t>
            </a:r>
          </a:p>
        </p:txBody>
      </p:sp>
      <p:pic>
        <p:nvPicPr>
          <p:cNvPr id="13316" name="Picture 6" descr="Картинка 11 из 21429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7985" y="983435"/>
            <a:ext cx="1674019" cy="1339453"/>
          </a:xfrm>
          <a:prstGeom prst="rect">
            <a:avLst/>
          </a:prstGeom>
          <a:noFill/>
          <a:ln w="9525">
            <a:solidFill>
              <a:srgbClr val="996600"/>
            </a:solidFill>
            <a:miter lim="800000"/>
            <a:headEnd/>
            <a:tailEnd/>
          </a:ln>
        </p:spPr>
      </p:pic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1340600" y="2380057"/>
            <a:ext cx="178000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50" b="1" dirty="0"/>
              <a:t>Объекты.</a:t>
            </a:r>
            <a:r>
              <a:rPr lang="ru-RU" sz="1350" dirty="0"/>
              <a:t> </a:t>
            </a:r>
          </a:p>
          <a:p>
            <a:r>
              <a:rPr lang="ru-RU" sz="1350" dirty="0"/>
              <a:t>Главный вопрос = </a:t>
            </a:r>
            <a:r>
              <a:rPr lang="ru-RU" sz="3300" b="1" dirty="0">
                <a:solidFill>
                  <a:srgbClr val="FF0000"/>
                </a:solidFill>
                <a:latin typeface="Arial Black" pitchFamily="34" charset="0"/>
              </a:rPr>
              <a:t>ЧТО?</a:t>
            </a:r>
          </a:p>
        </p:txBody>
      </p:sp>
      <p:pic>
        <p:nvPicPr>
          <p:cNvPr id="13318" name="Picture 10" descr="Картинка 9 из 154066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3038" y="1707654"/>
            <a:ext cx="3048498" cy="1971702"/>
          </a:xfrm>
          <a:prstGeom prst="rect">
            <a:avLst/>
          </a:prstGeom>
          <a:noFill/>
          <a:ln w="9525">
            <a:solidFill>
              <a:srgbClr val="996600"/>
            </a:solidFill>
            <a:miter lim="800000"/>
            <a:headEnd/>
            <a:tailEnd/>
          </a:ln>
        </p:spPr>
      </p:pic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3842884" y="3759882"/>
            <a:ext cx="194429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350" b="1" dirty="0"/>
              <a:t>Процессы.</a:t>
            </a:r>
            <a:r>
              <a:rPr lang="ru-RU" sz="1350" dirty="0"/>
              <a:t> </a:t>
            </a:r>
          </a:p>
          <a:p>
            <a:r>
              <a:rPr lang="ru-RU" sz="1350" dirty="0"/>
              <a:t>Главный вопрос = </a:t>
            </a:r>
            <a:r>
              <a:rPr lang="ru-RU" sz="3300" b="1" dirty="0">
                <a:solidFill>
                  <a:srgbClr val="FF0000"/>
                </a:solidFill>
                <a:latin typeface="Arial Black" pitchFamily="34" charset="0"/>
              </a:rPr>
              <a:t>КАК?</a:t>
            </a:r>
          </a:p>
        </p:txBody>
      </p:sp>
      <p:pic>
        <p:nvPicPr>
          <p:cNvPr id="13320" name="Picture 12" descr="Картинка 9 из 208110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7174" y="983435"/>
            <a:ext cx="2615591" cy="1481646"/>
          </a:xfrm>
          <a:prstGeom prst="rect">
            <a:avLst/>
          </a:prstGeom>
          <a:noFill/>
          <a:ln w="9525">
            <a:solidFill>
              <a:srgbClr val="996600"/>
            </a:solidFill>
            <a:miter lim="800000"/>
            <a:headEnd/>
            <a:tailEnd/>
          </a:ln>
        </p:spPr>
      </p:pic>
      <p:sp>
        <p:nvSpPr>
          <p:cNvPr id="13321" name="TextBox 11"/>
          <p:cNvSpPr txBox="1">
            <a:spLocks noChangeArrowheads="1"/>
          </p:cNvSpPr>
          <p:nvPr/>
        </p:nvSpPr>
        <p:spPr bwMode="auto">
          <a:xfrm>
            <a:off x="6056710" y="2626520"/>
            <a:ext cx="194429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350" b="1" dirty="0"/>
              <a:t>Субъекты</a:t>
            </a:r>
            <a:r>
              <a:rPr lang="ru-RU" sz="1350" dirty="0"/>
              <a:t>. Главный вопрос = </a:t>
            </a:r>
            <a:r>
              <a:rPr lang="ru-RU" sz="3300" dirty="0">
                <a:solidFill>
                  <a:srgbClr val="FF0000"/>
                </a:solidFill>
                <a:latin typeface="Arial Black" pitchFamily="34" charset="0"/>
              </a:rPr>
              <a:t>КТО?</a:t>
            </a:r>
          </a:p>
        </p:txBody>
      </p:sp>
    </p:spTree>
    <p:extLst>
      <p:ext uri="{BB962C8B-B14F-4D97-AF65-F5344CB8AC3E}">
        <p14:creationId xmlns:p14="http://schemas.microsoft.com/office/powerpoint/2010/main" val="275687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4158" y="87474"/>
            <a:ext cx="6515100" cy="453956"/>
          </a:xfrm>
        </p:spPr>
        <p:txBody>
          <a:bodyPr>
            <a:normAutofit fontScale="90000"/>
          </a:bodyPr>
          <a:lstStyle/>
          <a:p>
            <a:r>
              <a:rPr lang="ru-RU" dirty="0"/>
              <a:t>Управление проектами типа «процедура»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1371600" y="918660"/>
            <a:ext cx="6517295" cy="3543300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ru-RU" sz="1350" b="1" dirty="0">
                <a:solidFill>
                  <a:schemeClr val="tx2"/>
                </a:solidFill>
              </a:rPr>
              <a:t>В каждой отрасли свои типовые проекты. Особенности и риски таких проектов, типовые проблемы, которые могут возникнуть, хорошо известны руководителям проектов, давно работающим в компании.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1606519" y="1808531"/>
            <a:ext cx="5978168" cy="145816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14313" indent="-214313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Стандартизация и </a:t>
            </a:r>
            <a:r>
              <a:rPr lang="ru-RU" sz="1350" dirty="0" err="1">
                <a:solidFill>
                  <a:schemeClr val="tx2"/>
                </a:solidFill>
              </a:rPr>
              <a:t>шаблонирование</a:t>
            </a:r>
            <a:endParaRPr lang="ru-RU" sz="1350" dirty="0">
              <a:solidFill>
                <a:schemeClr val="tx2"/>
              </a:solidFill>
            </a:endParaRPr>
          </a:p>
          <a:p>
            <a:pPr marL="214313" indent="-214313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Разработка и регулярное обновление </a:t>
            </a:r>
            <a:r>
              <a:rPr lang="ru-RU" sz="1350" dirty="0" err="1">
                <a:solidFill>
                  <a:schemeClr val="tx2"/>
                </a:solidFill>
              </a:rPr>
              <a:t>регламентно</a:t>
            </a:r>
            <a:r>
              <a:rPr lang="ru-RU" sz="1350" dirty="0">
                <a:solidFill>
                  <a:schemeClr val="tx2"/>
                </a:solidFill>
              </a:rPr>
              <a:t>-нормативной базы</a:t>
            </a:r>
          </a:p>
          <a:p>
            <a:pPr marL="214313" indent="-214313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Администрирование, а не управление проектами</a:t>
            </a:r>
          </a:p>
          <a:p>
            <a:pPr marL="214313" indent="-214313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Администратора проекта, как правило, мотивируют исходя не из финансового результата проекта (так как администратор не оказывает на него существенного влияния), а из своевременности выполнения регламентных действий по проекту.</a:t>
            </a:r>
          </a:p>
          <a:p>
            <a:pPr marL="214313" indent="-214313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endParaRPr lang="ru-RU" sz="1200" dirty="0">
              <a:solidFill>
                <a:schemeClr val="tx2"/>
              </a:solidFill>
            </a:endParaRP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790" y="3655597"/>
            <a:ext cx="4145500" cy="150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76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9314" y="141480"/>
            <a:ext cx="6515100" cy="414912"/>
          </a:xfrm>
        </p:spPr>
        <p:txBody>
          <a:bodyPr>
            <a:normAutofit fontScale="90000"/>
          </a:bodyPr>
          <a:lstStyle/>
          <a:p>
            <a:r>
              <a:rPr lang="ru-RU" dirty="0"/>
              <a:t>Управление проектами типа «мозги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1385646" y="897564"/>
            <a:ext cx="6503249" cy="221424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350" b="1" dirty="0">
                <a:solidFill>
                  <a:schemeClr val="tx2"/>
                </a:solidFill>
              </a:rPr>
              <a:t>Если вы занимаетесь инновационной деятельностью и разрабатываете продукты, которые никто ранее не делал, и неизвестно, возможно ли их создание в принципе, то ваши проекты полностью уникальны. </a:t>
            </a:r>
          </a:p>
          <a:p>
            <a:endParaRPr lang="ru-RU" sz="1350" dirty="0">
              <a:solidFill>
                <a:schemeClr val="tx2"/>
              </a:solidFill>
            </a:endParaRPr>
          </a:p>
          <a:p>
            <a:pPr marL="214313" indent="-214313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Проектная методология применяется в первую очередь для снижения рисков проекта до приемлемого уровня.</a:t>
            </a:r>
          </a:p>
          <a:p>
            <a:pPr marL="214313" indent="-214313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Нет смысла тратить силы на детальную регламентацию процесса управления проектами. Наибольшего эффекта здесь можно ожидать от команды проекта, ее мотивации и компетенции.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ru-RU" sz="1350" dirty="0">
              <a:solidFill>
                <a:schemeClr val="tx2"/>
              </a:solidFill>
            </a:endParaRPr>
          </a:p>
          <a:p>
            <a:endParaRPr lang="ru-RU" sz="1350" dirty="0">
              <a:solidFill>
                <a:schemeClr val="tx2"/>
              </a:solidFill>
            </a:endParaRP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02" y="3235899"/>
            <a:ext cx="3240360" cy="190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09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63588" y="1059582"/>
            <a:ext cx="6372708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Команда проекта должна быть ориентирована на </a:t>
            </a:r>
            <a:r>
              <a:rPr lang="ru-RU" sz="1350" b="1" dirty="0">
                <a:solidFill>
                  <a:schemeClr val="tx2"/>
                </a:solidFill>
              </a:rPr>
              <a:t>результат</a:t>
            </a:r>
            <a:r>
              <a:rPr lang="ru-RU" sz="1350" dirty="0">
                <a:solidFill>
                  <a:schemeClr val="tx2"/>
                </a:solidFill>
              </a:rPr>
              <a:t>. Поэтому размер вознаграждения должен зависеть от сроков реализации и экономического результата. Большая часть </a:t>
            </a:r>
            <a:r>
              <a:rPr lang="ru-RU" sz="1350" b="1" dirty="0">
                <a:solidFill>
                  <a:schemeClr val="tx2"/>
                </a:solidFill>
              </a:rPr>
              <a:t>вознаграждения</a:t>
            </a:r>
            <a:r>
              <a:rPr lang="ru-RU" sz="1350" dirty="0">
                <a:solidFill>
                  <a:schemeClr val="tx2"/>
                </a:solidFill>
              </a:rPr>
              <a:t>  должна выплачиваться </a:t>
            </a:r>
            <a:r>
              <a:rPr lang="ru-RU" sz="1350" b="1" dirty="0">
                <a:solidFill>
                  <a:schemeClr val="tx2"/>
                </a:solidFill>
              </a:rPr>
              <a:t>по завершении проекта</a:t>
            </a:r>
            <a:r>
              <a:rPr lang="ru-RU" sz="1350" dirty="0">
                <a:solidFill>
                  <a:schemeClr val="tx2"/>
                </a:solidFill>
              </a:rPr>
              <a:t>.</a:t>
            </a:r>
          </a:p>
          <a:p>
            <a:pPr marL="214313" indent="-214313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В компании необходимо отладить процессы </a:t>
            </a:r>
            <a:r>
              <a:rPr lang="ru-RU" sz="1350" b="1" dirty="0">
                <a:solidFill>
                  <a:schemeClr val="tx2"/>
                </a:solidFill>
              </a:rPr>
              <a:t>обучения руководителей</a:t>
            </a:r>
            <a:r>
              <a:rPr lang="ru-RU" sz="1350" dirty="0">
                <a:solidFill>
                  <a:schemeClr val="tx2"/>
                </a:solidFill>
              </a:rPr>
              <a:t>, проводить регулярные </a:t>
            </a:r>
            <a:r>
              <a:rPr lang="ru-RU" sz="1350" b="1" dirty="0" err="1">
                <a:solidFill>
                  <a:schemeClr val="tx2"/>
                </a:solidFill>
              </a:rPr>
              <a:t>тимбилдинги</a:t>
            </a:r>
            <a:r>
              <a:rPr lang="ru-RU" sz="1350" dirty="0">
                <a:solidFill>
                  <a:schemeClr val="tx2"/>
                </a:solidFill>
              </a:rPr>
              <a:t>, создавать условия для </a:t>
            </a:r>
            <a:r>
              <a:rPr lang="ru-RU" sz="1350" b="1" dirty="0">
                <a:solidFill>
                  <a:schemeClr val="tx2"/>
                </a:solidFill>
              </a:rPr>
              <a:t>долгосрочных отношений </a:t>
            </a:r>
            <a:r>
              <a:rPr lang="ru-RU" sz="1350" dirty="0">
                <a:solidFill>
                  <a:schemeClr val="tx2"/>
                </a:solidFill>
              </a:rPr>
              <a:t>в командах проектов. </a:t>
            </a:r>
          </a:p>
          <a:p>
            <a:pPr marL="214313" indent="-214313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Пытаться </a:t>
            </a:r>
            <a:r>
              <a:rPr lang="ru-RU" sz="1350" b="1" dirty="0">
                <a:solidFill>
                  <a:schemeClr val="tx2"/>
                </a:solidFill>
              </a:rPr>
              <a:t>накапливать опыт</a:t>
            </a:r>
            <a:r>
              <a:rPr lang="ru-RU" sz="1350" dirty="0">
                <a:solidFill>
                  <a:schemeClr val="tx2"/>
                </a:solidFill>
              </a:rPr>
              <a:t>, чтобы перевести проекты в категорию «седина».</a:t>
            </a:r>
          </a:p>
          <a:p>
            <a:pPr marL="214313" indent="-214313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Если проект типа «мозги» </a:t>
            </a:r>
            <a:r>
              <a:rPr lang="ru-RU" sz="1350" b="1" dirty="0">
                <a:solidFill>
                  <a:schemeClr val="tx2"/>
                </a:solidFill>
              </a:rPr>
              <a:t>разовый</a:t>
            </a:r>
            <a:r>
              <a:rPr lang="ru-RU" sz="1350" dirty="0">
                <a:solidFill>
                  <a:schemeClr val="tx2"/>
                </a:solidFill>
              </a:rPr>
              <a:t>, то стоит отдать его на </a:t>
            </a:r>
            <a:r>
              <a:rPr lang="ru-RU" sz="1350" b="1" dirty="0">
                <a:solidFill>
                  <a:schemeClr val="tx2"/>
                </a:solidFill>
              </a:rPr>
              <a:t>аутсорсинг</a:t>
            </a:r>
            <a:r>
              <a:rPr lang="ru-RU" sz="1350" dirty="0">
                <a:solidFill>
                  <a:schemeClr val="tx2"/>
                </a:solidFill>
              </a:rPr>
              <a:t> профессиональной команде, поскольку вырастить в короткие сроки менеджера проекта и профессиональную команду вы все равно не успеете. Назначение </a:t>
            </a:r>
            <a:r>
              <a:rPr lang="ru-RU" sz="1350" b="1" dirty="0">
                <a:solidFill>
                  <a:schemeClr val="tx2"/>
                </a:solidFill>
              </a:rPr>
              <a:t>внешнего менеджера </a:t>
            </a:r>
            <a:r>
              <a:rPr lang="ru-RU" sz="1350" dirty="0">
                <a:solidFill>
                  <a:schemeClr val="tx2"/>
                </a:solidFill>
              </a:rPr>
              <a:t>проектов позволяет при хорошо составленном контракте </a:t>
            </a:r>
            <a:r>
              <a:rPr lang="ru-RU" sz="1350" b="1" dirty="0">
                <a:solidFill>
                  <a:schemeClr val="tx2"/>
                </a:solidFill>
              </a:rPr>
              <a:t>снизить давление </a:t>
            </a:r>
            <a:r>
              <a:rPr lang="ru-RU" sz="1350" dirty="0">
                <a:solidFill>
                  <a:schemeClr val="tx2"/>
                </a:solidFill>
              </a:rPr>
              <a:t>со стороны первых лиц компании.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385556" y="114477"/>
            <a:ext cx="6515100" cy="441915"/>
          </a:xfrm>
        </p:spPr>
        <p:txBody>
          <a:bodyPr>
            <a:normAutofit fontScale="90000"/>
          </a:bodyPr>
          <a:lstStyle/>
          <a:p>
            <a:r>
              <a:rPr lang="ru-RU" dirty="0"/>
              <a:t>Управление проектами типа «мозги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074" name="Picture 2" descr="https://encrypted-tbn3.gstatic.com/images?q=tbn:ANd9GcSTTKzlxlwRPRw-H44aPZbdpIOIRrzP9gZBG7fg4HQewwc_Pe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68" y="1851670"/>
            <a:ext cx="2052228" cy="135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61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1182" y="221368"/>
            <a:ext cx="6515100" cy="360906"/>
          </a:xfrm>
        </p:spPr>
        <p:txBody>
          <a:bodyPr>
            <a:normAutofit fontScale="90000"/>
          </a:bodyPr>
          <a:lstStyle/>
          <a:p>
            <a:r>
              <a:rPr lang="ru-RU" dirty="0"/>
              <a:t>Управление проектами типа «седина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1360084" y="1016124"/>
            <a:ext cx="6517295" cy="3543300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ru-RU" sz="1350" b="1" dirty="0">
                <a:solidFill>
                  <a:schemeClr val="tx2"/>
                </a:solidFill>
              </a:rPr>
              <a:t>Проекты типа «седина» — нечто среднее между «процедурой» и «мозгами». Это проекты, некоторые блоки которых типовые, а некоторые — уникальные. </a:t>
            </a:r>
          </a:p>
          <a:p>
            <a:pPr marL="0" indent="0">
              <a:buNone/>
            </a:pPr>
            <a:r>
              <a:rPr lang="ru-RU" sz="1350" dirty="0">
                <a:solidFill>
                  <a:schemeClr val="tx2"/>
                </a:solidFill>
              </a:rPr>
              <a:t>Большинство компаний стремится перевести такие проекты в категорию «процедура» и регламентировать управление ими. Типовыми блоками управляют администраторы проектов на основе регламентов, а нетиповыми — менеджеры проектов.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1" y="2787775"/>
            <a:ext cx="3333824" cy="224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16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0796" y="207955"/>
            <a:ext cx="6515100" cy="38773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dirty="0" smtClean="0"/>
              <a:t>Ключевые функции руководителя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371600" y="1165623"/>
            <a:ext cx="4523547" cy="360283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ru-RU" sz="1500" b="1" dirty="0">
                <a:solidFill>
                  <a:schemeClr val="tx2"/>
                </a:solidFill>
              </a:rPr>
              <a:t>Чем занимается руководитель проекта?</a:t>
            </a:r>
          </a:p>
          <a:p>
            <a:pPr>
              <a:buNone/>
              <a:defRPr/>
            </a:pPr>
            <a:r>
              <a:rPr lang="ru-RU" sz="900" dirty="0">
                <a:solidFill>
                  <a:schemeClr val="tx2"/>
                </a:solidFill>
              </a:rPr>
              <a:t> </a:t>
            </a:r>
          </a:p>
          <a:p>
            <a:pPr marL="257175" indent="-257175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Планирование , координирование    исполнения и контроль работ</a:t>
            </a:r>
          </a:p>
          <a:p>
            <a:pPr marL="257175" indent="-257175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Анализ текущего состояния, прогнозирование хода проекта</a:t>
            </a:r>
          </a:p>
          <a:p>
            <a:pPr marL="257175" indent="-257175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Организация взаимодействия и обмена информацией</a:t>
            </a:r>
          </a:p>
          <a:p>
            <a:pPr marL="257175" indent="-257175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Управление командой, разрешение конфликтов</a:t>
            </a:r>
          </a:p>
          <a:p>
            <a:pPr marL="257175" indent="-257175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Распределение ресурсов и ответственности</a:t>
            </a:r>
          </a:p>
          <a:p>
            <a:pPr marL="257175" indent="-257175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Управление изменениями, решение проблем</a:t>
            </a:r>
          </a:p>
          <a:p>
            <a:pPr marL="257175" indent="-257175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…</a:t>
            </a:r>
            <a:endParaRPr lang="ru-RU" sz="900" dirty="0">
              <a:solidFill>
                <a:schemeClr val="tx2"/>
              </a:solidFill>
            </a:endParaRPr>
          </a:p>
          <a:p>
            <a:pPr>
              <a:buNone/>
              <a:defRPr/>
            </a:pP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90117" name="Picture 5" descr="D:\PM\PM Expert\Олимпиада студентов-фармацевтов\Картинки\дирижер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8785" y="1091810"/>
            <a:ext cx="1933575" cy="2390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767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Содержимое 2"/>
          <p:cNvSpPr>
            <a:spLocks noGrp="1"/>
          </p:cNvSpPr>
          <p:nvPr>
            <p:ph idx="4294967295"/>
          </p:nvPr>
        </p:nvSpPr>
        <p:spPr>
          <a:xfrm>
            <a:off x="1386571" y="981670"/>
            <a:ext cx="5345669" cy="4054673"/>
          </a:xfrm>
          <a:prstGeom prst="rect">
            <a:avLst/>
          </a:prstGeom>
        </p:spPr>
        <p:txBody>
          <a:bodyPr/>
          <a:lstStyle/>
          <a:p>
            <a:pPr>
              <a:buNone/>
              <a:defRPr/>
            </a:pPr>
            <a:r>
              <a:rPr lang="ru-RU" sz="1350" b="1" dirty="0">
                <a:solidFill>
                  <a:schemeClr val="tx2"/>
                </a:solidFill>
              </a:rPr>
              <a:t>Функциональная структура управления проектами </a:t>
            </a:r>
          </a:p>
          <a:p>
            <a:pPr>
              <a:buNone/>
              <a:defRPr/>
            </a:pPr>
            <a:r>
              <a:rPr lang="ru-RU" sz="1350" dirty="0">
                <a:solidFill>
                  <a:schemeClr val="tx2"/>
                </a:solidFill>
              </a:rPr>
              <a:t>(согласно PMI PMBOK</a:t>
            </a:r>
            <a:r>
              <a:rPr lang="ru-RU" sz="1350" baseline="30000" dirty="0">
                <a:solidFill>
                  <a:schemeClr val="tx2"/>
                </a:solidFill>
              </a:rPr>
              <a:t>®</a:t>
            </a:r>
            <a:r>
              <a:rPr lang="ru-RU" sz="1350" dirty="0">
                <a:solidFill>
                  <a:schemeClr val="tx2"/>
                </a:solidFill>
              </a:rPr>
              <a:t> )</a:t>
            </a:r>
          </a:p>
          <a:p>
            <a:pPr lvl="1" indent="-2700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Управление интеграцией</a:t>
            </a:r>
            <a:r>
              <a:rPr lang="en-US" sz="1350" dirty="0">
                <a:solidFill>
                  <a:schemeClr val="tx2"/>
                </a:solidFill>
              </a:rPr>
              <a:t> </a:t>
            </a:r>
            <a:endParaRPr lang="ru-RU" sz="1350" dirty="0">
              <a:solidFill>
                <a:schemeClr val="tx2"/>
              </a:solidFill>
            </a:endParaRPr>
          </a:p>
          <a:p>
            <a:pPr lvl="1" indent="-2700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Управление заинтересованными сторонами</a:t>
            </a:r>
          </a:p>
          <a:p>
            <a:pPr lvl="1" indent="-2700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Управление содержанием</a:t>
            </a:r>
            <a:r>
              <a:rPr lang="en-US" sz="1350" dirty="0">
                <a:solidFill>
                  <a:schemeClr val="tx2"/>
                </a:solidFill>
              </a:rPr>
              <a:t> </a:t>
            </a:r>
            <a:endParaRPr lang="ru-RU" sz="1350" dirty="0">
              <a:solidFill>
                <a:schemeClr val="tx2"/>
              </a:solidFill>
            </a:endParaRPr>
          </a:p>
          <a:p>
            <a:pPr lvl="1" indent="-2700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Управление сроками</a:t>
            </a:r>
            <a:r>
              <a:rPr lang="en-US" sz="1350" dirty="0">
                <a:solidFill>
                  <a:schemeClr val="tx2"/>
                </a:solidFill>
              </a:rPr>
              <a:t> </a:t>
            </a:r>
            <a:endParaRPr lang="ru-RU" sz="1350" dirty="0">
              <a:solidFill>
                <a:schemeClr val="tx2"/>
              </a:solidFill>
            </a:endParaRPr>
          </a:p>
          <a:p>
            <a:pPr lvl="1" indent="-2700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Управление стоимостью</a:t>
            </a:r>
            <a:r>
              <a:rPr lang="en-US" sz="1350" dirty="0">
                <a:solidFill>
                  <a:schemeClr val="tx2"/>
                </a:solidFill>
              </a:rPr>
              <a:t> </a:t>
            </a:r>
            <a:endParaRPr lang="ru-RU" sz="1350" dirty="0">
              <a:solidFill>
                <a:schemeClr val="tx2"/>
              </a:solidFill>
            </a:endParaRPr>
          </a:p>
          <a:p>
            <a:pPr lvl="1" indent="-2700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Управление качеством</a:t>
            </a:r>
            <a:r>
              <a:rPr lang="en-US" sz="1350" dirty="0">
                <a:solidFill>
                  <a:schemeClr val="tx2"/>
                </a:solidFill>
              </a:rPr>
              <a:t> </a:t>
            </a:r>
            <a:endParaRPr lang="ru-RU" sz="1350" dirty="0">
              <a:solidFill>
                <a:schemeClr val="tx2"/>
              </a:solidFill>
            </a:endParaRPr>
          </a:p>
          <a:p>
            <a:pPr lvl="1" indent="-2700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Управление персоналом </a:t>
            </a:r>
          </a:p>
          <a:p>
            <a:pPr lvl="1" indent="-2700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Управление коммуникациями</a:t>
            </a:r>
            <a:r>
              <a:rPr lang="en-US" sz="1350" dirty="0">
                <a:solidFill>
                  <a:schemeClr val="tx2"/>
                </a:solidFill>
              </a:rPr>
              <a:t> </a:t>
            </a:r>
            <a:endParaRPr lang="ru-RU" sz="1350" dirty="0">
              <a:solidFill>
                <a:schemeClr val="tx2"/>
              </a:solidFill>
            </a:endParaRPr>
          </a:p>
          <a:p>
            <a:pPr lvl="1" indent="-2700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Управление рисками</a:t>
            </a:r>
            <a:r>
              <a:rPr lang="en-US" sz="1350" dirty="0">
                <a:solidFill>
                  <a:schemeClr val="tx2"/>
                </a:solidFill>
              </a:rPr>
              <a:t> </a:t>
            </a:r>
            <a:endParaRPr lang="ru-RU" sz="1350" dirty="0">
              <a:solidFill>
                <a:schemeClr val="tx2"/>
              </a:solidFill>
            </a:endParaRPr>
          </a:p>
          <a:p>
            <a:pPr lvl="1" indent="-2700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ru-RU" sz="1350" dirty="0">
                <a:solidFill>
                  <a:schemeClr val="tx2"/>
                </a:solidFill>
              </a:rPr>
              <a:t>Управление закупками</a:t>
            </a:r>
            <a:r>
              <a:rPr lang="en-US" sz="1350" dirty="0">
                <a:solidFill>
                  <a:schemeClr val="tx2"/>
                </a:solidFill>
              </a:rPr>
              <a:t> </a:t>
            </a:r>
            <a:endParaRPr lang="ru-RU" sz="1350" dirty="0">
              <a:solidFill>
                <a:schemeClr val="tx2"/>
              </a:solidFill>
            </a:endParaRPr>
          </a:p>
        </p:txBody>
      </p:sp>
      <p:pic>
        <p:nvPicPr>
          <p:cNvPr id="240645" name="Picture 5" descr="D:\PM\PM Expert\Олимпиада студентов-фармацевтов\Картинки\1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6261" y="2548533"/>
            <a:ext cx="1125141" cy="11251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40644" name="Picture 4" descr="D:\PM\PM Expert\Олимпиада студентов-фармацевтов\Картинки\367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5610" y="3732610"/>
            <a:ext cx="928688" cy="9286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40647" name="Picture 7" descr="D:\PM\PM Expert\Олимпиада студентов-фармацевтов\Картинки\68336338_1293308823_4914ac6bcc9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1403" y="3163015"/>
            <a:ext cx="1303735" cy="8715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40649" name="Picture 9" descr="D:\PM\PM Expert\Олимпиада студентов-фармацевтов\Картинки\COWA_differenc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8166" y="2303860"/>
            <a:ext cx="1553766" cy="9798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40650" name="Picture 10" descr="D:\PM\PM Expert\Олимпиада студентов-фармацевтов\Картинки\dos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40079" y="3876675"/>
            <a:ext cx="1532334" cy="11596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40651" name="Picture 11" descr="D:\PM\PM Expert\ТНК-ВР\Курс по СРР\Фото\Кубик рубик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54687" y="1630561"/>
            <a:ext cx="1125140" cy="9179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40646" name="Picture 6" descr="D:\PM\PM Expert\Олимпиада студентов-фармацевтов\Картинки\896485-300x20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93656" y="2303860"/>
            <a:ext cx="1339454" cy="8929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40648" name="Picture 8" descr="D:\PM\PM Expert\Олимпиада студентов-фармацевтов\Картинки\1294551303_pics_09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56916" y="3000971"/>
            <a:ext cx="1089422" cy="11084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40643" name="Picture 3" descr="D:\PM\PM Expert\Олимпиада студентов-фармацевтов\Картинки\0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79270" y="3857625"/>
            <a:ext cx="1178719" cy="11787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331238" y="217666"/>
            <a:ext cx="6515100" cy="36830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dirty="0" smtClean="0"/>
              <a:t>Области знаний проектного управления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809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40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40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40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4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40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40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40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40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40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Группа 21"/>
          <p:cNvGrpSpPr>
            <a:grpSpLocks/>
          </p:cNvGrpSpPr>
          <p:nvPr/>
        </p:nvGrpSpPr>
        <p:grpSpPr bwMode="auto">
          <a:xfrm>
            <a:off x="2295525" y="1232297"/>
            <a:ext cx="4226719" cy="3825478"/>
            <a:chOff x="1277481" y="959308"/>
            <a:chExt cx="6592589" cy="6557945"/>
          </a:xfrm>
        </p:grpSpPr>
        <p:sp>
          <p:nvSpPr>
            <p:cNvPr id="100356" name="Oval 10"/>
            <p:cNvSpPr>
              <a:spLocks noChangeArrowheads="1"/>
            </p:cNvSpPr>
            <p:nvPr/>
          </p:nvSpPr>
          <p:spPr bwMode="auto">
            <a:xfrm>
              <a:off x="3407455" y="4076605"/>
              <a:ext cx="2526801" cy="723379"/>
            </a:xfrm>
            <a:prstGeom prst="ellipse">
              <a:avLst/>
            </a:prstGeom>
            <a:solidFill>
              <a:srgbClr val="C3D5E5"/>
            </a:solidFill>
            <a:ln w="9525" algn="ctr">
              <a:solidFill>
                <a:schemeClr val="hlink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603250" h="152400" prst="softRound"/>
            </a:sp3d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00357" name="Oval 5"/>
            <p:cNvSpPr>
              <a:spLocks noChangeArrowheads="1"/>
            </p:cNvSpPr>
            <p:nvPr/>
          </p:nvSpPr>
          <p:spPr bwMode="auto">
            <a:xfrm rot="878183">
              <a:off x="1277481" y="3439431"/>
              <a:ext cx="2879986" cy="723379"/>
            </a:xfrm>
            <a:prstGeom prst="ellipse">
              <a:avLst/>
            </a:prstGeom>
            <a:solidFill>
              <a:srgbClr val="FFCC99">
                <a:alpha val="49804"/>
              </a:srgbClr>
            </a:solidFill>
            <a:ln w="9525" algn="ctr">
              <a:solidFill>
                <a:schemeClr val="tx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00358" name="Oval 7"/>
            <p:cNvSpPr>
              <a:spLocks noChangeArrowheads="1"/>
            </p:cNvSpPr>
            <p:nvPr/>
          </p:nvSpPr>
          <p:spPr bwMode="auto">
            <a:xfrm rot="20403781">
              <a:off x="4990084" y="3401835"/>
              <a:ext cx="2879986" cy="723379"/>
            </a:xfrm>
            <a:prstGeom prst="ellipse">
              <a:avLst/>
            </a:prstGeom>
            <a:solidFill>
              <a:srgbClr val="FFFFCC">
                <a:alpha val="50195"/>
              </a:srgbClr>
            </a:solidFill>
            <a:ln w="9525" algn="ctr">
              <a:solidFill>
                <a:schemeClr val="tx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00359" name="Oval 8"/>
            <p:cNvSpPr>
              <a:spLocks noChangeArrowheads="1"/>
            </p:cNvSpPr>
            <p:nvPr/>
          </p:nvSpPr>
          <p:spPr bwMode="auto">
            <a:xfrm rot="2938413">
              <a:off x="4294536" y="5748168"/>
              <a:ext cx="2880002" cy="658167"/>
            </a:xfrm>
            <a:prstGeom prst="ellipse">
              <a:avLst/>
            </a:prstGeom>
            <a:solidFill>
              <a:schemeClr val="bg2">
                <a:lumMod val="90000"/>
                <a:alpha val="50000"/>
              </a:schemeClr>
            </a:solidFill>
            <a:ln w="9525" algn="ctr">
              <a:solidFill>
                <a:schemeClr val="tx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00361" name="Oval 9"/>
            <p:cNvSpPr>
              <a:spLocks noChangeArrowheads="1"/>
            </p:cNvSpPr>
            <p:nvPr/>
          </p:nvSpPr>
          <p:spPr bwMode="auto">
            <a:xfrm rot="18627191">
              <a:off x="2034429" y="5746661"/>
              <a:ext cx="2880002" cy="658167"/>
            </a:xfrm>
            <a:prstGeom prst="ellipse">
              <a:avLst/>
            </a:prstGeom>
            <a:solidFill>
              <a:srgbClr val="CCFFCC">
                <a:alpha val="49804"/>
              </a:srgbClr>
            </a:solidFill>
            <a:ln w="9525" algn="ctr">
              <a:solidFill>
                <a:schemeClr val="tx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8" name="Oval 5"/>
            <p:cNvSpPr>
              <a:spLocks noChangeArrowheads="1"/>
            </p:cNvSpPr>
            <p:nvPr/>
          </p:nvSpPr>
          <p:spPr bwMode="auto">
            <a:xfrm rot="5400000">
              <a:off x="3165709" y="2070225"/>
              <a:ext cx="2880002" cy="65816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 w="9525" algn="ctr">
              <a:solidFill>
                <a:schemeClr val="tx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 sz="1350"/>
            </a:p>
          </p:txBody>
        </p:sp>
      </p:grpSp>
      <p:sp>
        <p:nvSpPr>
          <p:cNvPr id="64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1286811" y="247088"/>
            <a:ext cx="6515100" cy="30946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1650" dirty="0"/>
              <a:t>Ключевые компетенции руководителя проекта</a:t>
            </a:r>
          </a:p>
        </p:txBody>
      </p:sp>
      <p:sp>
        <p:nvSpPr>
          <p:cNvPr id="52228" name="Text Box 13"/>
          <p:cNvSpPr txBox="1">
            <a:spLocks noChangeArrowheads="1"/>
          </p:cNvSpPr>
          <p:nvPr/>
        </p:nvSpPr>
        <p:spPr bwMode="auto">
          <a:xfrm>
            <a:off x="2455867" y="2464594"/>
            <a:ext cx="1279517" cy="69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50" b="1">
                <a:latin typeface="Arial" charset="0"/>
              </a:rPr>
              <a:t>Навыки</a:t>
            </a:r>
            <a:br>
              <a:rPr lang="ru-RU" altLang="ru-RU" sz="1050" b="1">
                <a:latin typeface="Arial" charset="0"/>
              </a:rPr>
            </a:br>
            <a:r>
              <a:rPr lang="ru-RU" altLang="ru-RU" sz="1050" b="1">
                <a:latin typeface="Arial" charset="0"/>
              </a:rPr>
              <a:t>межличностных</a:t>
            </a:r>
          </a:p>
          <a:p>
            <a:pPr algn="ctr" eaLnBrk="1" hangingPunct="1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50" b="1">
                <a:latin typeface="Arial" charset="0"/>
              </a:rPr>
              <a:t>отношений </a:t>
            </a:r>
          </a:p>
        </p:txBody>
      </p:sp>
      <p:sp>
        <p:nvSpPr>
          <p:cNvPr id="52229" name="Text Box 14"/>
          <p:cNvSpPr txBox="1">
            <a:spLocks noChangeArrowheads="1"/>
          </p:cNvSpPr>
          <p:nvPr/>
        </p:nvSpPr>
        <p:spPr bwMode="auto">
          <a:xfrm>
            <a:off x="6349604" y="2946798"/>
            <a:ext cx="159851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00" b="1">
                <a:latin typeface="Arial" charset="0"/>
              </a:rPr>
              <a:t>(отраслевые стандарты,</a:t>
            </a:r>
            <a:br>
              <a:rPr lang="ru-RU" altLang="ru-RU" sz="900" b="1">
                <a:latin typeface="Arial" charset="0"/>
              </a:rPr>
            </a:br>
            <a:r>
              <a:rPr lang="ru-RU" altLang="ru-RU" sz="900" b="1">
                <a:latin typeface="Arial" charset="0"/>
              </a:rPr>
              <a:t>нормативные акты,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00" b="1">
                <a:latin typeface="Arial" charset="0"/>
              </a:rPr>
              <a:t>технологии)</a:t>
            </a:r>
          </a:p>
        </p:txBody>
      </p:sp>
      <p:sp>
        <p:nvSpPr>
          <p:cNvPr id="52230" name="Text Box 15"/>
          <p:cNvSpPr txBox="1">
            <a:spLocks noChangeArrowheads="1"/>
          </p:cNvSpPr>
          <p:nvPr/>
        </p:nvSpPr>
        <p:spPr bwMode="auto">
          <a:xfrm>
            <a:off x="1143000" y="3804048"/>
            <a:ext cx="18752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00" b="1">
                <a:latin typeface="Arial" charset="0"/>
              </a:rPr>
              <a:t>(лидерство, планирование, решение проблем, публичные выступления и др.)</a:t>
            </a:r>
          </a:p>
        </p:txBody>
      </p:sp>
      <p:sp>
        <p:nvSpPr>
          <p:cNvPr id="52231" name="Text Box 16"/>
          <p:cNvSpPr txBox="1">
            <a:spLocks noChangeArrowheads="1"/>
          </p:cNvSpPr>
          <p:nvPr/>
        </p:nvSpPr>
        <p:spPr bwMode="auto">
          <a:xfrm>
            <a:off x="4778617" y="3986213"/>
            <a:ext cx="942887" cy="69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50" b="1">
                <a:latin typeface="Arial" charset="0"/>
              </a:rPr>
              <a:t>Понимание</a:t>
            </a:r>
            <a:br>
              <a:rPr lang="ru-RU" altLang="ru-RU" sz="1050" b="1">
                <a:latin typeface="Arial" charset="0"/>
              </a:rPr>
            </a:br>
            <a:r>
              <a:rPr lang="ru-RU" altLang="ru-RU" sz="1050" b="1">
                <a:latin typeface="Arial" charset="0"/>
              </a:rPr>
              <a:t>окружения</a:t>
            </a:r>
          </a:p>
          <a:p>
            <a:pPr algn="ctr" eaLnBrk="1" hangingPunct="1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50" b="1">
                <a:latin typeface="Arial" charset="0"/>
              </a:rPr>
              <a:t>проекта</a:t>
            </a:r>
          </a:p>
        </p:txBody>
      </p:sp>
      <p:sp>
        <p:nvSpPr>
          <p:cNvPr id="100367" name="Text Box 17"/>
          <p:cNvSpPr txBox="1">
            <a:spLocks noChangeArrowheads="1"/>
          </p:cNvSpPr>
          <p:nvPr/>
        </p:nvSpPr>
        <p:spPr bwMode="auto">
          <a:xfrm>
            <a:off x="3550467" y="2893219"/>
            <a:ext cx="1850186" cy="7848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Знания и навыки </a:t>
            </a:r>
          </a:p>
          <a:p>
            <a:pPr algn="ctr">
              <a:defRPr/>
            </a:pP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руководителя </a:t>
            </a:r>
          </a:p>
          <a:p>
            <a:pPr algn="ctr">
              <a:defRPr/>
            </a:pP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проекта </a:t>
            </a:r>
          </a:p>
        </p:txBody>
      </p:sp>
      <p:sp>
        <p:nvSpPr>
          <p:cNvPr id="52233" name="Text Box 21"/>
          <p:cNvSpPr txBox="1">
            <a:spLocks noChangeArrowheads="1"/>
          </p:cNvSpPr>
          <p:nvPr/>
        </p:nvSpPr>
        <p:spPr bwMode="auto">
          <a:xfrm>
            <a:off x="2141935" y="33338"/>
            <a:ext cx="486013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00" tIns="8100" rIns="13500" bIns="8100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750" b="1">
                <a:solidFill>
                  <a:schemeClr val="bg2"/>
                </a:solidFill>
                <a:latin typeface="Arial Narrow" pitchFamily="34" charset="0"/>
              </a:rPr>
              <a:t>ВВЕДЕГНИЕ В УПРАВЛЕНИЕ ПРОЕКТАМИ</a:t>
            </a:r>
          </a:p>
        </p:txBody>
      </p:sp>
      <p:sp>
        <p:nvSpPr>
          <p:cNvPr id="52234" name="Line 22"/>
          <p:cNvSpPr>
            <a:spLocks noChangeShapeType="1"/>
          </p:cNvSpPr>
          <p:nvPr/>
        </p:nvSpPr>
        <p:spPr bwMode="auto">
          <a:xfrm>
            <a:off x="2141935" y="195263"/>
            <a:ext cx="4860131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52235" name="Text Box 13"/>
          <p:cNvSpPr txBox="1">
            <a:spLocks noChangeArrowheads="1"/>
          </p:cNvSpPr>
          <p:nvPr/>
        </p:nvSpPr>
        <p:spPr bwMode="auto">
          <a:xfrm>
            <a:off x="4979075" y="1647825"/>
            <a:ext cx="2646879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00" b="1">
                <a:latin typeface="Arial" charset="0"/>
              </a:rPr>
              <a:t>(стандарты, инструменты и методы, опыт)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90725" y="910829"/>
            <a:ext cx="588173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tx2"/>
                </a:solidFill>
                <a:latin typeface="+mj-lt"/>
              </a:rPr>
              <a:t>Что должен знать и уметь руководитель проекта?</a:t>
            </a:r>
          </a:p>
        </p:txBody>
      </p:sp>
      <p:sp>
        <p:nvSpPr>
          <p:cNvPr id="52237" name="TextBox 22"/>
          <p:cNvSpPr txBox="1">
            <a:spLocks noChangeArrowheads="1"/>
          </p:cNvSpPr>
          <p:nvPr/>
        </p:nvSpPr>
        <p:spPr bwMode="auto">
          <a:xfrm>
            <a:off x="1222249" y="1821656"/>
            <a:ext cx="227818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00" b="1">
                <a:latin typeface="Arial" charset="0"/>
              </a:rPr>
              <a:t>(установление контакта, понимание,</a:t>
            </a:r>
          </a:p>
          <a:p>
            <a:pPr algn="r" eaLnBrk="1" hangingPunct="1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00" b="1">
                <a:latin typeface="Arial" charset="0"/>
              </a:rPr>
              <a:t> влияние, умение слушать и др.)  </a:t>
            </a:r>
          </a:p>
        </p:txBody>
      </p:sp>
      <p:sp>
        <p:nvSpPr>
          <p:cNvPr id="52238" name="TextBox 23"/>
          <p:cNvSpPr txBox="1">
            <a:spLocks noChangeArrowheads="1"/>
          </p:cNvSpPr>
          <p:nvPr/>
        </p:nvSpPr>
        <p:spPr bwMode="auto">
          <a:xfrm>
            <a:off x="5188913" y="2571750"/>
            <a:ext cx="112242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50" b="1">
                <a:latin typeface="Arial" charset="0"/>
              </a:rPr>
              <a:t>Специальные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50" b="1">
                <a:latin typeface="Arial" charset="0"/>
              </a:rPr>
              <a:t> знания</a:t>
            </a:r>
            <a:endParaRPr lang="ru-RU" altLang="ru-RU" sz="105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2239" name="TextBox 24"/>
          <p:cNvSpPr txBox="1">
            <a:spLocks noChangeArrowheads="1"/>
          </p:cNvSpPr>
          <p:nvPr/>
        </p:nvSpPr>
        <p:spPr bwMode="auto">
          <a:xfrm>
            <a:off x="3018931" y="3837385"/>
            <a:ext cx="1095173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50" b="1">
                <a:latin typeface="Arial" charset="0"/>
              </a:rPr>
              <a:t>Знания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50" b="1">
                <a:latin typeface="Arial" charset="0"/>
              </a:rPr>
              <a:t>и навыки</a:t>
            </a:r>
            <a:br>
              <a:rPr lang="ru-RU" altLang="ru-RU" sz="1050" b="1">
                <a:latin typeface="Arial" charset="0"/>
              </a:rPr>
            </a:br>
            <a:r>
              <a:rPr lang="ru-RU" altLang="ru-RU" sz="1050" b="1">
                <a:latin typeface="Arial" charset="0"/>
              </a:rPr>
              <a:t>в области</a:t>
            </a:r>
            <a:br>
              <a:rPr lang="ru-RU" altLang="ru-RU" sz="1050" b="1">
                <a:latin typeface="Arial" charset="0"/>
              </a:rPr>
            </a:br>
            <a:r>
              <a:rPr lang="ru-RU" altLang="ru-RU" sz="1050" b="1">
                <a:latin typeface="Arial" charset="0"/>
              </a:rPr>
              <a:t>общего</a:t>
            </a:r>
            <a:br>
              <a:rPr lang="ru-RU" altLang="ru-RU" sz="1050" b="1">
                <a:latin typeface="Arial" charset="0"/>
              </a:rPr>
            </a:br>
            <a:r>
              <a:rPr lang="ru-RU" altLang="ru-RU" sz="1050" b="1">
                <a:latin typeface="Arial" charset="0"/>
              </a:rPr>
              <a:t>менеджмента</a:t>
            </a:r>
            <a:endParaRPr lang="ru-RU" altLang="ru-RU" sz="105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2240" name="Text Box 15"/>
          <p:cNvSpPr txBox="1">
            <a:spLocks noChangeArrowheads="1"/>
          </p:cNvSpPr>
          <p:nvPr/>
        </p:nvSpPr>
        <p:spPr bwMode="auto">
          <a:xfrm>
            <a:off x="5857876" y="3996929"/>
            <a:ext cx="182165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00" b="1">
                <a:latin typeface="Arial" charset="0"/>
              </a:rPr>
              <a:t>(ключевые участники, корпоративная культура, ситуация на рынке и др.)</a:t>
            </a:r>
          </a:p>
        </p:txBody>
      </p:sp>
      <p:sp>
        <p:nvSpPr>
          <p:cNvPr id="52241" name="TextBox 26"/>
          <p:cNvSpPr txBox="1">
            <a:spLocks noChangeArrowheads="1"/>
          </p:cNvSpPr>
          <p:nvPr/>
        </p:nvSpPr>
        <p:spPr bwMode="auto">
          <a:xfrm>
            <a:off x="3902725" y="1607344"/>
            <a:ext cx="10230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50" b="1">
                <a:latin typeface="Arial" charset="0"/>
              </a:rPr>
              <a:t>Знания и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50" b="1">
                <a:latin typeface="Arial" charset="0"/>
              </a:rPr>
              <a:t>навыки по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50" b="1">
                <a:latin typeface="Arial" charset="0"/>
              </a:rPr>
              <a:t>управлению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50" b="1">
                <a:latin typeface="Arial" charset="0"/>
              </a:rPr>
              <a:t>проектами</a:t>
            </a:r>
            <a:endParaRPr lang="ru-RU" altLang="ru-RU" sz="105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1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3735" y="57835"/>
            <a:ext cx="5243232" cy="67771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Ролевая модель управления проектом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59" y="1117885"/>
            <a:ext cx="6651342" cy="361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78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464448" y="993228"/>
            <a:ext cx="3375446" cy="3665483"/>
          </a:xfrm>
        </p:spPr>
        <p:txBody>
          <a:bodyPr>
            <a:normAutofit fontScale="92500"/>
          </a:bodyPr>
          <a:lstStyle/>
          <a:p>
            <a:pPr lvl="0">
              <a:spcBef>
                <a:spcPct val="50000"/>
              </a:spcBef>
              <a:defRPr/>
            </a:pPr>
            <a:r>
              <a:rPr lang="ru-RU" sz="1350" dirty="0">
                <a:solidFill>
                  <a:schemeClr val="tx2"/>
                </a:solidFill>
              </a:rPr>
              <a:t>Возможно использование любой нотации (</a:t>
            </a:r>
            <a:r>
              <a:rPr lang="en-US" sz="1350" dirty="0">
                <a:solidFill>
                  <a:schemeClr val="tx2"/>
                </a:solidFill>
              </a:rPr>
              <a:t>IDEF, BPMN, EPC,</a:t>
            </a:r>
            <a:r>
              <a:rPr lang="ru-RU" sz="1350" dirty="0">
                <a:solidFill>
                  <a:schemeClr val="tx2"/>
                </a:solidFill>
              </a:rPr>
              <a:t> др.)</a:t>
            </a:r>
          </a:p>
          <a:p>
            <a:pPr lvl="0">
              <a:spcBef>
                <a:spcPct val="50000"/>
              </a:spcBef>
              <a:defRPr/>
            </a:pPr>
            <a:r>
              <a:rPr lang="ru-RU" sz="1350" dirty="0">
                <a:solidFill>
                  <a:schemeClr val="tx2"/>
                </a:solidFill>
              </a:rPr>
              <a:t>На диаграмме должны быть отражены:</a:t>
            </a:r>
          </a:p>
          <a:p>
            <a:pPr lvl="1">
              <a:spcBef>
                <a:spcPts val="675"/>
              </a:spcBef>
              <a:defRPr/>
            </a:pPr>
            <a:r>
              <a:rPr lang="ru-RU" sz="1350" dirty="0">
                <a:solidFill>
                  <a:schemeClr val="tx2"/>
                </a:solidFill>
              </a:rPr>
              <a:t>Точки начала и конца процесса</a:t>
            </a:r>
          </a:p>
          <a:p>
            <a:pPr lvl="1">
              <a:spcBef>
                <a:spcPts val="675"/>
              </a:spcBef>
              <a:defRPr/>
            </a:pPr>
            <a:r>
              <a:rPr lang="ru-RU" sz="1350" dirty="0">
                <a:solidFill>
                  <a:schemeClr val="tx2"/>
                </a:solidFill>
              </a:rPr>
              <a:t>Участники процесса</a:t>
            </a:r>
          </a:p>
          <a:p>
            <a:pPr lvl="1">
              <a:spcBef>
                <a:spcPts val="675"/>
              </a:spcBef>
              <a:defRPr/>
            </a:pPr>
            <a:r>
              <a:rPr lang="ru-RU" sz="1350" dirty="0">
                <a:solidFill>
                  <a:schemeClr val="tx2"/>
                </a:solidFill>
              </a:rPr>
              <a:t>Шаги процесса </a:t>
            </a:r>
          </a:p>
          <a:p>
            <a:pPr lvl="1">
              <a:spcBef>
                <a:spcPts val="675"/>
              </a:spcBef>
              <a:defRPr/>
            </a:pPr>
            <a:r>
              <a:rPr lang="ru-RU" sz="1350" dirty="0">
                <a:solidFill>
                  <a:schemeClr val="tx2"/>
                </a:solidFill>
              </a:rPr>
              <a:t>Точки принятия решений</a:t>
            </a:r>
          </a:p>
          <a:p>
            <a:pPr lvl="1">
              <a:spcBef>
                <a:spcPts val="675"/>
              </a:spcBef>
              <a:defRPr/>
            </a:pPr>
            <a:r>
              <a:rPr lang="ru-RU" sz="1350" dirty="0">
                <a:solidFill>
                  <a:schemeClr val="tx2"/>
                </a:solidFill>
              </a:rPr>
              <a:t>Документы, формируемые в ходе процесса</a:t>
            </a:r>
          </a:p>
          <a:p>
            <a:pPr lvl="1">
              <a:spcBef>
                <a:spcPts val="675"/>
              </a:spcBef>
              <a:defRPr/>
            </a:pPr>
            <a:r>
              <a:rPr lang="ru-RU" sz="1350" dirty="0">
                <a:solidFill>
                  <a:schemeClr val="tx2"/>
                </a:solidFill>
              </a:rPr>
              <a:t>Ссылки на связанные процессы или </a:t>
            </a:r>
            <a:r>
              <a:rPr lang="ru-RU" sz="1350" dirty="0" err="1">
                <a:solidFill>
                  <a:schemeClr val="tx2"/>
                </a:solidFill>
              </a:rPr>
              <a:t>подпроцессы</a:t>
            </a:r>
            <a:endParaRPr lang="ru-RU" sz="1350" dirty="0">
              <a:solidFill>
                <a:schemeClr val="tx2"/>
              </a:solidFill>
            </a:endParaRPr>
          </a:p>
          <a:p>
            <a:pPr marL="83344">
              <a:spcBef>
                <a:spcPct val="50000"/>
              </a:spcBef>
              <a:buSzPct val="75000"/>
            </a:pPr>
            <a:r>
              <a:rPr lang="ru-RU" sz="1350" dirty="0">
                <a:solidFill>
                  <a:schemeClr val="tx2"/>
                </a:solidFill>
              </a:rPr>
              <a:t>Диаграмма должна быть читаемой!</a:t>
            </a:r>
          </a:p>
        </p:txBody>
      </p:sp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04637" y="114477"/>
            <a:ext cx="4559291" cy="63384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>Графическое представление процесса</a:t>
            </a: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7050" y="857238"/>
            <a:ext cx="2895627" cy="385765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6576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Пример описания процесса инициации</a:t>
            </a:r>
            <a:endParaRPr lang="ru-RU" dirty="0" smtClean="0"/>
          </a:p>
        </p:txBody>
      </p:sp>
      <p:sp>
        <p:nvSpPr>
          <p:cNvPr id="15370" name="Text Box 3"/>
          <p:cNvSpPr txBox="1">
            <a:spLocks noChangeArrowheads="1"/>
          </p:cNvSpPr>
          <p:nvPr/>
        </p:nvSpPr>
        <p:spPr bwMode="auto">
          <a:xfrm>
            <a:off x="1548073" y="33338"/>
            <a:ext cx="4860131" cy="161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3500" tIns="8100" rIns="13500" bIns="8100"/>
          <a:lstStyle/>
          <a:p>
            <a:r>
              <a:rPr lang="ru-RU" sz="900">
                <a:solidFill>
                  <a:schemeClr val="bg2"/>
                </a:solidFill>
                <a:latin typeface="+mj-lt"/>
              </a:rPr>
              <a:t>ПРАКТИЧЕСКИЙ ПРИМЕР МЕТОДОЛОГИИ</a:t>
            </a:r>
          </a:p>
        </p:txBody>
      </p:sp>
      <p:sp>
        <p:nvSpPr>
          <p:cNvPr id="15371" name="Line 4"/>
          <p:cNvSpPr>
            <a:spLocks noChangeShapeType="1"/>
          </p:cNvSpPr>
          <p:nvPr/>
        </p:nvSpPr>
        <p:spPr bwMode="auto">
          <a:xfrm>
            <a:off x="1493658" y="195263"/>
            <a:ext cx="37800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 sz="1350"/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1601392" y="914400"/>
          <a:ext cx="5992415" cy="331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15" name="Visio" r:id="rId4" imgW="5098999" imgH="2820314" progId="">
                  <p:embed/>
                </p:oleObj>
              </mc:Choice>
              <mc:Fallback>
                <p:oleObj name="Visio" r:id="rId4" imgW="5098999" imgH="28203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392" y="914400"/>
                        <a:ext cx="5992415" cy="331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372" name="Group 6"/>
          <p:cNvGrpSpPr>
            <a:grpSpLocks/>
          </p:cNvGrpSpPr>
          <p:nvPr/>
        </p:nvGrpSpPr>
        <p:grpSpPr bwMode="auto">
          <a:xfrm>
            <a:off x="1601392" y="4341799"/>
            <a:ext cx="3812381" cy="282179"/>
            <a:chOff x="385" y="3791"/>
            <a:chExt cx="3202" cy="237"/>
          </a:xfrm>
        </p:grpSpPr>
        <p:graphicFrame>
          <p:nvGraphicFramePr>
            <p:cNvPr id="15363" name="Object 3"/>
            <p:cNvGraphicFramePr>
              <a:graphicFrameLocks noChangeAspect="1"/>
            </p:cNvGraphicFramePr>
            <p:nvPr/>
          </p:nvGraphicFramePr>
          <p:xfrm>
            <a:off x="385" y="3791"/>
            <a:ext cx="362" cy="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416" name="Visio" r:id="rId6" imgW="583692" imgH="382219" progId="">
                    <p:embed/>
                  </p:oleObj>
                </mc:Choice>
                <mc:Fallback>
                  <p:oleObj name="Visio" r:id="rId6" imgW="583692" imgH="38221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" y="3791"/>
                          <a:ext cx="362" cy="2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364" name="Object 4"/>
            <p:cNvGraphicFramePr>
              <a:graphicFrameLocks noChangeAspect="1"/>
            </p:cNvGraphicFramePr>
            <p:nvPr/>
          </p:nvGraphicFramePr>
          <p:xfrm>
            <a:off x="2017" y="3820"/>
            <a:ext cx="181" cy="1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417" name="Visio" r:id="rId8" imgW="125273" imgH="123139" progId="">
                    <p:embed/>
                  </p:oleObj>
                </mc:Choice>
                <mc:Fallback>
                  <p:oleObj name="Visio" r:id="rId8" imgW="125273" imgH="12313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7" y="3820"/>
                          <a:ext cx="181" cy="1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365" name="Object 5"/>
            <p:cNvGraphicFramePr>
              <a:graphicFrameLocks noChangeAspect="1"/>
            </p:cNvGraphicFramePr>
            <p:nvPr/>
          </p:nvGraphicFramePr>
          <p:xfrm>
            <a:off x="2244" y="3804"/>
            <a:ext cx="1343" cy="2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418" name="Visio" r:id="rId10" imgW="1643177" imgH="274930" progId="">
                    <p:embed/>
                  </p:oleObj>
                </mc:Choice>
                <mc:Fallback>
                  <p:oleObj name="Visio" r:id="rId10" imgW="1643177" imgH="27493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4" y="3804"/>
                          <a:ext cx="1343" cy="2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366" name="Object 6"/>
            <p:cNvGraphicFramePr>
              <a:graphicFrameLocks noChangeAspect="1"/>
            </p:cNvGraphicFramePr>
            <p:nvPr/>
          </p:nvGraphicFramePr>
          <p:xfrm>
            <a:off x="793" y="3823"/>
            <a:ext cx="1035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419" name="Visio" r:id="rId12" imgW="1643177" imgH="274930" progId="">
                    <p:embed/>
                  </p:oleObj>
                </mc:Choice>
                <mc:Fallback>
                  <p:oleObj name="Visio" r:id="rId12" imgW="1643177" imgH="27493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3" y="3823"/>
                          <a:ext cx="1035" cy="1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15804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>
                <a:solidFill>
                  <a:srgbClr val="121B44"/>
                </a:solidFill>
                <a:latin typeface="Arial Black" pitchFamily="34" charset="0"/>
              </a:rPr>
              <a:t>                  </a:t>
            </a:r>
            <a:r>
              <a:rPr lang="ru-RU" dirty="0">
                <a:solidFill>
                  <a:srgbClr val="121B44"/>
                </a:solidFill>
                <a:latin typeface="+mj-lt"/>
              </a:rPr>
              <a:t> Определение проекта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833525" y="1722823"/>
            <a:ext cx="5374481" cy="2609850"/>
            <a:chOff x="498" y="724"/>
            <a:chExt cx="4514" cy="2192"/>
          </a:xfrm>
        </p:grpSpPr>
        <p:pic>
          <p:nvPicPr>
            <p:cNvPr id="16388" name="Picture 5" descr="Картинка 13 из 136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8" y="724"/>
              <a:ext cx="1440" cy="1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89" name="Text Box 6"/>
            <p:cNvSpPr txBox="1">
              <a:spLocks noChangeArrowheads="1"/>
            </p:cNvSpPr>
            <p:nvPr/>
          </p:nvSpPr>
          <p:spPr bwMode="auto">
            <a:xfrm>
              <a:off x="2245" y="1207"/>
              <a:ext cx="2767" cy="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500">
                  <a:solidFill>
                    <a:srgbClr val="FF0000"/>
                  </a:solidFill>
                </a:rPr>
                <a:t>Проект</a:t>
              </a:r>
              <a:r>
                <a:rPr lang="ru-RU" sz="1500"/>
                <a:t> – это временное действие, предназначенное для создания уникальных продуктов, услуг или результатов.</a:t>
              </a:r>
            </a:p>
          </p:txBody>
        </p:sp>
        <p:sp>
          <p:nvSpPr>
            <p:cNvPr id="16390" name="Text Box 7"/>
            <p:cNvSpPr txBox="1">
              <a:spLocks noChangeArrowheads="1"/>
            </p:cNvSpPr>
            <p:nvPr/>
          </p:nvSpPr>
          <p:spPr bwMode="auto">
            <a:xfrm>
              <a:off x="3334" y="2160"/>
              <a:ext cx="1542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50"/>
                <a:t>Руководство к</a:t>
              </a:r>
              <a:endParaRPr lang="en-US" sz="1050"/>
            </a:p>
            <a:p>
              <a:pPr>
                <a:spcBef>
                  <a:spcPct val="50000"/>
                </a:spcBef>
              </a:pPr>
              <a:r>
                <a:rPr lang="ru-RU" sz="1050"/>
                <a:t>Своду знаний по управлению проектами</a:t>
              </a:r>
            </a:p>
            <a:p>
              <a:pPr>
                <a:spcBef>
                  <a:spcPct val="50000"/>
                </a:spcBef>
              </a:pPr>
              <a:r>
                <a:rPr lang="en-US" sz="1050"/>
                <a:t>ANSI/PMI 99-01-2004</a:t>
              </a:r>
              <a:endParaRPr lang="ru-RU" sz="1050"/>
            </a:p>
          </p:txBody>
        </p:sp>
      </p:grpSp>
    </p:spTree>
    <p:extLst>
      <p:ext uri="{BB962C8B-B14F-4D97-AF65-F5344CB8AC3E}">
        <p14:creationId xmlns:p14="http://schemas.microsoft.com/office/powerpoint/2010/main" val="139780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3" name="Rectangle 3"/>
          <p:cNvSpPr>
            <a:spLocks noGrp="1" noChangeArrowheads="1"/>
          </p:cNvSpPr>
          <p:nvPr>
            <p:ph idx="1"/>
          </p:nvPr>
        </p:nvSpPr>
        <p:spPr>
          <a:xfrm>
            <a:off x="1331640" y="1275606"/>
            <a:ext cx="4286280" cy="2739652"/>
          </a:xfrm>
        </p:spPr>
        <p:txBody>
          <a:bodyPr/>
          <a:lstStyle/>
          <a:p>
            <a:pPr marL="214313" indent="-214313">
              <a:spcBef>
                <a:spcPts val="2250"/>
              </a:spcBef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Легко создавать документ, если есть стандартные разделы</a:t>
            </a:r>
          </a:p>
          <a:p>
            <a:pPr marL="214313" indent="-214313">
              <a:spcBef>
                <a:spcPts val="2250"/>
              </a:spcBef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Легко управлять содержанием документа – можно</a:t>
            </a:r>
            <a:r>
              <a:rPr lang="en-US" sz="1350" dirty="0">
                <a:solidFill>
                  <a:schemeClr val="tx2"/>
                </a:solidFill>
              </a:rPr>
              <a:t> </a:t>
            </a:r>
            <a:r>
              <a:rPr lang="ru-RU" sz="1350" dirty="0">
                <a:solidFill>
                  <a:schemeClr val="tx2"/>
                </a:solidFill>
              </a:rPr>
              <a:t>определить, какие разделы обязательны, какие зависят от типа проекта</a:t>
            </a:r>
          </a:p>
          <a:p>
            <a:pPr marL="214313" indent="-214313">
              <a:spcBef>
                <a:spcPts val="2250"/>
              </a:spcBef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Легко искать информацию – структура документа знакома</a:t>
            </a:r>
          </a:p>
          <a:p>
            <a:pPr marL="214313" indent="-214313">
              <a:spcBef>
                <a:spcPts val="2250"/>
              </a:spcBef>
              <a:buFont typeface="Wingdings" panose="05000000000000000000" pitchFamily="2" charset="2"/>
              <a:buChar char="Ø"/>
            </a:pPr>
            <a:r>
              <a:rPr lang="ru-RU" sz="1350" dirty="0">
                <a:solidFill>
                  <a:schemeClr val="tx2"/>
                </a:solidFill>
              </a:rPr>
              <a:t>Легко хранить в архиве</a:t>
            </a:r>
          </a:p>
        </p:txBody>
      </p:sp>
      <p:sp>
        <p:nvSpPr>
          <p:cNvPr id="114692" name="Rectangle 2"/>
          <p:cNvSpPr>
            <a:spLocks noGrp="1" noChangeArrowheads="1"/>
          </p:cNvSpPr>
          <p:nvPr>
            <p:ph type="title"/>
          </p:nvPr>
        </p:nvSpPr>
        <p:spPr>
          <a:xfrm>
            <a:off x="1315686" y="87474"/>
            <a:ext cx="6523677" cy="63384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> Шаблон – стандартная структура для всех документов одного типа</a:t>
            </a:r>
          </a:p>
        </p:txBody>
      </p:sp>
      <p:pic>
        <p:nvPicPr>
          <p:cNvPr id="11469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734421"/>
            <a:ext cx="1835944" cy="163234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996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1593056" y="3799870"/>
            <a:ext cx="6172200" cy="117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</a:rPr>
              <a:t>   </a:t>
            </a:r>
            <a:r>
              <a:rPr lang="ru-RU" altLang="ru-RU" sz="1500" dirty="0">
                <a:solidFill>
                  <a:schemeClr val="tx2"/>
                </a:solidFill>
              </a:rPr>
              <a:t>«Вес документации по проекту разработки самолета Боинг-747» ПРЕВЫСИЛ !!! вес самого самолета»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1350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500" dirty="0" err="1">
                <a:solidFill>
                  <a:schemeClr val="accent1"/>
                </a:solidFill>
              </a:rPr>
              <a:t>Дж.Фокс</a:t>
            </a:r>
            <a:r>
              <a:rPr lang="ru-RU" altLang="ru-RU" sz="1500" dirty="0">
                <a:solidFill>
                  <a:schemeClr val="accent1"/>
                </a:solidFill>
              </a:rPr>
              <a:t> "Программное обеспечение и его разработка".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78744" y="951570"/>
            <a:ext cx="6048375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500" b="1" dirty="0">
                <a:solidFill>
                  <a:schemeClr val="tx2"/>
                </a:solidFill>
                <a:latin typeface="+mn-lt"/>
              </a:rPr>
              <a:t>О возможном объеме документации…</a:t>
            </a:r>
            <a:endParaRPr lang="en-US" altLang="ru-RU" sz="15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Picture 2" descr="http://t1.gstatic.com/images?q=tbn:ANd9GcT9jCuZF93D6nlF__gv4d-a4VoDblih2iRLU7-L-TmbPWNuZFz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138" y="1545692"/>
            <a:ext cx="2750037" cy="20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1409870" y="189308"/>
            <a:ext cx="5899182" cy="425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Документы проекта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59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mtClean="0"/>
              <a:t>Шаблоны документов для разного типа проектов</a:t>
            </a:r>
          </a:p>
        </p:txBody>
      </p:sp>
      <p:sp>
        <p:nvSpPr>
          <p:cNvPr id="115717" name="Text Box 6"/>
          <p:cNvSpPr txBox="1">
            <a:spLocks noChangeArrowheads="1"/>
          </p:cNvSpPr>
          <p:nvPr/>
        </p:nvSpPr>
        <p:spPr bwMode="auto">
          <a:xfrm>
            <a:off x="1331119" y="902494"/>
            <a:ext cx="1835944" cy="307181"/>
          </a:xfrm>
          <a:prstGeom prst="rect">
            <a:avLst/>
          </a:prstGeom>
          <a:ln>
            <a:solidFill>
              <a:schemeClr val="bg2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2"/>
                </a:solidFill>
              </a:rPr>
              <a:t>Малый проект</a:t>
            </a:r>
          </a:p>
        </p:txBody>
      </p:sp>
      <p:sp>
        <p:nvSpPr>
          <p:cNvPr id="115718" name="Text Box 9"/>
          <p:cNvSpPr txBox="1">
            <a:spLocks noChangeArrowheads="1"/>
          </p:cNvSpPr>
          <p:nvPr/>
        </p:nvSpPr>
        <p:spPr bwMode="auto">
          <a:xfrm>
            <a:off x="3438525" y="913210"/>
            <a:ext cx="1944291" cy="30718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2"/>
                </a:solidFill>
              </a:rPr>
              <a:t>Средний проект</a:t>
            </a:r>
          </a:p>
        </p:txBody>
      </p:sp>
      <p:sp>
        <p:nvSpPr>
          <p:cNvPr id="115719" name="Text Box 12"/>
          <p:cNvSpPr txBox="1">
            <a:spLocks noChangeArrowheads="1"/>
          </p:cNvSpPr>
          <p:nvPr/>
        </p:nvSpPr>
        <p:spPr bwMode="auto">
          <a:xfrm>
            <a:off x="5653088" y="914401"/>
            <a:ext cx="1835944" cy="30718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2"/>
                </a:solidFill>
              </a:rPr>
              <a:t>Большой проект</a:t>
            </a:r>
          </a:p>
        </p:txBody>
      </p:sp>
      <p:sp>
        <p:nvSpPr>
          <p:cNvPr id="115720" name="AutoShape 13"/>
          <p:cNvSpPr>
            <a:spLocks noChangeArrowheads="1"/>
          </p:cNvSpPr>
          <p:nvPr/>
        </p:nvSpPr>
        <p:spPr bwMode="auto">
          <a:xfrm>
            <a:off x="1277541" y="1329929"/>
            <a:ext cx="270272" cy="377428"/>
          </a:xfrm>
          <a:prstGeom prst="flowChartMultidocument">
            <a:avLst/>
          </a:prstGeom>
          <a:ln>
            <a:solidFill>
              <a:schemeClr val="bg2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21" name="AutoShape 14"/>
          <p:cNvSpPr>
            <a:spLocks noChangeArrowheads="1"/>
          </p:cNvSpPr>
          <p:nvPr/>
        </p:nvSpPr>
        <p:spPr bwMode="auto">
          <a:xfrm>
            <a:off x="1277542" y="1707357"/>
            <a:ext cx="269081" cy="378619"/>
          </a:xfrm>
          <a:prstGeom prst="flowChartMultidocument">
            <a:avLst/>
          </a:prstGeom>
          <a:ln>
            <a:solidFill>
              <a:schemeClr val="bg2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22" name="Text Box 15"/>
          <p:cNvSpPr txBox="1">
            <a:spLocks noChangeArrowheads="1"/>
          </p:cNvSpPr>
          <p:nvPr/>
        </p:nvSpPr>
        <p:spPr bwMode="auto">
          <a:xfrm>
            <a:off x="1601391" y="1401367"/>
            <a:ext cx="1295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Устав проекта</a:t>
            </a:r>
          </a:p>
        </p:txBody>
      </p:sp>
      <p:sp>
        <p:nvSpPr>
          <p:cNvPr id="115723" name="Text Box 16"/>
          <p:cNvSpPr txBox="1">
            <a:spLocks noChangeArrowheads="1"/>
          </p:cNvSpPr>
          <p:nvPr/>
        </p:nvSpPr>
        <p:spPr bwMode="auto">
          <a:xfrm>
            <a:off x="1601392" y="1778794"/>
            <a:ext cx="17823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Описание содержания</a:t>
            </a:r>
          </a:p>
        </p:txBody>
      </p:sp>
      <p:sp>
        <p:nvSpPr>
          <p:cNvPr id="115724" name="AutoShape 17"/>
          <p:cNvSpPr>
            <a:spLocks noChangeArrowheads="1"/>
          </p:cNvSpPr>
          <p:nvPr/>
        </p:nvSpPr>
        <p:spPr bwMode="auto">
          <a:xfrm>
            <a:off x="1277542" y="2085975"/>
            <a:ext cx="269081" cy="378619"/>
          </a:xfrm>
          <a:prstGeom prst="flowChartMultidocument">
            <a:avLst/>
          </a:prstGeom>
          <a:ln>
            <a:solidFill>
              <a:schemeClr val="bg2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25" name="Text Box 18"/>
          <p:cNvSpPr txBox="1">
            <a:spLocks noChangeArrowheads="1"/>
          </p:cNvSpPr>
          <p:nvPr/>
        </p:nvSpPr>
        <p:spPr bwMode="auto">
          <a:xfrm>
            <a:off x="1601391" y="2139554"/>
            <a:ext cx="15120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План управления</a:t>
            </a:r>
          </a:p>
        </p:txBody>
      </p:sp>
      <p:sp>
        <p:nvSpPr>
          <p:cNvPr id="115726" name="AutoShape 19"/>
          <p:cNvSpPr>
            <a:spLocks noChangeArrowheads="1"/>
          </p:cNvSpPr>
          <p:nvPr/>
        </p:nvSpPr>
        <p:spPr bwMode="auto">
          <a:xfrm>
            <a:off x="1277542" y="2463404"/>
            <a:ext cx="269081" cy="378619"/>
          </a:xfrm>
          <a:prstGeom prst="flowChartMultidocument">
            <a:avLst/>
          </a:prstGeom>
          <a:ln>
            <a:solidFill>
              <a:schemeClr val="bg2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27" name="Text Box 20"/>
          <p:cNvSpPr txBox="1">
            <a:spLocks noChangeArrowheads="1"/>
          </p:cNvSpPr>
          <p:nvPr/>
        </p:nvSpPr>
        <p:spPr bwMode="auto">
          <a:xfrm>
            <a:off x="1601391" y="2516982"/>
            <a:ext cx="13501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Отчет о статусе</a:t>
            </a:r>
          </a:p>
        </p:txBody>
      </p:sp>
      <p:sp>
        <p:nvSpPr>
          <p:cNvPr id="115728" name="AutoShape 21"/>
          <p:cNvSpPr>
            <a:spLocks noChangeArrowheads="1"/>
          </p:cNvSpPr>
          <p:nvPr/>
        </p:nvSpPr>
        <p:spPr bwMode="auto">
          <a:xfrm>
            <a:off x="1277542" y="2842023"/>
            <a:ext cx="269081" cy="378619"/>
          </a:xfrm>
          <a:prstGeom prst="flowChartMultidocument">
            <a:avLst/>
          </a:prstGeom>
          <a:ln>
            <a:solidFill>
              <a:schemeClr val="bg2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29" name="Text Box 22"/>
          <p:cNvSpPr txBox="1">
            <a:spLocks noChangeArrowheads="1"/>
          </p:cNvSpPr>
          <p:nvPr/>
        </p:nvSpPr>
        <p:spPr bwMode="auto">
          <a:xfrm>
            <a:off x="1601391" y="2896792"/>
            <a:ext cx="15120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Финальный отчет</a:t>
            </a:r>
          </a:p>
        </p:txBody>
      </p:sp>
      <p:sp>
        <p:nvSpPr>
          <p:cNvPr id="115730" name="AutoShape 23"/>
          <p:cNvSpPr>
            <a:spLocks noChangeArrowheads="1"/>
          </p:cNvSpPr>
          <p:nvPr/>
        </p:nvSpPr>
        <p:spPr bwMode="auto">
          <a:xfrm>
            <a:off x="3492103" y="1383506"/>
            <a:ext cx="270272" cy="37742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31" name="AutoShape 24"/>
          <p:cNvSpPr>
            <a:spLocks noChangeArrowheads="1"/>
          </p:cNvSpPr>
          <p:nvPr/>
        </p:nvSpPr>
        <p:spPr bwMode="auto">
          <a:xfrm>
            <a:off x="3492104" y="1762125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32" name="Text Box 25"/>
          <p:cNvSpPr txBox="1">
            <a:spLocks noChangeArrowheads="1"/>
          </p:cNvSpPr>
          <p:nvPr/>
        </p:nvSpPr>
        <p:spPr bwMode="auto">
          <a:xfrm>
            <a:off x="3762375" y="1454944"/>
            <a:ext cx="1295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Устав проекта</a:t>
            </a:r>
          </a:p>
        </p:txBody>
      </p:sp>
      <p:sp>
        <p:nvSpPr>
          <p:cNvPr id="115733" name="Text Box 26"/>
          <p:cNvSpPr txBox="1">
            <a:spLocks noChangeArrowheads="1"/>
          </p:cNvSpPr>
          <p:nvPr/>
        </p:nvSpPr>
        <p:spPr bwMode="auto">
          <a:xfrm>
            <a:off x="3762375" y="1815704"/>
            <a:ext cx="17811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Описание содержания</a:t>
            </a:r>
          </a:p>
        </p:txBody>
      </p:sp>
      <p:sp>
        <p:nvSpPr>
          <p:cNvPr id="115734" name="AutoShape 27"/>
          <p:cNvSpPr>
            <a:spLocks noChangeArrowheads="1"/>
          </p:cNvSpPr>
          <p:nvPr/>
        </p:nvSpPr>
        <p:spPr bwMode="auto">
          <a:xfrm>
            <a:off x="3492104" y="2139554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35" name="Text Box 28"/>
          <p:cNvSpPr txBox="1">
            <a:spLocks noChangeArrowheads="1"/>
          </p:cNvSpPr>
          <p:nvPr/>
        </p:nvSpPr>
        <p:spPr bwMode="auto">
          <a:xfrm>
            <a:off x="3762375" y="2193132"/>
            <a:ext cx="15120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План управления</a:t>
            </a:r>
          </a:p>
        </p:txBody>
      </p:sp>
      <p:sp>
        <p:nvSpPr>
          <p:cNvPr id="115736" name="AutoShape 29"/>
          <p:cNvSpPr>
            <a:spLocks noChangeArrowheads="1"/>
          </p:cNvSpPr>
          <p:nvPr/>
        </p:nvSpPr>
        <p:spPr bwMode="auto">
          <a:xfrm>
            <a:off x="3492104" y="2518173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37" name="Text Box 30"/>
          <p:cNvSpPr txBox="1">
            <a:spLocks noChangeArrowheads="1"/>
          </p:cNvSpPr>
          <p:nvPr/>
        </p:nvSpPr>
        <p:spPr bwMode="auto">
          <a:xfrm>
            <a:off x="3762376" y="2589610"/>
            <a:ext cx="17275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Запрос на изменение</a:t>
            </a:r>
          </a:p>
        </p:txBody>
      </p:sp>
      <p:sp>
        <p:nvSpPr>
          <p:cNvPr id="115738" name="AutoShape 31"/>
          <p:cNvSpPr>
            <a:spLocks noChangeArrowheads="1"/>
          </p:cNvSpPr>
          <p:nvPr/>
        </p:nvSpPr>
        <p:spPr bwMode="auto">
          <a:xfrm>
            <a:off x="3492104" y="2895600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39" name="Text Box 32"/>
          <p:cNvSpPr txBox="1">
            <a:spLocks noChangeArrowheads="1"/>
          </p:cNvSpPr>
          <p:nvPr/>
        </p:nvSpPr>
        <p:spPr bwMode="auto">
          <a:xfrm>
            <a:off x="3762375" y="2967038"/>
            <a:ext cx="17823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Отчет о статусе</a:t>
            </a:r>
          </a:p>
        </p:txBody>
      </p:sp>
      <p:sp>
        <p:nvSpPr>
          <p:cNvPr id="115740" name="AutoShape 33"/>
          <p:cNvSpPr>
            <a:spLocks noChangeArrowheads="1"/>
          </p:cNvSpPr>
          <p:nvPr/>
        </p:nvSpPr>
        <p:spPr bwMode="auto">
          <a:xfrm>
            <a:off x="3492104" y="3274219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41" name="Text Box 34"/>
          <p:cNvSpPr txBox="1">
            <a:spLocks noChangeArrowheads="1"/>
          </p:cNvSpPr>
          <p:nvPr/>
        </p:nvSpPr>
        <p:spPr bwMode="auto">
          <a:xfrm>
            <a:off x="3762375" y="3345657"/>
            <a:ext cx="16740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Протокол совещания</a:t>
            </a:r>
          </a:p>
        </p:txBody>
      </p:sp>
      <p:sp>
        <p:nvSpPr>
          <p:cNvPr id="115742" name="AutoShape 35"/>
          <p:cNvSpPr>
            <a:spLocks noChangeArrowheads="1"/>
          </p:cNvSpPr>
          <p:nvPr/>
        </p:nvSpPr>
        <p:spPr bwMode="auto">
          <a:xfrm>
            <a:off x="3492104" y="3651648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43" name="Text Box 36"/>
          <p:cNvSpPr txBox="1">
            <a:spLocks noChangeArrowheads="1"/>
          </p:cNvSpPr>
          <p:nvPr/>
        </p:nvSpPr>
        <p:spPr bwMode="auto">
          <a:xfrm>
            <a:off x="3762375" y="3706417"/>
            <a:ext cx="1458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Финальный отчет</a:t>
            </a:r>
          </a:p>
        </p:txBody>
      </p:sp>
      <p:sp>
        <p:nvSpPr>
          <p:cNvPr id="115744" name="AutoShape 37"/>
          <p:cNvSpPr>
            <a:spLocks noChangeArrowheads="1"/>
          </p:cNvSpPr>
          <p:nvPr/>
        </p:nvSpPr>
        <p:spPr bwMode="auto">
          <a:xfrm>
            <a:off x="5651897" y="1329929"/>
            <a:ext cx="270272" cy="377428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45" name="AutoShape 38"/>
          <p:cNvSpPr>
            <a:spLocks noChangeArrowheads="1"/>
          </p:cNvSpPr>
          <p:nvPr/>
        </p:nvSpPr>
        <p:spPr bwMode="auto">
          <a:xfrm>
            <a:off x="5651898" y="1708548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46" name="Text Box 39"/>
          <p:cNvSpPr txBox="1">
            <a:spLocks noChangeArrowheads="1"/>
          </p:cNvSpPr>
          <p:nvPr/>
        </p:nvSpPr>
        <p:spPr bwMode="auto">
          <a:xfrm>
            <a:off x="5922169" y="1401367"/>
            <a:ext cx="17275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Концепция проекта</a:t>
            </a:r>
          </a:p>
        </p:txBody>
      </p:sp>
      <p:sp>
        <p:nvSpPr>
          <p:cNvPr id="115747" name="Text Box 40"/>
          <p:cNvSpPr txBox="1">
            <a:spLocks noChangeArrowheads="1"/>
          </p:cNvSpPr>
          <p:nvPr/>
        </p:nvSpPr>
        <p:spPr bwMode="auto">
          <a:xfrm>
            <a:off x="5922169" y="1778794"/>
            <a:ext cx="16204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Устав проекта</a:t>
            </a:r>
          </a:p>
        </p:txBody>
      </p:sp>
      <p:sp>
        <p:nvSpPr>
          <p:cNvPr id="115748" name="AutoShape 41"/>
          <p:cNvSpPr>
            <a:spLocks noChangeArrowheads="1"/>
          </p:cNvSpPr>
          <p:nvPr/>
        </p:nvSpPr>
        <p:spPr bwMode="auto">
          <a:xfrm>
            <a:off x="5651898" y="2085975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49" name="Text Box 42"/>
          <p:cNvSpPr txBox="1">
            <a:spLocks noChangeArrowheads="1"/>
          </p:cNvSpPr>
          <p:nvPr/>
        </p:nvSpPr>
        <p:spPr bwMode="auto">
          <a:xfrm>
            <a:off x="5922169" y="2085976"/>
            <a:ext cx="18359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Описание содержания</a:t>
            </a:r>
          </a:p>
        </p:txBody>
      </p:sp>
      <p:sp>
        <p:nvSpPr>
          <p:cNvPr id="115750" name="AutoShape 43"/>
          <p:cNvSpPr>
            <a:spLocks noChangeArrowheads="1"/>
          </p:cNvSpPr>
          <p:nvPr/>
        </p:nvSpPr>
        <p:spPr bwMode="auto">
          <a:xfrm>
            <a:off x="5651898" y="2464594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51" name="Text Box 44"/>
          <p:cNvSpPr txBox="1">
            <a:spLocks noChangeArrowheads="1"/>
          </p:cNvSpPr>
          <p:nvPr/>
        </p:nvSpPr>
        <p:spPr bwMode="auto">
          <a:xfrm>
            <a:off x="5922169" y="2464594"/>
            <a:ext cx="18907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План управления</a:t>
            </a:r>
          </a:p>
        </p:txBody>
      </p:sp>
      <p:sp>
        <p:nvSpPr>
          <p:cNvPr id="115752" name="AutoShape 45"/>
          <p:cNvSpPr>
            <a:spLocks noChangeArrowheads="1"/>
          </p:cNvSpPr>
          <p:nvPr/>
        </p:nvSpPr>
        <p:spPr bwMode="auto">
          <a:xfrm>
            <a:off x="5651898" y="2842023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53" name="Text Box 46"/>
          <p:cNvSpPr txBox="1">
            <a:spLocks noChangeArrowheads="1"/>
          </p:cNvSpPr>
          <p:nvPr/>
        </p:nvSpPr>
        <p:spPr bwMode="auto">
          <a:xfrm>
            <a:off x="5922169" y="2895601"/>
            <a:ext cx="20788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Ресурсное распоряжение</a:t>
            </a:r>
          </a:p>
        </p:txBody>
      </p:sp>
      <p:sp>
        <p:nvSpPr>
          <p:cNvPr id="115754" name="AutoShape 47"/>
          <p:cNvSpPr>
            <a:spLocks noChangeArrowheads="1"/>
          </p:cNvSpPr>
          <p:nvPr/>
        </p:nvSpPr>
        <p:spPr bwMode="auto">
          <a:xfrm>
            <a:off x="5651898" y="3220641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55" name="Text Box 48"/>
          <p:cNvSpPr txBox="1">
            <a:spLocks noChangeArrowheads="1"/>
          </p:cNvSpPr>
          <p:nvPr/>
        </p:nvSpPr>
        <p:spPr bwMode="auto">
          <a:xfrm>
            <a:off x="5922169" y="3274219"/>
            <a:ext cx="17275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Отчет о статусе</a:t>
            </a:r>
          </a:p>
        </p:txBody>
      </p:sp>
      <p:sp>
        <p:nvSpPr>
          <p:cNvPr id="115756" name="AutoShape 49"/>
          <p:cNvSpPr>
            <a:spLocks noChangeArrowheads="1"/>
          </p:cNvSpPr>
          <p:nvPr/>
        </p:nvSpPr>
        <p:spPr bwMode="auto">
          <a:xfrm>
            <a:off x="5651898" y="3598069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57" name="Text Box 50"/>
          <p:cNvSpPr txBox="1">
            <a:spLocks noChangeArrowheads="1"/>
          </p:cNvSpPr>
          <p:nvPr/>
        </p:nvSpPr>
        <p:spPr bwMode="auto">
          <a:xfrm>
            <a:off x="5922169" y="3651648"/>
            <a:ext cx="17275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Запрос на изменение</a:t>
            </a:r>
          </a:p>
        </p:txBody>
      </p:sp>
      <p:sp>
        <p:nvSpPr>
          <p:cNvPr id="115758" name="AutoShape 51"/>
          <p:cNvSpPr>
            <a:spLocks noChangeArrowheads="1"/>
          </p:cNvSpPr>
          <p:nvPr/>
        </p:nvSpPr>
        <p:spPr bwMode="auto">
          <a:xfrm>
            <a:off x="5651898" y="3975498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59" name="Text Box 52"/>
          <p:cNvSpPr txBox="1">
            <a:spLocks noChangeArrowheads="1"/>
          </p:cNvSpPr>
          <p:nvPr/>
        </p:nvSpPr>
        <p:spPr bwMode="auto">
          <a:xfrm>
            <a:off x="5922169" y="4030267"/>
            <a:ext cx="17823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Журнал изменений</a:t>
            </a:r>
          </a:p>
        </p:txBody>
      </p:sp>
      <p:sp>
        <p:nvSpPr>
          <p:cNvPr id="115760" name="AutoShape 53"/>
          <p:cNvSpPr>
            <a:spLocks noChangeArrowheads="1"/>
          </p:cNvSpPr>
          <p:nvPr/>
        </p:nvSpPr>
        <p:spPr bwMode="auto">
          <a:xfrm>
            <a:off x="5651898" y="4354116"/>
            <a:ext cx="269081" cy="378619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61" name="Text Box 54"/>
          <p:cNvSpPr txBox="1">
            <a:spLocks noChangeArrowheads="1"/>
          </p:cNvSpPr>
          <p:nvPr/>
        </p:nvSpPr>
        <p:spPr bwMode="auto">
          <a:xfrm>
            <a:off x="5922169" y="4462463"/>
            <a:ext cx="18371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tx2"/>
                </a:solidFill>
              </a:rPr>
              <a:t>Финальный отчет</a:t>
            </a:r>
          </a:p>
        </p:txBody>
      </p:sp>
      <p:sp>
        <p:nvSpPr>
          <p:cNvPr id="115762" name="Line 55"/>
          <p:cNvSpPr>
            <a:spLocks noChangeShapeType="1"/>
          </p:cNvSpPr>
          <p:nvPr/>
        </p:nvSpPr>
        <p:spPr bwMode="auto">
          <a:xfrm>
            <a:off x="3330179" y="789385"/>
            <a:ext cx="0" cy="3996928"/>
          </a:xfrm>
          <a:prstGeom prst="line">
            <a:avLst/>
          </a:prstGeom>
          <a:noFill/>
          <a:ln w="12700" cap="rnd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>
            <a:spAutoFit/>
          </a:bodyPr>
          <a:lstStyle/>
          <a:p>
            <a:endParaRPr lang="ru-RU" sz="1350">
              <a:solidFill>
                <a:schemeClr val="tx2"/>
              </a:solidFill>
            </a:endParaRPr>
          </a:p>
        </p:txBody>
      </p:sp>
      <p:sp>
        <p:nvSpPr>
          <p:cNvPr id="115763" name="Line 56"/>
          <p:cNvSpPr>
            <a:spLocks noChangeShapeType="1"/>
          </p:cNvSpPr>
          <p:nvPr/>
        </p:nvSpPr>
        <p:spPr bwMode="auto">
          <a:xfrm>
            <a:off x="5511404" y="789385"/>
            <a:ext cx="0" cy="3996928"/>
          </a:xfrm>
          <a:prstGeom prst="line">
            <a:avLst/>
          </a:prstGeom>
          <a:noFill/>
          <a:ln w="12700" cap="rnd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>
            <a:spAutoFit/>
          </a:bodyPr>
          <a:lstStyle/>
          <a:p>
            <a:endParaRPr lang="ru-RU" sz="135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41480"/>
            <a:ext cx="6515100" cy="628650"/>
          </a:xfrm>
        </p:spPr>
        <p:txBody>
          <a:bodyPr>
            <a:noAutofit/>
          </a:bodyPr>
          <a:lstStyle/>
          <a:p>
            <a:r>
              <a:rPr lang="ru-RU" dirty="0" smtClean="0"/>
              <a:t>Модели оценки зрелости проектного управления</a:t>
            </a: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232538" y="951570"/>
            <a:ext cx="4589861" cy="4340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725"/>
              </a:spcBef>
            </a:pPr>
            <a:r>
              <a:rPr lang="ru-RU" sz="1200" dirty="0">
                <a:solidFill>
                  <a:schemeClr val="tx2"/>
                </a:solidFill>
              </a:rPr>
              <a:t>CMMI ориентирована на область проектирования</a:t>
            </a:r>
            <a:br>
              <a:rPr lang="ru-RU" sz="1200" dirty="0">
                <a:solidFill>
                  <a:schemeClr val="tx2"/>
                </a:solidFill>
              </a:rPr>
            </a:br>
            <a:r>
              <a:rPr lang="ru-RU" sz="1200" dirty="0">
                <a:solidFill>
                  <a:schemeClr val="tx2"/>
                </a:solidFill>
              </a:rPr>
              <a:t>и разработки программных систем</a:t>
            </a:r>
            <a:r>
              <a:rPr lang="en-US" sz="1200" dirty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90000"/>
              </a:lnSpc>
              <a:spcBef>
                <a:spcPts val="1725"/>
              </a:spcBef>
            </a:pPr>
            <a:r>
              <a:rPr lang="en-US" sz="1200" dirty="0">
                <a:solidFill>
                  <a:schemeClr val="tx2"/>
                </a:solidFill>
              </a:rPr>
              <a:t>Project FRAMEWORK </a:t>
            </a:r>
            <a:r>
              <a:rPr lang="ru-RU" sz="1200" dirty="0">
                <a:solidFill>
                  <a:schemeClr val="tx2"/>
                </a:solidFill>
              </a:rPr>
              <a:t>– для каждого уровня зрелости устанавливает цели и показывает пути, которыми они могут достигнуты. Основана на </a:t>
            </a:r>
            <a:r>
              <a:rPr lang="en-US" sz="1200" dirty="0">
                <a:solidFill>
                  <a:schemeClr val="tx2"/>
                </a:solidFill>
              </a:rPr>
              <a:t>PMI PMBOK.</a:t>
            </a:r>
          </a:p>
          <a:p>
            <a:pPr>
              <a:lnSpc>
                <a:spcPct val="90000"/>
              </a:lnSpc>
              <a:spcBef>
                <a:spcPts val="1725"/>
              </a:spcBef>
            </a:pPr>
            <a:r>
              <a:rPr lang="en-US" sz="1200" dirty="0">
                <a:solidFill>
                  <a:schemeClr val="tx2"/>
                </a:solidFill>
              </a:rPr>
              <a:t>Berkeley PM Maturity Model – </a:t>
            </a:r>
            <a:r>
              <a:rPr lang="ru-RU" sz="1200" dirty="0">
                <a:solidFill>
                  <a:schemeClr val="tx2"/>
                </a:solidFill>
              </a:rPr>
              <a:t>оценивает 8 областей знаний, делает акцент на рекомендациях для перехода с уровня на уровень</a:t>
            </a:r>
            <a:r>
              <a:rPr lang="en-US" sz="1200" dirty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90000"/>
              </a:lnSpc>
              <a:spcBef>
                <a:spcPts val="1725"/>
              </a:spcBef>
            </a:pPr>
            <a:r>
              <a:rPr lang="en-US" sz="1200" dirty="0">
                <a:solidFill>
                  <a:schemeClr val="tx2"/>
                </a:solidFill>
              </a:rPr>
              <a:t>Project Management Maturity Model 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Гарольда </a:t>
            </a:r>
            <a:r>
              <a:rPr lang="ru-RU" sz="1200" dirty="0" err="1">
                <a:solidFill>
                  <a:schemeClr val="tx2"/>
                </a:solidFill>
              </a:rPr>
              <a:t>Керцнера</a:t>
            </a:r>
            <a:r>
              <a:rPr lang="ru-RU" sz="1200" dirty="0">
                <a:solidFill>
                  <a:schemeClr val="tx2"/>
                </a:solidFill>
              </a:rPr>
              <a:t> - описывает 5 уровней, содержит тесты, акцент на стратегическом управлении проектами для достижения устойчивых конкурентных преимуществ бизнеса</a:t>
            </a:r>
            <a:r>
              <a:rPr lang="en-US" sz="1200" dirty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90000"/>
              </a:lnSpc>
              <a:spcBef>
                <a:spcPts val="1725"/>
              </a:spcBef>
            </a:pPr>
            <a:r>
              <a:rPr lang="ru-RU" sz="1200" dirty="0">
                <a:solidFill>
                  <a:schemeClr val="tx2"/>
                </a:solidFill>
              </a:rPr>
              <a:t>PMMM позволяет измерять уровень зрелости и показывает перспективу для перехода на более высокие уровни. Основана на PMI PMBOK</a:t>
            </a:r>
            <a:r>
              <a:rPr lang="en-US" sz="1200" dirty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90000"/>
              </a:lnSpc>
              <a:spcBef>
                <a:spcPts val="1725"/>
              </a:spcBef>
            </a:pPr>
            <a:r>
              <a:rPr lang="en-US" sz="1200" dirty="0">
                <a:solidFill>
                  <a:schemeClr val="tx2"/>
                </a:solidFill>
              </a:rPr>
              <a:t>OPM3 </a:t>
            </a:r>
            <a:r>
              <a:rPr lang="ru-RU" sz="1200" dirty="0">
                <a:solidFill>
                  <a:schemeClr val="tx2"/>
                </a:solidFill>
              </a:rPr>
              <a:t>основана на сравнении с практиками наиболее зрелых компаний (нет в явном виде установленных уровней зрелости).</a:t>
            </a:r>
          </a:p>
        </p:txBody>
      </p:sp>
      <p:pic>
        <p:nvPicPr>
          <p:cNvPr id="28" name="Picture 8" descr="esi-i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60898" y="1507593"/>
            <a:ext cx="592931" cy="51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9" descr="pm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2659"/>
          <a:stretch>
            <a:fillRect/>
          </a:stretch>
        </p:blipFill>
        <p:spPr bwMode="auto">
          <a:xfrm>
            <a:off x="1560898" y="3738824"/>
            <a:ext cx="1296590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0" descr="berkeley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60898" y="2263639"/>
            <a:ext cx="1188244" cy="36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11"/>
          <p:cNvGrpSpPr>
            <a:grpSpLocks/>
          </p:cNvGrpSpPr>
          <p:nvPr/>
        </p:nvGrpSpPr>
        <p:grpSpPr bwMode="auto">
          <a:xfrm>
            <a:off x="1560898" y="967049"/>
            <a:ext cx="1015603" cy="478631"/>
            <a:chOff x="460" y="754"/>
            <a:chExt cx="716" cy="338"/>
          </a:xfrm>
        </p:grpSpPr>
        <p:pic>
          <p:nvPicPr>
            <p:cNvPr id="32" name="Picture 12" descr="SEIlog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8" y="754"/>
              <a:ext cx="42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460" y="799"/>
              <a:ext cx="312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dirty="0">
                  <a:solidFill>
                    <a:srgbClr val="00518E"/>
                  </a:solidFill>
                  <a:latin typeface="Tahoma" pitchFamily="34" charset="0"/>
                </a:rPr>
                <a:t>SEI</a:t>
              </a:r>
              <a:endParaRPr lang="ru-RU" sz="1350" dirty="0">
                <a:solidFill>
                  <a:srgbClr val="00518E"/>
                </a:solidFill>
                <a:latin typeface="Tahoma" pitchFamily="34" charset="0"/>
              </a:endParaRPr>
            </a:p>
          </p:txBody>
        </p:sp>
      </p:grpSp>
      <p:pic>
        <p:nvPicPr>
          <p:cNvPr id="3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60898" y="4406764"/>
            <a:ext cx="950119" cy="2333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5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60898" y="2911339"/>
            <a:ext cx="521494" cy="542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cxnSp>
        <p:nvCxnSpPr>
          <p:cNvPr id="38" name="Прямая соединительная линия 37"/>
          <p:cNvCxnSpPr/>
          <p:nvPr/>
        </p:nvCxnSpPr>
        <p:spPr>
          <a:xfrm>
            <a:off x="1464447" y="1432586"/>
            <a:ext cx="6268685" cy="119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1464447" y="2129106"/>
            <a:ext cx="6268685" cy="119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1464447" y="2666082"/>
            <a:ext cx="6268685" cy="119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1464447" y="3523338"/>
            <a:ext cx="6268685" cy="119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1464447" y="4272246"/>
            <a:ext cx="6268685" cy="119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28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1369314" y="303498"/>
            <a:ext cx="6515100" cy="3069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Модель зрелости </a:t>
            </a:r>
            <a:r>
              <a:rPr lang="ru-RU" dirty="0" err="1" smtClean="0"/>
              <a:t>Керцнера</a:t>
            </a:r>
            <a:endParaRPr lang="ru-RU" dirty="0" smtClean="0"/>
          </a:p>
        </p:txBody>
      </p:sp>
      <p:pic>
        <p:nvPicPr>
          <p:cNvPr id="8198" name="Picture 9" descr="hkportra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8025" y="1128193"/>
            <a:ext cx="1004888" cy="1296590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3" name="Right Arrow 12"/>
          <p:cNvSpPr/>
          <p:nvPr/>
        </p:nvSpPr>
        <p:spPr bwMode="auto">
          <a:xfrm rot="19607840">
            <a:off x="4602856" y="1464077"/>
            <a:ext cx="1512168" cy="594066"/>
          </a:xfrm>
          <a:prstGeom prst="rightArrow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2"/>
                </a:solidFill>
              </a:rPr>
              <a:t>Улучшение процессов</a:t>
            </a:r>
          </a:p>
        </p:txBody>
      </p:sp>
      <p:sp>
        <p:nvSpPr>
          <p:cNvPr id="12" name="Right Arrow 11"/>
          <p:cNvSpPr/>
          <p:nvPr/>
        </p:nvSpPr>
        <p:spPr bwMode="auto">
          <a:xfrm rot="19607840">
            <a:off x="3446248" y="2202483"/>
            <a:ext cx="1512168" cy="594066"/>
          </a:xfrm>
          <a:prstGeom prst="rightArrow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2"/>
                </a:solidFill>
              </a:rPr>
              <a:t>Управление процессами</a:t>
            </a:r>
          </a:p>
        </p:txBody>
      </p:sp>
      <p:sp>
        <p:nvSpPr>
          <p:cNvPr id="11" name="Right Arrow 10"/>
          <p:cNvSpPr/>
          <p:nvPr/>
        </p:nvSpPr>
        <p:spPr bwMode="auto">
          <a:xfrm rot="19607840">
            <a:off x="2290457" y="2959352"/>
            <a:ext cx="1512168" cy="594066"/>
          </a:xfrm>
          <a:prstGeom prst="rightArrow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2"/>
                </a:solidFill>
              </a:rPr>
              <a:t>Определение процессов</a:t>
            </a:r>
          </a:p>
        </p:txBody>
      </p:sp>
      <p:sp>
        <p:nvSpPr>
          <p:cNvPr id="10" name="Right Arrow 9"/>
          <p:cNvSpPr/>
          <p:nvPr/>
        </p:nvSpPr>
        <p:spPr bwMode="auto">
          <a:xfrm rot="19607840">
            <a:off x="1154527" y="3708584"/>
            <a:ext cx="1512168" cy="594066"/>
          </a:xfrm>
          <a:prstGeom prst="rightArrow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2"/>
                </a:solidFill>
              </a:rPr>
              <a:t>Базовые знания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627784" y="3585516"/>
            <a:ext cx="1512168" cy="459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“</a:t>
            </a:r>
            <a:r>
              <a:rPr lang="ru-RU" sz="1350" dirty="0">
                <a:solidFill>
                  <a:schemeClr val="tx2"/>
                </a:solidFill>
              </a:rPr>
              <a:t>Общие процессы</a:t>
            </a:r>
            <a:r>
              <a:rPr lang="en-US" sz="1350" dirty="0">
                <a:solidFill>
                  <a:schemeClr val="tx2"/>
                </a:solidFill>
              </a:rPr>
              <a:t>”</a:t>
            </a:r>
            <a:endParaRPr lang="ru-RU" sz="135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707904" y="2884044"/>
            <a:ext cx="1512168" cy="459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“</a:t>
            </a:r>
            <a:r>
              <a:rPr lang="ru-RU" sz="1350" dirty="0">
                <a:solidFill>
                  <a:schemeClr val="tx2"/>
                </a:solidFill>
              </a:rPr>
              <a:t>Единая методология</a:t>
            </a:r>
            <a:r>
              <a:rPr lang="en-US" sz="1350" dirty="0">
                <a:solidFill>
                  <a:schemeClr val="tx2"/>
                </a:solidFill>
              </a:rPr>
              <a:t>”</a:t>
            </a:r>
            <a:endParaRPr lang="ru-RU" sz="135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896036" y="2100300"/>
            <a:ext cx="1512168" cy="459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“</a:t>
            </a:r>
            <a:r>
              <a:rPr lang="ru-RU" sz="1350" dirty="0">
                <a:solidFill>
                  <a:schemeClr val="tx2"/>
                </a:solidFill>
              </a:rPr>
              <a:t>Перенятие опыта</a:t>
            </a:r>
            <a:r>
              <a:rPr lang="en-US" sz="1350" dirty="0">
                <a:solidFill>
                  <a:schemeClr val="tx2"/>
                </a:solidFill>
              </a:rPr>
              <a:t>”</a:t>
            </a:r>
            <a:endParaRPr lang="ru-RU" sz="135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030162" y="1164515"/>
            <a:ext cx="1512168" cy="459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“</a:t>
            </a:r>
            <a:r>
              <a:rPr lang="ru-RU" sz="1350" dirty="0">
                <a:solidFill>
                  <a:schemeClr val="tx2"/>
                </a:solidFill>
              </a:rPr>
              <a:t>Постоянное улучшение</a:t>
            </a:r>
            <a:r>
              <a:rPr lang="en-US" sz="1350" dirty="0">
                <a:solidFill>
                  <a:schemeClr val="tx2"/>
                </a:solidFill>
              </a:rPr>
              <a:t>”</a:t>
            </a:r>
            <a:endParaRPr lang="ru-RU" sz="135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491121" y="4335797"/>
            <a:ext cx="1512168" cy="459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“</a:t>
            </a:r>
            <a:r>
              <a:rPr lang="ru-RU" sz="1350" dirty="0">
                <a:solidFill>
                  <a:schemeClr val="tx2"/>
                </a:solidFill>
              </a:rPr>
              <a:t>Общий язык</a:t>
            </a:r>
            <a:r>
              <a:rPr lang="en-US" sz="1350" dirty="0">
                <a:solidFill>
                  <a:schemeClr val="tx2"/>
                </a:solidFill>
              </a:rPr>
              <a:t>”</a:t>
            </a:r>
            <a:endParaRPr lang="ru-RU" sz="1350" dirty="0">
              <a:solidFill>
                <a:schemeClr val="tx2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256759" y="1560242"/>
            <a:ext cx="2109755" cy="1815362"/>
            <a:chOff x="5485011" y="1916834"/>
            <a:chExt cx="2813007" cy="2420483"/>
          </a:xfrm>
        </p:grpSpPr>
        <p:sp>
          <p:nvSpPr>
            <p:cNvPr id="16" name="Bent-Up Arrow 15"/>
            <p:cNvSpPr/>
            <p:nvPr/>
          </p:nvSpPr>
          <p:spPr bwMode="auto">
            <a:xfrm rot="16200000" flipH="1">
              <a:off x="6256900" y="2296199"/>
              <a:ext cx="1269229" cy="2813007"/>
            </a:xfrm>
            <a:prstGeom prst="bentUpArrow">
              <a:avLst>
                <a:gd name="adj1" fmla="val 21168"/>
                <a:gd name="adj2" fmla="val 25000"/>
                <a:gd name="adj3" fmla="val 25000"/>
              </a:avLst>
            </a:prstGeom>
            <a:solidFill>
              <a:schemeClr val="dk1">
                <a:tint val="50000"/>
                <a:satMod val="300000"/>
              </a:schemeClr>
            </a:solidFill>
            <a:ln>
              <a:noFill/>
              <a:headEnd/>
              <a:tailEnd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50">
                <a:solidFill>
                  <a:schemeClr val="tx2"/>
                </a:solidFill>
              </a:endParaRPr>
            </a:p>
          </p:txBody>
        </p:sp>
        <p:sp>
          <p:nvSpPr>
            <p:cNvPr id="4" name="Bent-Up Arrow 3"/>
            <p:cNvSpPr/>
            <p:nvPr/>
          </p:nvSpPr>
          <p:spPr bwMode="auto">
            <a:xfrm rot="16200000" flipH="1">
              <a:off x="7003143" y="2005972"/>
              <a:ext cx="1384012" cy="1205736"/>
            </a:xfrm>
            <a:prstGeom prst="bentUpArrow">
              <a:avLst>
                <a:gd name="adj1" fmla="val 22580"/>
                <a:gd name="adj2" fmla="val 25000"/>
                <a:gd name="adj3" fmla="val 25000"/>
              </a:avLst>
            </a:prstGeom>
            <a:gradFill flip="none" rotWithShape="1">
              <a:gsLst>
                <a:gs pos="0">
                  <a:schemeClr val="dk1">
                    <a:tint val="50000"/>
                    <a:satMod val="30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0"/>
              <a:tileRect/>
            </a:gradFill>
            <a:ln>
              <a:noFill/>
              <a:headEnd/>
              <a:tailEnd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5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1" grpId="0" animBg="1"/>
      <p:bldP spid="10" grpId="0" animBg="1"/>
      <p:bldP spid="6" grpId="0" animBg="1"/>
      <p:bldP spid="7" grpId="0" animBg="1"/>
      <p:bldP spid="8" grpId="0" animBg="1"/>
      <p:bldP spid="9" grpId="0" animBg="1"/>
      <p:bldP spid="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2"/>
          <p:cNvSpPr>
            <a:spLocks noGrp="1" noChangeArrowheads="1"/>
          </p:cNvSpPr>
          <p:nvPr>
            <p:ph type="title"/>
          </p:nvPr>
        </p:nvSpPr>
        <p:spPr>
          <a:xfrm>
            <a:off x="1304925" y="168483"/>
            <a:ext cx="5886450" cy="40504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>Результаты оценки зрелости организации (пример)	</a:t>
            </a:r>
          </a:p>
        </p:txBody>
      </p:sp>
      <p:pic>
        <p:nvPicPr>
          <p:cNvPr id="9216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05063" y="958416"/>
            <a:ext cx="4307681" cy="857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216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09737" y="2061028"/>
            <a:ext cx="2538413" cy="15359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2167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743"/>
          <a:stretch>
            <a:fillRect/>
          </a:stretch>
        </p:blipFill>
        <p:spPr bwMode="auto">
          <a:xfrm>
            <a:off x="5057775" y="1961778"/>
            <a:ext cx="2282429" cy="158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2168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39466" y="3489852"/>
            <a:ext cx="6129338" cy="13918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169" name="Rectangle 7"/>
          <p:cNvSpPr>
            <a:spLocks noChangeArrowheads="1"/>
          </p:cNvSpPr>
          <p:nvPr/>
        </p:nvSpPr>
        <p:spPr bwMode="auto">
          <a:xfrm>
            <a:off x="1735931" y="1206639"/>
            <a:ext cx="5644754" cy="300082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350"/>
          </a:p>
        </p:txBody>
      </p:sp>
      <p:sp>
        <p:nvSpPr>
          <p:cNvPr id="92170" name="Text Box 8"/>
          <p:cNvSpPr txBox="1">
            <a:spLocks noChangeArrowheads="1"/>
          </p:cNvSpPr>
          <p:nvPr/>
        </p:nvSpPr>
        <p:spPr bwMode="auto">
          <a:xfrm>
            <a:off x="1817694" y="951571"/>
            <a:ext cx="268022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chemeClr val="tx2"/>
                </a:solidFill>
                <a:latin typeface="Verdana" pitchFamily="34" charset="0"/>
              </a:rPr>
              <a:t>Ι</a:t>
            </a:r>
          </a:p>
        </p:txBody>
      </p:sp>
      <p:sp>
        <p:nvSpPr>
          <p:cNvPr id="92171" name="Rectangle 9"/>
          <p:cNvSpPr>
            <a:spLocks noChangeArrowheads="1"/>
          </p:cNvSpPr>
          <p:nvPr/>
        </p:nvSpPr>
        <p:spPr bwMode="auto">
          <a:xfrm>
            <a:off x="5004197" y="2529256"/>
            <a:ext cx="2376488" cy="300082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350"/>
          </a:p>
        </p:txBody>
      </p:sp>
      <p:sp>
        <p:nvSpPr>
          <p:cNvPr id="92172" name="Rectangle 10"/>
          <p:cNvSpPr>
            <a:spLocks noChangeArrowheads="1"/>
          </p:cNvSpPr>
          <p:nvPr/>
        </p:nvSpPr>
        <p:spPr bwMode="auto">
          <a:xfrm>
            <a:off x="1763316" y="2529256"/>
            <a:ext cx="2376488" cy="300082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350"/>
          </a:p>
        </p:txBody>
      </p:sp>
      <p:sp>
        <p:nvSpPr>
          <p:cNvPr id="92173" name="Text Box 11"/>
          <p:cNvSpPr txBox="1">
            <a:spLocks noChangeArrowheads="1"/>
          </p:cNvSpPr>
          <p:nvPr/>
        </p:nvSpPr>
        <p:spPr bwMode="auto">
          <a:xfrm>
            <a:off x="1763316" y="1884857"/>
            <a:ext cx="35137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chemeClr val="tx2"/>
                </a:solidFill>
                <a:latin typeface="Verdana" pitchFamily="34" charset="0"/>
              </a:rPr>
              <a:t>ΙΙ</a:t>
            </a:r>
          </a:p>
        </p:txBody>
      </p:sp>
      <p:sp>
        <p:nvSpPr>
          <p:cNvPr id="92174" name="Text Box 12"/>
          <p:cNvSpPr txBox="1">
            <a:spLocks noChangeArrowheads="1"/>
          </p:cNvSpPr>
          <p:nvPr/>
        </p:nvSpPr>
        <p:spPr bwMode="auto">
          <a:xfrm>
            <a:off x="5057775" y="1884857"/>
            <a:ext cx="43473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200" b="1">
                <a:solidFill>
                  <a:schemeClr val="tx2"/>
                </a:solidFill>
                <a:latin typeface="Verdana" pitchFamily="34" charset="0"/>
              </a:rPr>
              <a:t>ΙΙΙ</a:t>
            </a:r>
          </a:p>
        </p:txBody>
      </p:sp>
      <p:sp>
        <p:nvSpPr>
          <p:cNvPr id="92175" name="Rectangle 13"/>
          <p:cNvSpPr>
            <a:spLocks noChangeArrowheads="1"/>
          </p:cNvSpPr>
          <p:nvPr/>
        </p:nvSpPr>
        <p:spPr bwMode="auto">
          <a:xfrm>
            <a:off x="1331119" y="4041961"/>
            <a:ext cx="6427235" cy="300082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endParaRPr lang="ru-RU" sz="1350"/>
          </a:p>
        </p:txBody>
      </p:sp>
      <p:sp>
        <p:nvSpPr>
          <p:cNvPr id="92176" name="Text Box 14"/>
          <p:cNvSpPr txBox="1">
            <a:spLocks noChangeArrowheads="1"/>
          </p:cNvSpPr>
          <p:nvPr/>
        </p:nvSpPr>
        <p:spPr bwMode="auto">
          <a:xfrm>
            <a:off x="1348978" y="3505967"/>
            <a:ext cx="385042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Ι</a:t>
            </a:r>
            <a:r>
              <a:rPr lang="en-US" sz="1200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29447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7127" y="249492"/>
            <a:ext cx="6515100" cy="352286"/>
          </a:xfrm>
        </p:spPr>
        <p:txBody>
          <a:bodyPr>
            <a:normAutofit fontScale="90000"/>
          </a:bodyPr>
          <a:lstStyle/>
          <a:p>
            <a:r>
              <a:rPr lang="ru-RU" dirty="0"/>
              <a:t>Выбор типа методологии</a:t>
            </a:r>
          </a:p>
        </p:txBody>
      </p:sp>
      <p:pic>
        <p:nvPicPr>
          <p:cNvPr id="78438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25167" y="997759"/>
            <a:ext cx="6487715" cy="3717131"/>
          </a:xfrm>
          <a:prstGeom prst="rect">
            <a:avLst/>
          </a:prstGeom>
          <a:noFill/>
        </p:spPr>
      </p:pic>
      <p:sp>
        <p:nvSpPr>
          <p:cNvPr id="784388" name="Text Box 4"/>
          <p:cNvSpPr txBox="1">
            <a:spLocks noChangeArrowheads="1"/>
          </p:cNvSpPr>
          <p:nvPr/>
        </p:nvSpPr>
        <p:spPr bwMode="auto">
          <a:xfrm>
            <a:off x="4070751" y="3543858"/>
            <a:ext cx="1750800" cy="253916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050" b="1" dirty="0"/>
              <a:t>Длительность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92994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8643" y="141480"/>
            <a:ext cx="6048672" cy="485887"/>
          </a:xfrm>
        </p:spPr>
        <p:txBody>
          <a:bodyPr>
            <a:normAutofit fontScale="90000"/>
          </a:bodyPr>
          <a:lstStyle/>
          <a:p>
            <a:r>
              <a:rPr lang="ru-RU" dirty="0"/>
              <a:t>Иерархия ролей в проектном </a:t>
            </a:r>
            <a:r>
              <a:rPr lang="ru-RU" dirty="0" smtClean="0"/>
              <a:t>управлении (пример для крупной организации)</a:t>
            </a:r>
            <a:endParaRPr lang="ru-RU" dirty="0"/>
          </a:p>
        </p:txBody>
      </p:sp>
      <p:graphicFrame>
        <p:nvGraphicFramePr>
          <p:cNvPr id="505863" name="Object 7"/>
          <p:cNvGraphicFramePr>
            <a:graphicFrameLocks noGrp="1" noChangeAspect="1"/>
          </p:cNvGraphicFramePr>
          <p:nvPr>
            <p:ph idx="4294967295"/>
            <p:extLst/>
          </p:nvPr>
        </p:nvGraphicFramePr>
        <p:xfrm>
          <a:off x="2708793" y="924567"/>
          <a:ext cx="3938178" cy="4061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35" name="Visio" r:id="rId4" imgW="6430366" imgH="6633058" progId="">
                  <p:embed/>
                </p:oleObj>
              </mc:Choice>
              <mc:Fallback>
                <p:oleObj name="Visio" r:id="rId4" imgW="6430366" imgH="6633058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8793" y="924567"/>
                        <a:ext cx="3938178" cy="40612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646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612576" y="0"/>
            <a:ext cx="9756576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" name="TextBox 4"/>
          <p:cNvSpPr txBox="1"/>
          <p:nvPr/>
        </p:nvSpPr>
        <p:spPr>
          <a:xfrm>
            <a:off x="3286116" y="107139"/>
            <a:ext cx="25181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2900368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 с заинтересованными сторонами Проекта </a:t>
            </a:r>
          </a:p>
        </p:txBody>
      </p:sp>
    </p:spTree>
    <p:extLst>
      <p:ext uri="{BB962C8B-B14F-4D97-AF65-F5344CB8AC3E}">
        <p14:creationId xmlns:p14="http://schemas.microsoft.com/office/powerpoint/2010/main" val="187011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2100" dirty="0">
                <a:solidFill>
                  <a:srgbClr val="121B44"/>
                </a:solidFill>
                <a:latin typeface="Arial Black" pitchFamily="34" charset="0"/>
              </a:rPr>
              <a:t/>
            </a:r>
            <a:br>
              <a:rPr lang="ru-RU" sz="2100" dirty="0">
                <a:solidFill>
                  <a:srgbClr val="121B44"/>
                </a:solidFill>
                <a:latin typeface="Arial Black" pitchFamily="34" charset="0"/>
              </a:rPr>
            </a:br>
            <a:r>
              <a:rPr lang="ru-RU" sz="2700" dirty="0">
                <a:solidFill>
                  <a:srgbClr val="121B44"/>
                </a:solidFill>
                <a:latin typeface="+mj-lt"/>
              </a:rPr>
              <a:t>Заинтересованные лица в проекте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193007" y="1063229"/>
            <a:ext cx="6511529" cy="3944541"/>
            <a:chOff x="42" y="893"/>
            <a:chExt cx="5469" cy="3313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42" y="893"/>
              <a:ext cx="2414" cy="1811"/>
              <a:chOff x="42" y="1119"/>
              <a:chExt cx="2414" cy="1811"/>
            </a:xfrm>
          </p:grpSpPr>
          <p:pic>
            <p:nvPicPr>
              <p:cNvPr id="77831" name="Picture 6" descr="c7f8fb06386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2" y="1119"/>
                <a:ext cx="2414" cy="1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7832" name="Text Box 7"/>
              <p:cNvSpPr txBox="1">
                <a:spLocks noChangeArrowheads="1"/>
              </p:cNvSpPr>
              <p:nvPr/>
            </p:nvSpPr>
            <p:spPr bwMode="auto">
              <a:xfrm>
                <a:off x="340" y="1525"/>
                <a:ext cx="1588" cy="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500">
                    <a:solidFill>
                      <a:srgbClr val="FF3300"/>
                    </a:solidFill>
                  </a:rPr>
                  <a:t>Project Leader</a:t>
                </a:r>
                <a:endParaRPr lang="ru-RU" sz="1500">
                  <a:solidFill>
                    <a:srgbClr val="FF3300"/>
                  </a:solidFill>
                </a:endParaRPr>
              </a:p>
            </p:txBody>
          </p:sp>
          <p:sp>
            <p:nvSpPr>
              <p:cNvPr id="77833" name="Text Box 8"/>
              <p:cNvSpPr txBox="1">
                <a:spLocks noChangeArrowheads="1"/>
              </p:cNvSpPr>
              <p:nvPr/>
            </p:nvSpPr>
            <p:spPr bwMode="auto">
              <a:xfrm>
                <a:off x="1020" y="2251"/>
                <a:ext cx="1089" cy="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500">
                    <a:solidFill>
                      <a:srgbClr val="FF3300"/>
                    </a:solidFill>
                  </a:rPr>
                  <a:t>Stakeholder</a:t>
                </a:r>
                <a:endParaRPr lang="ru-RU" sz="1500">
                  <a:solidFill>
                    <a:srgbClr val="FF3300"/>
                  </a:solidFill>
                </a:endParaRPr>
              </a:p>
            </p:txBody>
          </p:sp>
        </p:grpSp>
        <p:sp>
          <p:nvSpPr>
            <p:cNvPr id="77829" name="Text Box 10"/>
            <p:cNvSpPr txBox="1">
              <a:spLocks noChangeArrowheads="1"/>
            </p:cNvSpPr>
            <p:nvPr/>
          </p:nvSpPr>
          <p:spPr bwMode="auto">
            <a:xfrm>
              <a:off x="2517" y="1026"/>
              <a:ext cx="2994" cy="3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>
                  <a:solidFill>
                    <a:srgbClr val="FF3300"/>
                  </a:solidFill>
                </a:rPr>
                <a:t>Stakeholders</a:t>
              </a:r>
              <a:r>
                <a:rPr lang="ru-RU" sz="1500">
                  <a:solidFill>
                    <a:srgbClr val="FF3300"/>
                  </a:solidFill>
                </a:rPr>
                <a:t>, заинтересованные лица (стороны), дольщики проекта</a:t>
              </a:r>
              <a:r>
                <a:rPr lang="ru-RU" sz="1500"/>
                <a:t>  - люди (организации) или группы людей, имеющие или считающие, что они имеют, законные требования в отношении некоторых аспектов проекта.  Целью заинтересованности может быть обеспечение личного интереса, доли в участии или выдвижение требований к проекту; эта цель может изменяться от удовлетворения неформального интереса в процессе участия в проекте и до выставления законных претензий. </a:t>
              </a:r>
            </a:p>
          </p:txBody>
        </p:sp>
        <p:sp>
          <p:nvSpPr>
            <p:cNvPr id="77830" name="Text Box 11"/>
            <p:cNvSpPr txBox="1">
              <a:spLocks noChangeArrowheads="1"/>
            </p:cNvSpPr>
            <p:nvPr/>
          </p:nvSpPr>
          <p:spPr bwMode="auto">
            <a:xfrm>
              <a:off x="249" y="2750"/>
              <a:ext cx="2087" cy="1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350"/>
                <a:t>Д. Клилэнд «Управление заинтересованными лицами проекта»</a:t>
              </a:r>
            </a:p>
            <a:p>
              <a:pPr>
                <a:spcBef>
                  <a:spcPct val="50000"/>
                </a:spcBef>
              </a:pPr>
              <a:r>
                <a:rPr lang="ru-RU" sz="1350"/>
                <a:t>В кн. «Управление проектами» под ред. Дж. К. Пинто, М., «Питер», 2004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923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>
                <a:solidFill>
                  <a:srgbClr val="121B44"/>
                </a:solidFill>
                <a:latin typeface="Arial Black" pitchFamily="34" charset="0"/>
              </a:rPr>
              <a:t>                      </a:t>
            </a:r>
            <a:r>
              <a:rPr lang="ru-RU" dirty="0">
                <a:solidFill>
                  <a:srgbClr val="121B44"/>
                </a:solidFill>
                <a:latin typeface="+mj-lt"/>
              </a:rPr>
              <a:t>Определение проекта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669217" y="1038204"/>
            <a:ext cx="5926971" cy="2608681"/>
            <a:chOff x="521" y="1207"/>
            <a:chExt cx="4899" cy="1856"/>
          </a:xfrm>
        </p:grpSpPr>
        <p:sp>
          <p:nvSpPr>
            <p:cNvPr id="17412" name="Text Box 5"/>
            <p:cNvSpPr txBox="1">
              <a:spLocks noChangeArrowheads="1"/>
            </p:cNvSpPr>
            <p:nvPr/>
          </p:nvSpPr>
          <p:spPr bwMode="auto">
            <a:xfrm>
              <a:off x="2245" y="1207"/>
              <a:ext cx="3175" cy="1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500">
                  <a:solidFill>
                    <a:srgbClr val="FF0000"/>
                  </a:solidFill>
                </a:rPr>
                <a:t>Проект</a:t>
              </a:r>
              <a:r>
                <a:rPr lang="ru-RU" sz="1500"/>
                <a:t> – </a:t>
              </a:r>
              <a:r>
                <a:rPr lang="ru-RU" sz="1500">
                  <a:solidFill>
                    <a:srgbClr val="000000"/>
                  </a:solidFill>
                </a:rPr>
                <a:t>комплекс действий (работ, услуг, приобретений, управленческих операций и решений), направленных на достижение сформулированной цели</a:t>
              </a:r>
              <a:r>
                <a:rPr lang="ru-RU" sz="1500"/>
                <a:t>.</a:t>
              </a:r>
            </a:p>
          </p:txBody>
        </p:sp>
        <p:sp>
          <p:nvSpPr>
            <p:cNvPr id="17413" name="Text Box 6"/>
            <p:cNvSpPr txBox="1">
              <a:spLocks noChangeArrowheads="1"/>
            </p:cNvSpPr>
            <p:nvPr/>
          </p:nvSpPr>
          <p:spPr bwMode="auto">
            <a:xfrm>
              <a:off x="2426" y="2380"/>
              <a:ext cx="2268" cy="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050"/>
                <a:t>«Методические рекомендации по оценке эффективности инвестиционных проектов», М., Экономика, 2000г.</a:t>
              </a:r>
            </a:p>
          </p:txBody>
        </p:sp>
        <p:pic>
          <p:nvPicPr>
            <p:cNvPr id="17414" name="Picture 10" descr="Картинка 1 из 83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1" y="1298"/>
              <a:ext cx="1399" cy="1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9455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47664" y="0"/>
            <a:ext cx="5940660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2"/>
              </a:solidFill>
            </a:endParaRPr>
          </a:p>
          <a:p>
            <a:endParaRPr lang="ru-RU" dirty="0">
              <a:solidFill>
                <a:schemeClr val="accent2"/>
              </a:solidFill>
            </a:endParaRPr>
          </a:p>
          <a:p>
            <a:endParaRPr lang="ru-RU" dirty="0">
              <a:solidFill>
                <a:schemeClr val="accent2"/>
              </a:solidFill>
            </a:endParaRPr>
          </a:p>
          <a:p>
            <a:r>
              <a:rPr lang="ru-RU" sz="2800" dirty="0" err="1">
                <a:solidFill>
                  <a:schemeClr val="accent2"/>
                </a:solidFill>
              </a:rPr>
              <a:t>Стейкхолдеры</a:t>
            </a:r>
            <a:r>
              <a:rPr lang="ru-RU" sz="2800" dirty="0">
                <a:solidFill>
                  <a:schemeClr val="accent2"/>
                </a:solidFill>
              </a:rPr>
              <a:t> проекта</a:t>
            </a:r>
            <a:r>
              <a:rPr lang="ru-RU" dirty="0">
                <a:solidFill>
                  <a:schemeClr val="accent2"/>
                </a:solidFill>
              </a:rPr>
              <a:t> </a:t>
            </a:r>
            <a:r>
              <a:rPr lang="ru-RU" dirty="0"/>
              <a:t>– это лица, группы или организации, </a:t>
            </a:r>
            <a:r>
              <a:rPr lang="ru-RU" sz="2400" dirty="0"/>
              <a:t>которые могут повлиять</a:t>
            </a:r>
            <a:r>
              <a:rPr lang="ru-RU" dirty="0"/>
              <a:t> на некоторое решение, принятое в ходе реализации проекта, </a:t>
            </a:r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/>
              <a:t>некоторую деятельность, выполняемую в ходе </a:t>
            </a:r>
            <a:r>
              <a:rPr lang="ru-RU" dirty="0" smtClean="0"/>
              <a:t>проекта</a:t>
            </a:r>
          </a:p>
          <a:p>
            <a:r>
              <a:rPr lang="ru-RU" dirty="0" smtClean="0"/>
              <a:t>или </a:t>
            </a:r>
            <a:r>
              <a:rPr lang="ru-RU" dirty="0"/>
              <a:t>непосредственно на результат проекта. </a:t>
            </a:r>
            <a:endParaRPr lang="ru-RU" dirty="0" smtClean="0"/>
          </a:p>
          <a:p>
            <a:r>
              <a:rPr lang="ru-RU" dirty="0" smtClean="0"/>
              <a:t>А </a:t>
            </a:r>
            <a:r>
              <a:rPr lang="ru-RU" dirty="0"/>
              <a:t>также лица, группы и организации, испытывающие или считающие, что они испытывают влияние, порождённое упомянутыми решением, деятельностью или результатом. </a:t>
            </a:r>
          </a:p>
          <a:p>
            <a:endParaRPr lang="ru-RU" dirty="0"/>
          </a:p>
          <a:p>
            <a:pPr algn="r"/>
            <a:r>
              <a:rPr lang="en-US" sz="1500" dirty="0"/>
              <a:t>Glossary of the PMBOK</a:t>
            </a:r>
            <a:r>
              <a:rPr lang="en-US" sz="1500" dirty="0">
                <a:sym typeface="Symbol" pitchFamily="18" charset="2"/>
              </a:rPr>
              <a:t></a:t>
            </a:r>
            <a:r>
              <a:rPr lang="en-US" sz="1500" dirty="0"/>
              <a:t> Guide</a:t>
            </a:r>
            <a:r>
              <a:rPr lang="ru-RU" sz="1500" dirty="0"/>
              <a:t>, 5</a:t>
            </a:r>
            <a:r>
              <a:rPr lang="en-US" sz="1500" baseline="30000" dirty="0" err="1"/>
              <a:t>th</a:t>
            </a:r>
            <a:r>
              <a:rPr lang="en-US" sz="1500" dirty="0"/>
              <a:t> Edition 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89371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9652" y="195486"/>
            <a:ext cx="6372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Основные группы </a:t>
            </a:r>
            <a:r>
              <a:rPr lang="ru-RU" sz="2400" dirty="0" err="1"/>
              <a:t>стейкхолдеров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141730" y="789553"/>
            <a:ext cx="50765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Акционеры и инвесторы</a:t>
            </a:r>
          </a:p>
          <a:p>
            <a:pPr marL="271463" indent="-271463"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Кредиторы: банки и другие кредитные организации</a:t>
            </a:r>
          </a:p>
          <a:p>
            <a:pPr marL="271463" indent="-271463"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Партнёры и поставщики</a:t>
            </a:r>
          </a:p>
          <a:p>
            <a:pPr marL="271463" indent="-271463"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Покупатели и клиенты</a:t>
            </a:r>
          </a:p>
          <a:p>
            <a:pPr marL="271463" indent="-271463"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Менеджеры и высшее руководство компании</a:t>
            </a:r>
          </a:p>
          <a:p>
            <a:pPr marL="271463" indent="-271463"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Персонал компании</a:t>
            </a:r>
          </a:p>
          <a:p>
            <a:pPr marL="271463" indent="-271463"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Профессиональные союзы</a:t>
            </a:r>
          </a:p>
          <a:p>
            <a:pPr marL="271463" indent="-271463"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Конкуренты</a:t>
            </a:r>
          </a:p>
          <a:p>
            <a:pPr marL="271463" indent="-271463"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Государственные и налоговые органы</a:t>
            </a:r>
          </a:p>
          <a:p>
            <a:pPr marL="271463" indent="-271463"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Профессиональные ассоциации</a:t>
            </a:r>
          </a:p>
          <a:p>
            <a:pPr marL="271463" indent="-271463"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Средства массовой информации</a:t>
            </a:r>
          </a:p>
          <a:p>
            <a:pPr marL="271463" indent="-271463"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Неправительственные организации</a:t>
            </a:r>
          </a:p>
          <a:p>
            <a:pPr marL="271463" indent="-271463"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Общественные экологические, религиозные и пр. организации</a:t>
            </a:r>
          </a:p>
          <a:p>
            <a:pPr marL="271463" indent="-271463">
              <a:buClr>
                <a:schemeClr val="accent2"/>
              </a:buClr>
              <a:buSzPct val="130000"/>
              <a:buFont typeface="Wingdings" pitchFamily="2" charset="2"/>
              <a:buChar char="§"/>
            </a:pPr>
            <a:r>
              <a:rPr lang="ru-RU" sz="1500" dirty="0"/>
              <a:t>Местные сообщества</a:t>
            </a:r>
          </a:p>
        </p:txBody>
      </p:sp>
    </p:spTree>
    <p:extLst>
      <p:ext uri="{BB962C8B-B14F-4D97-AF65-F5344CB8AC3E}">
        <p14:creationId xmlns:p14="http://schemas.microsoft.com/office/powerpoint/2010/main" val="89556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/>
          <p:cNvSpPr>
            <a:spLocks noGrp="1" noChangeArrowheads="1"/>
          </p:cNvSpPr>
          <p:nvPr>
            <p:ph type="title"/>
          </p:nvPr>
        </p:nvSpPr>
        <p:spPr>
          <a:xfrm>
            <a:off x="1485900" y="205979"/>
            <a:ext cx="6163866" cy="857250"/>
          </a:xfrm>
        </p:spPr>
        <p:txBody>
          <a:bodyPr>
            <a:normAutofit/>
          </a:bodyPr>
          <a:lstStyle/>
          <a:p>
            <a:pPr eaLnBrk="1" hangingPunct="1"/>
            <a:r>
              <a:rPr lang="ru-RU" dirty="0">
                <a:solidFill>
                  <a:srgbClr val="121B44"/>
                </a:solidFill>
                <a:latin typeface="+mj-lt"/>
              </a:rPr>
              <a:t>Акционеры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3330" y="267197"/>
            <a:ext cx="8507016" cy="3420666"/>
            <a:chOff x="-439" y="345"/>
            <a:chExt cx="7145" cy="2873"/>
          </a:xfrm>
        </p:grpSpPr>
        <p:pic>
          <p:nvPicPr>
            <p:cNvPr id="78852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439" y="1857"/>
              <a:ext cx="2380" cy="1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853" name="Text Box 6"/>
            <p:cNvSpPr txBox="1">
              <a:spLocks noChangeArrowheads="1"/>
            </p:cNvSpPr>
            <p:nvPr/>
          </p:nvSpPr>
          <p:spPr bwMode="auto">
            <a:xfrm>
              <a:off x="2011" y="1464"/>
              <a:ext cx="4695" cy="1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500" dirty="0"/>
                <a:t>Участие в распределении прибылей, дополнительном выпуске акций, ликвидации активов, голосовании, ревизии бухгалтерских книг компании, конвертации акций, выборах совета директоров, а также в создании особых прав на основе соглашений с корпорацией.</a:t>
              </a:r>
            </a:p>
          </p:txBody>
        </p:sp>
        <p:sp>
          <p:nvSpPr>
            <p:cNvPr id="78854" name="Text Box 7"/>
            <p:cNvSpPr txBox="1">
              <a:spLocks noChangeArrowheads="1"/>
            </p:cNvSpPr>
            <p:nvPr/>
          </p:nvSpPr>
          <p:spPr bwMode="auto">
            <a:xfrm>
              <a:off x="2585" y="345"/>
              <a:ext cx="3198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ru-RU" dirty="0" smtClean="0"/>
            </a:p>
            <a:p>
              <a:pPr>
                <a:spcBef>
                  <a:spcPct val="50000"/>
                </a:spcBef>
              </a:pPr>
              <a:endParaRPr lang="ru-RU" dirty="0"/>
            </a:p>
            <a:p>
              <a:pPr>
                <a:spcBef>
                  <a:spcPct val="50000"/>
                </a:spcBef>
              </a:pPr>
              <a:r>
                <a:rPr lang="ru-RU" dirty="0" smtClean="0"/>
                <a:t>Выдвигаемые </a:t>
              </a:r>
              <a:r>
                <a:rPr lang="ru-RU" dirty="0"/>
                <a:t>требования: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56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dirty="0">
                <a:solidFill>
                  <a:srgbClr val="121B44"/>
                </a:solidFill>
                <a:latin typeface="+mj-lt"/>
              </a:rPr>
              <a:t>Кредиторы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511660" y="829439"/>
            <a:ext cx="5806679" cy="4251723"/>
            <a:chOff x="362" y="754"/>
            <a:chExt cx="4877" cy="3571"/>
          </a:xfrm>
        </p:grpSpPr>
        <p:pic>
          <p:nvPicPr>
            <p:cNvPr id="7987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2" y="754"/>
              <a:ext cx="1633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9877" name="Text Box 6"/>
            <p:cNvSpPr txBox="1">
              <a:spLocks noChangeArrowheads="1"/>
            </p:cNvSpPr>
            <p:nvPr/>
          </p:nvSpPr>
          <p:spPr bwMode="auto">
            <a:xfrm>
              <a:off x="362" y="2503"/>
              <a:ext cx="4695" cy="1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500" dirty="0"/>
                <a:t>Участие в получении процентного дохода по ссудам и прибыли от сделанных инвестиций. </a:t>
              </a:r>
            </a:p>
            <a:p>
              <a:pPr>
                <a:spcBef>
                  <a:spcPct val="50000"/>
                </a:spcBef>
              </a:pPr>
              <a:r>
                <a:rPr lang="ru-RU" sz="1500" dirty="0"/>
                <a:t>Гарантии по заложенным объектам основного капитала; приоритетные права в случае ликвидации. </a:t>
              </a:r>
            </a:p>
            <a:p>
              <a:pPr>
                <a:spcBef>
                  <a:spcPct val="50000"/>
                </a:spcBef>
              </a:pPr>
              <a:r>
                <a:rPr lang="ru-RU" sz="1500" dirty="0"/>
                <a:t>Право на участие в управлении компанией и на часть её имущества в случае наступления чрезвычайных обстоятельств (например, невыплаты процентов по кредиту).</a:t>
              </a:r>
            </a:p>
          </p:txBody>
        </p:sp>
        <p:sp>
          <p:nvSpPr>
            <p:cNvPr id="79878" name="Text Box 8"/>
            <p:cNvSpPr txBox="1">
              <a:spLocks noChangeArrowheads="1"/>
            </p:cNvSpPr>
            <p:nvPr/>
          </p:nvSpPr>
          <p:spPr bwMode="auto">
            <a:xfrm>
              <a:off x="2426" y="1328"/>
              <a:ext cx="2813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dirty="0" smtClean="0"/>
                <a:t>Выдвигаемые </a:t>
              </a:r>
              <a:r>
                <a:rPr lang="ru-RU" dirty="0"/>
                <a:t>требования: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546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94235" y="167851"/>
            <a:ext cx="6172200" cy="4048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100" dirty="0">
                <a:solidFill>
                  <a:srgbClr val="121B44"/>
                </a:solidFill>
              </a:rPr>
              <a:t/>
            </a:r>
            <a:br>
              <a:rPr lang="ru-RU" sz="2100" dirty="0">
                <a:solidFill>
                  <a:srgbClr val="121B44"/>
                </a:solidFill>
              </a:rPr>
            </a:br>
            <a:r>
              <a:rPr lang="ru-RU" sz="2100" dirty="0">
                <a:solidFill>
                  <a:srgbClr val="121B44"/>
                </a:solidFill>
              </a:rPr>
              <a:t>                    </a:t>
            </a:r>
            <a:r>
              <a:rPr lang="ru-RU" sz="2700" dirty="0">
                <a:solidFill>
                  <a:srgbClr val="121B44"/>
                </a:solidFill>
                <a:latin typeface="+mj-lt"/>
              </a:rPr>
              <a:t>Наёмные сотрудники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385888" y="1168004"/>
            <a:ext cx="5994797" cy="3520678"/>
            <a:chOff x="204" y="981"/>
            <a:chExt cx="5035" cy="2957"/>
          </a:xfrm>
        </p:grpSpPr>
        <p:pic>
          <p:nvPicPr>
            <p:cNvPr id="8090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4" y="981"/>
              <a:ext cx="2245" cy="1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901" name="Text Box 5"/>
            <p:cNvSpPr txBox="1">
              <a:spLocks noChangeArrowheads="1"/>
            </p:cNvSpPr>
            <p:nvPr/>
          </p:nvSpPr>
          <p:spPr bwMode="auto">
            <a:xfrm>
              <a:off x="362" y="2503"/>
              <a:ext cx="4695" cy="1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500"/>
                <a:t>Создание достойных экономических, социальных и психологических условий труда.  Защита от деспотических и произвольных требований со стороны некоторых руководителей фирмы. Право на социальные льготы, свобода членства в профсоюзе, участие в переговорах о заключении коллективного договора.</a:t>
              </a:r>
            </a:p>
          </p:txBody>
        </p:sp>
        <p:sp>
          <p:nvSpPr>
            <p:cNvPr id="80902" name="Text Box 7"/>
            <p:cNvSpPr txBox="1">
              <a:spLocks noChangeArrowheads="1"/>
            </p:cNvSpPr>
            <p:nvPr/>
          </p:nvSpPr>
          <p:spPr bwMode="auto">
            <a:xfrm>
              <a:off x="2426" y="1328"/>
              <a:ext cx="2813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/>
                <a:t>Выдвигаемые требования: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452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dirty="0">
                <a:solidFill>
                  <a:srgbClr val="121B44"/>
                </a:solidFill>
                <a:latin typeface="+mj-lt"/>
              </a:rPr>
              <a:t>Клиенты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439466" y="1168004"/>
            <a:ext cx="5941219" cy="3520678"/>
            <a:chOff x="249" y="981"/>
            <a:chExt cx="4990" cy="2957"/>
          </a:xfrm>
        </p:grpSpPr>
        <p:pic>
          <p:nvPicPr>
            <p:cNvPr id="81924" name="Picture 4" descr="j028744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" y="981"/>
              <a:ext cx="1543" cy="1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25" name="Text Box 5"/>
            <p:cNvSpPr txBox="1">
              <a:spLocks noChangeArrowheads="1"/>
            </p:cNvSpPr>
            <p:nvPr/>
          </p:nvSpPr>
          <p:spPr bwMode="auto">
            <a:xfrm>
              <a:off x="362" y="2503"/>
              <a:ext cx="4695" cy="1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500"/>
                <a:t>Получение товаров и услуг; технической информации по использованию товаров; предоставление гарантийного срока; предоставление запчастей к проданным товарам в период их эксплуатации; проведение НИОКР, необходимых для совершенствования продукции; облегчение получения потребительского кредита.</a:t>
              </a:r>
            </a:p>
          </p:txBody>
        </p:sp>
        <p:sp>
          <p:nvSpPr>
            <p:cNvPr id="81926" name="Text Box 6"/>
            <p:cNvSpPr txBox="1">
              <a:spLocks noChangeArrowheads="1"/>
            </p:cNvSpPr>
            <p:nvPr/>
          </p:nvSpPr>
          <p:spPr bwMode="auto">
            <a:xfrm>
              <a:off x="2426" y="1328"/>
              <a:ext cx="2813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/>
                <a:t>Выдвигаемые требования: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704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dirty="0">
                <a:solidFill>
                  <a:srgbClr val="121B44"/>
                </a:solidFill>
                <a:latin typeface="+mj-lt"/>
              </a:rPr>
              <a:t>Поставщики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331119" y="1168004"/>
            <a:ext cx="6049566" cy="3174206"/>
            <a:chOff x="158" y="981"/>
            <a:chExt cx="5081" cy="2666"/>
          </a:xfrm>
        </p:grpSpPr>
        <p:pic>
          <p:nvPicPr>
            <p:cNvPr id="82948" name="Picture 5" descr="j0429613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" y="981"/>
              <a:ext cx="2354" cy="1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949" name="Text Box 6"/>
            <p:cNvSpPr txBox="1">
              <a:spLocks noChangeArrowheads="1"/>
            </p:cNvSpPr>
            <p:nvPr/>
          </p:nvSpPr>
          <p:spPr bwMode="auto">
            <a:xfrm>
              <a:off x="362" y="2503"/>
              <a:ext cx="4695" cy="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500" dirty="0"/>
                <a:t>Возможность поддержки своего бизнеса; </a:t>
              </a:r>
            </a:p>
            <a:p>
              <a:pPr>
                <a:spcBef>
                  <a:spcPct val="50000"/>
                </a:spcBef>
              </a:pPr>
              <a:r>
                <a:rPr lang="ru-RU" sz="1500" dirty="0"/>
                <a:t>своевременное выполнение обязательств по торговым кредитам; профессиональные отношения при заключении контрактов, покупке и получении товаров и услуг.</a:t>
              </a:r>
            </a:p>
          </p:txBody>
        </p:sp>
        <p:sp>
          <p:nvSpPr>
            <p:cNvPr id="82950" name="Text Box 7"/>
            <p:cNvSpPr txBox="1">
              <a:spLocks noChangeArrowheads="1"/>
            </p:cNvSpPr>
            <p:nvPr/>
          </p:nvSpPr>
          <p:spPr bwMode="auto">
            <a:xfrm>
              <a:off x="2426" y="1328"/>
              <a:ext cx="2813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/>
                <a:t>Выдвигаемые требования: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627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dirty="0">
                <a:solidFill>
                  <a:srgbClr val="121B44"/>
                </a:solidFill>
                <a:latin typeface="+mj-lt"/>
              </a:rPr>
              <a:t>Государство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439466" y="1026319"/>
            <a:ext cx="5941219" cy="3662363"/>
            <a:chOff x="249" y="862"/>
            <a:chExt cx="4990" cy="3076"/>
          </a:xfrm>
        </p:grpSpPr>
        <p:pic>
          <p:nvPicPr>
            <p:cNvPr id="83972" name="Picture 5" descr="j0415098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" y="862"/>
              <a:ext cx="2223" cy="1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973" name="Text Box 6"/>
            <p:cNvSpPr txBox="1">
              <a:spLocks noChangeArrowheads="1"/>
            </p:cNvSpPr>
            <p:nvPr/>
          </p:nvSpPr>
          <p:spPr bwMode="auto">
            <a:xfrm>
              <a:off x="362" y="2503"/>
              <a:ext cx="4695" cy="1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500" dirty="0"/>
                <a:t>Налоги (на добавленную стоимость, на прибыль, единый социальный, на имущество и т.п.). </a:t>
              </a:r>
            </a:p>
            <a:p>
              <a:pPr>
                <a:spcBef>
                  <a:spcPct val="50000"/>
                </a:spcBef>
              </a:pPr>
              <a:r>
                <a:rPr lang="ru-RU" sz="1500" dirty="0"/>
                <a:t>Создание и поддержание условий для справедливой конкуренции. </a:t>
              </a:r>
            </a:p>
            <a:p>
              <a:pPr>
                <a:spcBef>
                  <a:spcPct val="50000"/>
                </a:spcBef>
              </a:pPr>
              <a:r>
                <a:rPr lang="ru-RU" sz="1500" dirty="0"/>
                <a:t>Требование от бизнесменов и предприятий бизнеса соблюдения антимонопольных законов.</a:t>
              </a:r>
            </a:p>
          </p:txBody>
        </p:sp>
        <p:sp>
          <p:nvSpPr>
            <p:cNvPr id="83974" name="Text Box 7"/>
            <p:cNvSpPr txBox="1">
              <a:spLocks noChangeArrowheads="1"/>
            </p:cNvSpPr>
            <p:nvPr/>
          </p:nvSpPr>
          <p:spPr bwMode="auto">
            <a:xfrm>
              <a:off x="2426" y="1328"/>
              <a:ext cx="2813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/>
                <a:t>Выдвигаемые требования: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45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dirty="0">
                <a:solidFill>
                  <a:srgbClr val="121B44"/>
                </a:solidFill>
                <a:latin typeface="+mj-lt"/>
              </a:rPr>
              <a:t>Профсоюзы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320404" y="1058466"/>
            <a:ext cx="6060281" cy="2937272"/>
            <a:chOff x="149" y="889"/>
            <a:chExt cx="5090" cy="2467"/>
          </a:xfrm>
        </p:grpSpPr>
        <p:pic>
          <p:nvPicPr>
            <p:cNvPr id="84996" name="Picture 4" descr="pe02488_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149" y="889"/>
              <a:ext cx="1733" cy="1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997" name="Text Box 5"/>
            <p:cNvSpPr txBox="1">
              <a:spLocks noChangeArrowheads="1"/>
            </p:cNvSpPr>
            <p:nvPr/>
          </p:nvSpPr>
          <p:spPr bwMode="auto">
            <a:xfrm>
              <a:off x="362" y="2503"/>
              <a:ext cx="4695" cy="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500"/>
                <a:t>Признание в качестве представителя трудящихся в переговорах с работодателями. Сохранение за профсоюзами роли одного из участников деятельности предприятия бизнеса.</a:t>
              </a:r>
            </a:p>
          </p:txBody>
        </p:sp>
        <p:sp>
          <p:nvSpPr>
            <p:cNvPr id="84998" name="Text Box 6"/>
            <p:cNvSpPr txBox="1">
              <a:spLocks noChangeArrowheads="1"/>
            </p:cNvSpPr>
            <p:nvPr/>
          </p:nvSpPr>
          <p:spPr bwMode="auto">
            <a:xfrm>
              <a:off x="2426" y="1328"/>
              <a:ext cx="2813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/>
                <a:t>Выдвигаемые требования: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840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dirty="0">
                <a:solidFill>
                  <a:srgbClr val="121B44"/>
                </a:solidFill>
                <a:latin typeface="+mj-lt"/>
              </a:rPr>
              <a:t>Конкуренты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494235" y="1168004"/>
            <a:ext cx="5886450" cy="2596753"/>
            <a:chOff x="295" y="981"/>
            <a:chExt cx="4944" cy="2181"/>
          </a:xfrm>
        </p:grpSpPr>
        <p:pic>
          <p:nvPicPr>
            <p:cNvPr id="86020" name="Picture 4" descr="j0250641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5" y="981"/>
              <a:ext cx="1542" cy="1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21" name="Text Box 5"/>
            <p:cNvSpPr txBox="1">
              <a:spLocks noChangeArrowheads="1"/>
            </p:cNvSpPr>
            <p:nvPr/>
          </p:nvSpPr>
          <p:spPr bwMode="auto">
            <a:xfrm>
              <a:off x="362" y="2503"/>
              <a:ext cx="4695" cy="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500"/>
                <a:t>Нормы ведения конкурентной борьбы, установленные обществом и отраслью. Существование в современном мире искусства управления бизнесом.</a:t>
              </a:r>
            </a:p>
          </p:txBody>
        </p:sp>
        <p:sp>
          <p:nvSpPr>
            <p:cNvPr id="86022" name="Text Box 6"/>
            <p:cNvSpPr txBox="1">
              <a:spLocks noChangeArrowheads="1"/>
            </p:cNvSpPr>
            <p:nvPr/>
          </p:nvSpPr>
          <p:spPr bwMode="auto">
            <a:xfrm>
              <a:off x="2426" y="1328"/>
              <a:ext cx="2813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/>
                <a:t>Выдвигаемые требования: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141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ИНЭС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>
          <a:defRPr sz="1400" dirty="0" smtClean="0"/>
        </a:defPPr>
      </a:lstStyle>
    </a:spDef>
    <a:txDef>
      <a:spPr>
        <a:noFill/>
      </a:spPr>
      <a:bodyPr wrap="square" rtlCol="0">
        <a:spAutoFit/>
      </a:bodyPr>
      <a:lstStyle>
        <a:defPPr>
          <a:defRPr sz="1400" dirty="0" smtClean="0">
            <a:solidFill>
              <a:schemeClr val="tx1">
                <a:lumMod val="75000"/>
                <a:lumOff val="25000"/>
              </a:schemeClr>
            </a:solidFill>
            <a:latin typeface="Century Gothic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9299</TotalTime>
  <Words>8055</Words>
  <Application>Microsoft Office PowerPoint</Application>
  <PresentationFormat>Экран (16:9)</PresentationFormat>
  <Paragraphs>1416</Paragraphs>
  <Slides>159</Slides>
  <Notes>46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159</vt:i4>
      </vt:variant>
    </vt:vector>
  </HeadingPairs>
  <TitlesOfParts>
    <vt:vector size="180" baseType="lpstr">
      <vt:lpstr>ＭＳ Ｐゴシック</vt:lpstr>
      <vt:lpstr>Arial</vt:lpstr>
      <vt:lpstr>Arial Black</vt:lpstr>
      <vt:lpstr>Arial Narrow</vt:lpstr>
      <vt:lpstr>Baltica</vt:lpstr>
      <vt:lpstr>Calibri</vt:lpstr>
      <vt:lpstr>Century Gothic</vt:lpstr>
      <vt:lpstr>Courier New</vt:lpstr>
      <vt:lpstr>Lato Light</vt:lpstr>
      <vt:lpstr>Lucida Console</vt:lpstr>
      <vt:lpstr>Noto Sans Symbols</vt:lpstr>
      <vt:lpstr>PT Sans</vt:lpstr>
      <vt:lpstr>Symbol</vt:lpstr>
      <vt:lpstr>Tahoma</vt:lpstr>
      <vt:lpstr>Times New Roman</vt:lpstr>
      <vt:lpstr>Verdana</vt:lpstr>
      <vt:lpstr>Wingdings</vt:lpstr>
      <vt:lpstr>Wingdings 2</vt:lpstr>
      <vt:lpstr>ヒラギノ角ゴ ProN W3</vt:lpstr>
      <vt:lpstr>Тема Office</vt:lpstr>
      <vt:lpstr>Visio</vt:lpstr>
      <vt:lpstr> Макроэкономика и проектное управление</vt:lpstr>
      <vt:lpstr> Источники экономических потерь </vt:lpstr>
      <vt:lpstr>Презентация PowerPoint</vt:lpstr>
      <vt:lpstr>                                        Стандарт управления проектами PMI</vt:lpstr>
      <vt:lpstr>Презентация PowerPoint</vt:lpstr>
      <vt:lpstr>           Что такое проект?</vt:lpstr>
      <vt:lpstr>Что такое проект и проектный менеджмент?</vt:lpstr>
      <vt:lpstr>                   Определение проекта</vt:lpstr>
      <vt:lpstr>                      Определение проекта</vt:lpstr>
      <vt:lpstr>Презентация PowerPoint</vt:lpstr>
      <vt:lpstr>Презентация PowerPoint</vt:lpstr>
      <vt:lpstr>Стоимость и ценность управления проектами</vt:lpstr>
      <vt:lpstr>                    Проекты и программы</vt:lpstr>
      <vt:lpstr>                  Квадрат прояснения задачи (1/9) </vt:lpstr>
      <vt:lpstr>                    Квадрат прояснения задачи (2/9)</vt:lpstr>
      <vt:lpstr>              Квадрат прояснения задачи (3/9)</vt:lpstr>
      <vt:lpstr>                  Квадрат прояснения задачи (4/9)</vt:lpstr>
      <vt:lpstr>              Квадрат прояснения задачи (5/9)</vt:lpstr>
      <vt:lpstr>             Квадрат прояснения задачи (6/9)</vt:lpstr>
      <vt:lpstr>             Квадрат прояснения задачи (7/9) </vt:lpstr>
      <vt:lpstr>             Квадрат прояснения задачи (8/9)</vt:lpstr>
      <vt:lpstr>             Квадрат прояснения задачи (9/9)</vt:lpstr>
      <vt:lpstr>            Устав (Паспорт) проекта</vt:lpstr>
      <vt:lpstr>Структура устава (паспорта) проекта</vt:lpstr>
      <vt:lpstr>       Критерии успеха проекта</vt:lpstr>
      <vt:lpstr> Управление проектом: 9 областей знаний</vt:lpstr>
      <vt:lpstr>            Контрольные события </vt:lpstr>
      <vt:lpstr>            Фазы и план по вехам</vt:lpstr>
      <vt:lpstr>           Конечный и промежуточные результаты (1/2)</vt:lpstr>
      <vt:lpstr>      Конечный и промежуточные результаты (2/2)</vt:lpstr>
      <vt:lpstr>                  Жизненный цикл проекта</vt:lpstr>
      <vt:lpstr>Модель жизненного цикла</vt:lpstr>
      <vt:lpstr>Модель жизненного цикла</vt:lpstr>
      <vt:lpstr>Сравнение жизненных циклов</vt:lpstr>
      <vt:lpstr>Задачи и ключевые решения стадий жизненного цикла</vt:lpstr>
      <vt:lpstr>                        Проектные роли</vt:lpstr>
      <vt:lpstr>                       Спонсор проекта</vt:lpstr>
      <vt:lpstr>Руководитель Проекта</vt:lpstr>
      <vt:lpstr>Ключевые функции руководителя проекта</vt:lpstr>
      <vt:lpstr>Ключевые компетенции руководителя проекта</vt:lpstr>
      <vt:lpstr>                 Функциональный руководитель</vt:lpstr>
      <vt:lpstr>      Координатор проекта</vt:lpstr>
      <vt:lpstr>              Куратор проекта</vt:lpstr>
      <vt:lpstr>Ролевая структура в проектах</vt:lpstr>
      <vt:lpstr>Команды проектов</vt:lpstr>
      <vt:lpstr>Иерархия ролей в проектном управлении (пример для крупной организации)</vt:lpstr>
      <vt:lpstr>Пример: Классификация проектов по уникальности</vt:lpstr>
      <vt:lpstr>Управление проектами типа «процедура»</vt:lpstr>
      <vt:lpstr>Управление проектами типа «мозги»</vt:lpstr>
      <vt:lpstr>Управление проектами типа «мозги»</vt:lpstr>
      <vt:lpstr>Управление проектами типа «седина»</vt:lpstr>
      <vt:lpstr>Ролевая модель управления проектом</vt:lpstr>
      <vt:lpstr>Области знаний проектного управления</vt:lpstr>
      <vt:lpstr>Графическое представление процесса</vt:lpstr>
      <vt:lpstr>Пример описания процесса инициации</vt:lpstr>
      <vt:lpstr> Шаблон – стандартная структура для всех документов одного типа</vt:lpstr>
      <vt:lpstr>Документы проекта</vt:lpstr>
      <vt:lpstr>Шаблоны документов для разного типа проектов</vt:lpstr>
      <vt:lpstr>Модели оценки зрелости проектного управления</vt:lpstr>
      <vt:lpstr>Модель зрелости Керцнера</vt:lpstr>
      <vt:lpstr>Результаты оценки зрелости организации (пример) </vt:lpstr>
      <vt:lpstr>Выбор типа методологии</vt:lpstr>
      <vt:lpstr>10 факторов успеха</vt:lpstr>
      <vt:lpstr>Ментальные особенности</vt:lpstr>
      <vt:lpstr>Другие особенности</vt:lpstr>
      <vt:lpstr>Да… Но!!!</vt:lpstr>
      <vt:lpstr>Успехов в проектах!</vt:lpstr>
      <vt:lpstr>«Проектный» светофор – система отчета по проектам</vt:lpstr>
      <vt:lpstr>Пример: Классификация проектов по уникальности</vt:lpstr>
      <vt:lpstr>Управление проектами типа «процедура»</vt:lpstr>
      <vt:lpstr>Управление проектами типа «мозги»</vt:lpstr>
      <vt:lpstr>Управление проектами типа «мозги»</vt:lpstr>
      <vt:lpstr>Управление проектами типа «седина»</vt:lpstr>
      <vt:lpstr>Ключевые функции руководителя проекта</vt:lpstr>
      <vt:lpstr>Области знаний проектного управления</vt:lpstr>
      <vt:lpstr>Ключевые компетенции руководителя проекта</vt:lpstr>
      <vt:lpstr>Ролевая модель управления проектом</vt:lpstr>
      <vt:lpstr>Графическое представление процесса</vt:lpstr>
      <vt:lpstr>Пример описания процесса инициации</vt:lpstr>
      <vt:lpstr> Шаблон – стандартная структура для всех документов одного типа</vt:lpstr>
      <vt:lpstr>Документы проекта</vt:lpstr>
      <vt:lpstr>Шаблоны документов для разного типа проектов</vt:lpstr>
      <vt:lpstr>Модели оценки зрелости проектного управления</vt:lpstr>
      <vt:lpstr>Модель зрелости Керцнера</vt:lpstr>
      <vt:lpstr>Результаты оценки зрелости организации (пример) </vt:lpstr>
      <vt:lpstr>Выбор типа методологии</vt:lpstr>
      <vt:lpstr>Иерархия ролей в проектном управлении (пример для крупной организации)</vt:lpstr>
      <vt:lpstr>Презентация PowerPoint</vt:lpstr>
      <vt:lpstr> Заинтересованные лица в проекте</vt:lpstr>
      <vt:lpstr>Презентация PowerPoint</vt:lpstr>
      <vt:lpstr>Презентация PowerPoint</vt:lpstr>
      <vt:lpstr>Акционеры</vt:lpstr>
      <vt:lpstr>Кредиторы</vt:lpstr>
      <vt:lpstr>                     Наёмные сотрудники </vt:lpstr>
      <vt:lpstr>Клиенты</vt:lpstr>
      <vt:lpstr>Поставщики</vt:lpstr>
      <vt:lpstr>Государство</vt:lpstr>
      <vt:lpstr>Профсоюзы</vt:lpstr>
      <vt:lpstr>Конкуренты</vt:lpstr>
      <vt:lpstr>         Местные сообщества</vt:lpstr>
      <vt:lpstr>       Общественность</vt:lpstr>
      <vt:lpstr>        Карта заинтересованных сторон</vt:lpstr>
      <vt:lpstr>      Области ответственности руководителя проекта (1/2)</vt:lpstr>
      <vt:lpstr>Области ответственности руководителя проекта (2/2)</vt:lpstr>
      <vt:lpstr> Матрица «поддержка / противодействие × сила влияния»</vt:lpstr>
      <vt:lpstr> ISO 26000:2010: «Руководство по социальной ответственности»</vt:lpstr>
      <vt:lpstr>Принципы ISO 26000 </vt:lpstr>
      <vt:lpstr>Темы ISO 26000 </vt:lpstr>
      <vt:lpstr>Понятие интегрированной отчетности</vt:lpstr>
      <vt:lpstr>Тенденции, влияющие на развитие интегрированной отчетности</vt:lpstr>
      <vt:lpstr>Преимущества и принципы интегрированной отчетности</vt:lpstr>
      <vt:lpstr> Опыт работы с компаниями  ГК «Росатом» в процессе оценки качества годовых отчетов компаний корпорации</vt:lpstr>
      <vt:lpstr>Критерии оценки отчетов</vt:lpstr>
      <vt:lpstr>ПАО «ФСК ЕЭС», энергетика, РФ (AR 2016)</vt:lpstr>
      <vt:lpstr>CLP, энергетика, Гонконг (AR 2016)</vt:lpstr>
      <vt:lpstr>АО «ТВЭЛ», энергетика, РФ (ГО 2016)</vt:lpstr>
      <vt:lpstr>Royal BAM Group, строительство и недвижимость, Нидерланды (AR 2016)</vt:lpstr>
      <vt:lpstr>Marui Group, ритейл, Япония (IR 2016)</vt:lpstr>
      <vt:lpstr>АО «ОКБМ им. И.И. Африкантова», энергетика, РФ (ГО 2016)</vt:lpstr>
      <vt:lpstr>ПАО «Сбербанк», банк, РФ (ГО 2016)</vt:lpstr>
      <vt:lpstr>EnBW, энергетика, Германия (IR 2016) </vt:lpstr>
      <vt:lpstr>АО «СУЭК», энергетика, РФ (ГО 2016)</vt:lpstr>
      <vt:lpstr>ПАО «ГМК «Норильский никель», горнодобывающая промышленность, металлургия, РФ (ЭГО, 2016)</vt:lpstr>
      <vt:lpstr>Eskom,  энергетика, ЮАР (IR 2016)</vt:lpstr>
      <vt:lpstr>ПАО «Газпром нефть», РФ (ГО, 2016)</vt:lpstr>
      <vt:lpstr>Microsoft, IT, США (CSR, 2016)</vt:lpstr>
      <vt:lpstr>Презентация PowerPoint</vt:lpstr>
      <vt:lpstr>Презентация PowerPoint</vt:lpstr>
      <vt:lpstr>Ключевые характеристики команды</vt:lpstr>
      <vt:lpstr>Ключевые характеристики команды (2) </vt:lpstr>
      <vt:lpstr>«Кристаллическая решётка команды»</vt:lpstr>
      <vt:lpstr>Подходы к типологии команд (1) </vt:lpstr>
      <vt:lpstr>                      Разновидности команд (2)</vt:lpstr>
      <vt:lpstr>Подходы к типологии команд (3а)</vt:lpstr>
      <vt:lpstr>Подходы к типологии команд (3б)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«Уроки птичьей стаи» (1)</vt:lpstr>
      <vt:lpstr>«Уроки птичьей стаи» (2)</vt:lpstr>
      <vt:lpstr>Рефлексия командного опыта (1)</vt:lpstr>
      <vt:lpstr>Рефлексия командного опыта (2)</vt:lpstr>
      <vt:lpstr>Готовность сотрудника под определённую задачу</vt:lpstr>
      <vt:lpstr>Руководитель × Подчинённый</vt:lpstr>
      <vt:lpstr>Ориентации руководителя</vt:lpstr>
      <vt:lpstr>Руководство сотрудниками по ситуации</vt:lpstr>
      <vt:lpstr>Условия для эффективного участия в проектах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Александр Агеев</cp:lastModifiedBy>
  <cp:revision>530</cp:revision>
  <cp:lastPrinted>2016-09-22T15:47:15Z</cp:lastPrinted>
  <dcterms:created xsi:type="dcterms:W3CDTF">2016-01-22T18:34:17Z</dcterms:created>
  <dcterms:modified xsi:type="dcterms:W3CDTF">2017-12-20T15:46:46Z</dcterms:modified>
</cp:coreProperties>
</file>